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Lst>
  <p:notesMasterIdLst>
    <p:notesMasterId r:id="rId65"/>
  </p:notesMasterIdLst>
  <p:sldIdLst>
    <p:sldId id="257" r:id="rId6"/>
    <p:sldId id="264" r:id="rId7"/>
    <p:sldId id="2147198403" r:id="rId8"/>
    <p:sldId id="2147198428" r:id="rId9"/>
    <p:sldId id="2147198404" r:id="rId10"/>
    <p:sldId id="2147198429" r:id="rId11"/>
    <p:sldId id="2147198408" r:id="rId12"/>
    <p:sldId id="2147198394" r:id="rId13"/>
    <p:sldId id="2147198443" r:id="rId14"/>
    <p:sldId id="2147198431" r:id="rId15"/>
    <p:sldId id="910" r:id="rId16"/>
    <p:sldId id="2147198430" r:id="rId17"/>
    <p:sldId id="2147198395" r:id="rId18"/>
    <p:sldId id="2147198425" r:id="rId19"/>
    <p:sldId id="2147198423" r:id="rId20"/>
    <p:sldId id="2147198440" r:id="rId21"/>
    <p:sldId id="2147198434" r:id="rId22"/>
    <p:sldId id="2147198441" r:id="rId23"/>
    <p:sldId id="2147198442" r:id="rId24"/>
    <p:sldId id="256" r:id="rId25"/>
    <p:sldId id="923" r:id="rId26"/>
    <p:sldId id="2147198437" r:id="rId27"/>
    <p:sldId id="2147198398" r:id="rId28"/>
    <p:sldId id="2147198439" r:id="rId29"/>
    <p:sldId id="2147198433" r:id="rId30"/>
    <p:sldId id="2147198409" r:id="rId31"/>
    <p:sldId id="2147198422" r:id="rId32"/>
    <p:sldId id="2147198396" r:id="rId33"/>
    <p:sldId id="2147198420" r:id="rId34"/>
    <p:sldId id="2147198399" r:id="rId35"/>
    <p:sldId id="2147198432" r:id="rId36"/>
    <p:sldId id="2147198412" r:id="rId37"/>
    <p:sldId id="2147198426" r:id="rId38"/>
    <p:sldId id="2147198411" r:id="rId39"/>
    <p:sldId id="258" r:id="rId40"/>
    <p:sldId id="2147198424" r:id="rId41"/>
    <p:sldId id="2147198419" r:id="rId42"/>
    <p:sldId id="259" r:id="rId43"/>
    <p:sldId id="2147198418" r:id="rId44"/>
    <p:sldId id="2147198410" r:id="rId45"/>
    <p:sldId id="2147198400" r:id="rId46"/>
    <p:sldId id="5324" r:id="rId47"/>
    <p:sldId id="5325" r:id="rId48"/>
    <p:sldId id="2147198407" r:id="rId49"/>
    <p:sldId id="2147198427" r:id="rId50"/>
    <p:sldId id="2147198406" r:id="rId51"/>
    <p:sldId id="5330" r:id="rId52"/>
    <p:sldId id="5329" r:id="rId53"/>
    <p:sldId id="5331" r:id="rId54"/>
    <p:sldId id="5332" r:id="rId55"/>
    <p:sldId id="5333" r:id="rId56"/>
    <p:sldId id="2147198401" r:id="rId57"/>
    <p:sldId id="2147198415" r:id="rId58"/>
    <p:sldId id="261" r:id="rId59"/>
    <p:sldId id="2147198416" r:id="rId60"/>
    <p:sldId id="2147198417" r:id="rId61"/>
    <p:sldId id="260" r:id="rId62"/>
    <p:sldId id="2147198402" r:id="rId63"/>
    <p:sldId id="2147198405" r:id="rId64"/>
  </p:sldIdLst>
  <p:sldSz cx="12192000" cy="6858000"/>
  <p:notesSz cx="6794500" cy="9906000"/>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16A"/>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F885D-BD5D-44DC-9563-CD49ADCAFC8A}" v="9" dt="2023-10-16T09:39:14.294"/>
    <p1510:client id="{1A8A08C2-2F89-4132-BC23-3B765D7393F4}" v="523" dt="2023-10-16T19:07:12.281"/>
    <p1510:client id="{2BB08704-2BF0-4DA9-A9B6-C442C54AA39C}" v="1" dt="2023-10-16T08:19:05.041"/>
    <p1510:client id="{30ECBDD7-DC70-44E8-8B72-1BE9935028C6}" v="6" dt="2023-10-16T13:22:22.806"/>
    <p1510:client id="{4A8E3E50-81AF-4473-99A3-7419AA2134E5}" v="8" dt="2023-10-17T06:19:42.839"/>
    <p1510:client id="{BF4E1E56-34C0-4242-97DE-B1FDFD0E26F8}" v="7" dt="2023-10-16T15:15:05.54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34301181102361E-2"/>
          <c:y val="9.8660242454463407E-2"/>
          <c:w val="0.93577066929133856"/>
          <c:h val="0.68194133354199471"/>
        </c:manualLayout>
      </c:layout>
      <c:barChart>
        <c:barDir val="col"/>
        <c:grouping val="clustered"/>
        <c:varyColors val="0"/>
        <c:ser>
          <c:idx val="0"/>
          <c:order val="0"/>
          <c:tx>
            <c:strRef>
              <c:f>'Ark1'!$B$1</c:f>
              <c:strCache>
                <c:ptCount val="1"/>
                <c:pt idx="0">
                  <c:v>Liggedøgn</c:v>
                </c:pt>
              </c:strCache>
            </c:strRef>
          </c:tx>
          <c:spPr>
            <a:solidFill>
              <a:schemeClr val="accent1"/>
            </a:solidFill>
            <a:ln>
              <a:noFill/>
            </a:ln>
            <a:effectLst/>
          </c:spPr>
          <c:invertIfNegative val="0"/>
          <c:cat>
            <c:strRef>
              <c:f>'Ark1'!$A$2:$A$5</c:f>
              <c:strCache>
                <c:ptCount val="4"/>
                <c:pt idx="0">
                  <c:v>Forløp for svangerskap og fødsel uten kompliserende faktorer</c:v>
                </c:pt>
                <c:pt idx="1">
                  <c:v>Forløpr for svangerskap og fødsel med kompliserende faktorer</c:v>
                </c:pt>
                <c:pt idx="2">
                  <c:v>Forløp for svangerskap og fødsel med ressurskrevende inngrep uten kompliserende faktorer</c:v>
                </c:pt>
                <c:pt idx="3">
                  <c:v>Forløp for svangerskap og fødsel med ressurskrevende inngrep uten kompliserende faktorer</c:v>
                </c:pt>
              </c:strCache>
            </c:strRef>
          </c:cat>
          <c:val>
            <c:numRef>
              <c:f>'Ark1'!$B$2:$B$5</c:f>
              <c:numCache>
                <c:formatCode>General</c:formatCode>
                <c:ptCount val="4"/>
                <c:pt idx="0">
                  <c:v>2.86</c:v>
                </c:pt>
                <c:pt idx="1">
                  <c:v>4.33</c:v>
                </c:pt>
                <c:pt idx="2">
                  <c:v>4.34</c:v>
                </c:pt>
                <c:pt idx="3">
                  <c:v>6.1</c:v>
                </c:pt>
              </c:numCache>
            </c:numRef>
          </c:val>
          <c:extLst>
            <c:ext xmlns:c16="http://schemas.microsoft.com/office/drawing/2014/chart" uri="{C3380CC4-5D6E-409C-BE32-E72D297353CC}">
              <c16:uniqueId val="{00000000-45EB-46BE-81B6-B3FE2D37CB45}"/>
            </c:ext>
          </c:extLst>
        </c:ser>
        <c:ser>
          <c:idx val="1"/>
          <c:order val="1"/>
          <c:tx>
            <c:strRef>
              <c:f>'Ark1'!$C$1</c:f>
              <c:strCache>
                <c:ptCount val="1"/>
                <c:pt idx="0">
                  <c:v>Antall opphold</c:v>
                </c:pt>
              </c:strCache>
            </c:strRef>
          </c:tx>
          <c:spPr>
            <a:solidFill>
              <a:schemeClr val="accent2"/>
            </a:solidFill>
            <a:ln>
              <a:noFill/>
            </a:ln>
            <a:effectLst/>
          </c:spPr>
          <c:invertIfNegative val="0"/>
          <c:cat>
            <c:strRef>
              <c:f>'Ark1'!$A$2:$A$5</c:f>
              <c:strCache>
                <c:ptCount val="4"/>
                <c:pt idx="0">
                  <c:v>Forløp for svangerskap og fødsel uten kompliserende faktorer</c:v>
                </c:pt>
                <c:pt idx="1">
                  <c:v>Forløpr for svangerskap og fødsel med kompliserende faktorer</c:v>
                </c:pt>
                <c:pt idx="2">
                  <c:v>Forløp for svangerskap og fødsel med ressurskrevende inngrep uten kompliserende faktorer</c:v>
                </c:pt>
                <c:pt idx="3">
                  <c:v>Forløp for svangerskap og fødsel med ressurskrevende inngrep uten kompliserende faktorer</c:v>
                </c:pt>
              </c:strCache>
            </c:strRef>
          </c:cat>
          <c:val>
            <c:numRef>
              <c:f>'Ark1'!$C$2:$C$5</c:f>
              <c:numCache>
                <c:formatCode>General</c:formatCode>
                <c:ptCount val="4"/>
                <c:pt idx="0">
                  <c:v>5.0999999999999996</c:v>
                </c:pt>
                <c:pt idx="1">
                  <c:v>7.3</c:v>
                </c:pt>
                <c:pt idx="2">
                  <c:v>7.2</c:v>
                </c:pt>
                <c:pt idx="3">
                  <c:v>9.1</c:v>
                </c:pt>
              </c:numCache>
            </c:numRef>
          </c:val>
          <c:extLst>
            <c:ext xmlns:c16="http://schemas.microsoft.com/office/drawing/2014/chart" uri="{C3380CC4-5D6E-409C-BE32-E72D297353CC}">
              <c16:uniqueId val="{00000001-45EB-46BE-81B6-B3FE2D37CB45}"/>
            </c:ext>
          </c:extLst>
        </c:ser>
        <c:dLbls>
          <c:showLegendKey val="0"/>
          <c:showVal val="0"/>
          <c:showCatName val="0"/>
          <c:showSerName val="0"/>
          <c:showPercent val="0"/>
          <c:showBubbleSize val="0"/>
        </c:dLbls>
        <c:gapWidth val="219"/>
        <c:overlap val="-27"/>
        <c:axId val="717410624"/>
        <c:axId val="717406664"/>
      </c:barChart>
      <c:catAx>
        <c:axId val="71741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17406664"/>
        <c:crosses val="autoZero"/>
        <c:auto val="1"/>
        <c:lblAlgn val="ctr"/>
        <c:lblOffset val="100"/>
        <c:noMultiLvlLbl val="0"/>
      </c:catAx>
      <c:valAx>
        <c:axId val="717406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717410624"/>
        <c:crosses val="autoZero"/>
        <c:crossBetween val="between"/>
      </c:valAx>
      <c:spPr>
        <a:noFill/>
        <a:ln>
          <a:noFill/>
        </a:ln>
        <a:effectLst/>
      </c:spPr>
    </c:plotArea>
    <c:legend>
      <c:legendPos val="b"/>
      <c:layout>
        <c:manualLayout>
          <c:xMode val="edge"/>
          <c:yMode val="edge"/>
          <c:x val="0.37284344074380121"/>
          <c:y val="5.6447356914537408E-2"/>
          <c:w val="0.28786153055499575"/>
          <c:h val="5.65358941103839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264840182648401E-2"/>
          <c:y val="3.3295485637419076E-2"/>
          <c:w val="0.9598173515981735"/>
          <c:h val="0.71465514198056512"/>
        </c:manualLayout>
      </c:layout>
      <c:barChart>
        <c:barDir val="col"/>
        <c:grouping val="clustered"/>
        <c:varyColors val="0"/>
        <c:ser>
          <c:idx val="0"/>
          <c:order val="0"/>
          <c:tx>
            <c:strRef>
              <c:f>'Ark1'!$C$3</c:f>
              <c:strCache>
                <c:ptCount val="1"/>
                <c:pt idx="0">
                  <c:v>Måltall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'Ark1'!$B$6:$B$10</c:f>
              <c:strCache>
                <c:ptCount val="5"/>
                <c:pt idx="0">
                  <c:v>Samarbeidsaktiviteter (Somatikk)</c:v>
                </c:pt>
                <c:pt idx="1">
                  <c:v>Teambasert oppfølging (ACT-/FACT-team)</c:v>
                </c:pt>
                <c:pt idx="2">
                  <c:v>Teambasert oppfølging (Somatikk)</c:v>
                </c:pt>
                <c:pt idx="3">
                  <c:v>Digital skjemabasert pasientoppfølging og monitorering</c:v>
                </c:pt>
                <c:pt idx="4">
                  <c:v>Gjennomført nettbasert behandlingsprogram</c:v>
                </c:pt>
              </c:strCache>
              <c:extLst/>
            </c:strRef>
          </c:cat>
          <c:val>
            <c:numRef>
              <c:f>'Ark1'!$C$6:$C$10</c:f>
              <c:numCache>
                <c:formatCode>0%</c:formatCode>
                <c:ptCount val="5"/>
                <c:pt idx="0">
                  <c:v>0.01</c:v>
                </c:pt>
                <c:pt idx="1">
                  <c:v>0.02</c:v>
                </c:pt>
                <c:pt idx="2">
                  <c:v>0.01</c:v>
                </c:pt>
                <c:pt idx="3">
                  <c:v>0.01</c:v>
                </c:pt>
                <c:pt idx="4">
                  <c:v>0.01</c:v>
                </c:pt>
              </c:numCache>
              <c:extLst/>
            </c:numRef>
          </c:val>
          <c:extLst>
            <c:ext xmlns:c16="http://schemas.microsoft.com/office/drawing/2014/chart" uri="{C3380CC4-5D6E-409C-BE32-E72D297353CC}">
              <c16:uniqueId val="{00000000-BA1F-4196-9310-45D2BB0EE940}"/>
            </c:ext>
          </c:extLst>
        </c:ser>
        <c:ser>
          <c:idx val="1"/>
          <c:order val="1"/>
          <c:tx>
            <c:strRef>
              <c:f>'Ark1'!$D$3</c:f>
              <c:strCache>
                <c:ptCount val="1"/>
                <c:pt idx="0">
                  <c:v>Helse Sør-Øst RHF</c:v>
                </c:pt>
              </c:strCache>
            </c:strRef>
          </c:tx>
          <c:spPr>
            <a:solidFill>
              <a:schemeClr val="accent2"/>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7-BA1F-4196-9310-45D2BB0EE9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'Ark1'!$B$6:$B$10</c:f>
              <c:strCache>
                <c:ptCount val="5"/>
                <c:pt idx="0">
                  <c:v>Samarbeidsaktiviteter (Somatikk)</c:v>
                </c:pt>
                <c:pt idx="1">
                  <c:v>Teambasert oppfølging (ACT-/FACT-team)</c:v>
                </c:pt>
                <c:pt idx="2">
                  <c:v>Teambasert oppfølging (Somatikk)</c:v>
                </c:pt>
                <c:pt idx="3">
                  <c:v>Digital skjemabasert pasientoppfølging og monitorering</c:v>
                </c:pt>
                <c:pt idx="4">
                  <c:v>Gjennomført nettbasert behandlingsprogram</c:v>
                </c:pt>
              </c:strCache>
              <c:extLst/>
            </c:strRef>
          </c:cat>
          <c:val>
            <c:numRef>
              <c:f>'Ark1'!$D$6:$D$10</c:f>
              <c:numCache>
                <c:formatCode>0.0\ %</c:formatCode>
                <c:ptCount val="5"/>
                <c:pt idx="0">
                  <c:v>4.8936179553632966E-3</c:v>
                </c:pt>
                <c:pt idx="1">
                  <c:v>2.5030374057866612E-2</c:v>
                </c:pt>
                <c:pt idx="2">
                  <c:v>4.4633776207709494E-4</c:v>
                </c:pt>
                <c:pt idx="3">
                  <c:v>2.7470818871235167E-3</c:v>
                </c:pt>
                <c:pt idx="4">
                  <c:v>3.3346080710747894E-4</c:v>
                </c:pt>
              </c:numCache>
              <c:extLst/>
            </c:numRef>
          </c:val>
          <c:extLst>
            <c:ext xmlns:c16="http://schemas.microsoft.com/office/drawing/2014/chart" uri="{C3380CC4-5D6E-409C-BE32-E72D297353CC}">
              <c16:uniqueId val="{00000001-BA1F-4196-9310-45D2BB0EE940}"/>
            </c:ext>
          </c:extLst>
        </c:ser>
        <c:ser>
          <c:idx val="2"/>
          <c:order val="2"/>
          <c:tx>
            <c:strRef>
              <c:f>'Ark1'!$E$3</c:f>
              <c:strCache>
                <c:ptCount val="1"/>
                <c:pt idx="0">
                  <c:v>Helse Vest RHF</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9-BA1F-4196-9310-45D2BB0EE9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'Ark1'!$B$6:$B$10</c:f>
              <c:strCache>
                <c:ptCount val="5"/>
                <c:pt idx="0">
                  <c:v>Samarbeidsaktiviteter (Somatikk)</c:v>
                </c:pt>
                <c:pt idx="1">
                  <c:v>Teambasert oppfølging (ACT-/FACT-team)</c:v>
                </c:pt>
                <c:pt idx="2">
                  <c:v>Teambasert oppfølging (Somatikk)</c:v>
                </c:pt>
                <c:pt idx="3">
                  <c:v>Digital skjemabasert pasientoppfølging og monitorering</c:v>
                </c:pt>
                <c:pt idx="4">
                  <c:v>Gjennomført nettbasert behandlingsprogram</c:v>
                </c:pt>
              </c:strCache>
              <c:extLst/>
            </c:strRef>
          </c:cat>
          <c:val>
            <c:numRef>
              <c:f>'Ark1'!$E$6:$E$10</c:f>
              <c:numCache>
                <c:formatCode>0.0\ %</c:formatCode>
                <c:ptCount val="5"/>
                <c:pt idx="0">
                  <c:v>3.4207570284032424E-3</c:v>
                </c:pt>
                <c:pt idx="1">
                  <c:v>2.1354742247936032E-2</c:v>
                </c:pt>
                <c:pt idx="2">
                  <c:v>2.0743721110454445E-4</c:v>
                </c:pt>
                <c:pt idx="3">
                  <c:v>1.4523962741002512E-2</c:v>
                </c:pt>
                <c:pt idx="4">
                  <c:v>9.2392535258357565E-4</c:v>
                </c:pt>
              </c:numCache>
              <c:extLst/>
            </c:numRef>
          </c:val>
          <c:extLst>
            <c:ext xmlns:c16="http://schemas.microsoft.com/office/drawing/2014/chart" uri="{C3380CC4-5D6E-409C-BE32-E72D297353CC}">
              <c16:uniqueId val="{00000002-BA1F-4196-9310-45D2BB0EE940}"/>
            </c:ext>
          </c:extLst>
        </c:ser>
        <c:ser>
          <c:idx val="3"/>
          <c:order val="3"/>
          <c:tx>
            <c:strRef>
              <c:f>'Ark1'!$F$3</c:f>
              <c:strCache>
                <c:ptCount val="1"/>
                <c:pt idx="0">
                  <c:v>Helse Midt-Norge RHF</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BA1F-4196-9310-45D2BB0EE940}"/>
                </c:ext>
              </c:extLst>
            </c:dLbl>
            <c:dLbl>
              <c:idx val="4"/>
              <c:delete val="1"/>
              <c:extLst>
                <c:ext xmlns:c15="http://schemas.microsoft.com/office/drawing/2012/chart" uri="{CE6537A1-D6FC-4f65-9D91-7224C49458BB}"/>
                <c:ext xmlns:c16="http://schemas.microsoft.com/office/drawing/2014/chart" uri="{C3380CC4-5D6E-409C-BE32-E72D297353CC}">
                  <c16:uniqueId val="{00000003-BA1F-4196-9310-45D2BB0EE9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'Ark1'!$B$6:$B$10</c:f>
              <c:strCache>
                <c:ptCount val="5"/>
                <c:pt idx="0">
                  <c:v>Samarbeidsaktiviteter (Somatikk)</c:v>
                </c:pt>
                <c:pt idx="1">
                  <c:v>Teambasert oppfølging (ACT-/FACT-team)</c:v>
                </c:pt>
                <c:pt idx="2">
                  <c:v>Teambasert oppfølging (Somatikk)</c:v>
                </c:pt>
                <c:pt idx="3">
                  <c:v>Digital skjemabasert pasientoppfølging og monitorering</c:v>
                </c:pt>
                <c:pt idx="4">
                  <c:v>Gjennomført nettbasert behandlingsprogram</c:v>
                </c:pt>
              </c:strCache>
              <c:extLst/>
            </c:strRef>
          </c:cat>
          <c:val>
            <c:numRef>
              <c:f>'Ark1'!$F$6:$F$10</c:f>
              <c:numCache>
                <c:formatCode>0.0\ %</c:formatCode>
                <c:ptCount val="5"/>
                <c:pt idx="0">
                  <c:v>7.759071183513962E-3</c:v>
                </c:pt>
                <c:pt idx="1">
                  <c:v>1.5230027486144279E-2</c:v>
                </c:pt>
                <c:pt idx="2">
                  <c:v>1.3632335900756593E-4</c:v>
                </c:pt>
                <c:pt idx="3">
                  <c:v>1.8416685308791625E-3</c:v>
                </c:pt>
                <c:pt idx="4">
                  <c:v>3.1214720862358686E-5</c:v>
                </c:pt>
              </c:numCache>
              <c:extLst/>
            </c:numRef>
          </c:val>
          <c:extLst>
            <c:ext xmlns:c16="http://schemas.microsoft.com/office/drawing/2014/chart" uri="{C3380CC4-5D6E-409C-BE32-E72D297353CC}">
              <c16:uniqueId val="{00000004-BA1F-4196-9310-45D2BB0EE940}"/>
            </c:ext>
          </c:extLst>
        </c:ser>
        <c:ser>
          <c:idx val="4"/>
          <c:order val="4"/>
          <c:tx>
            <c:strRef>
              <c:f>'Ark1'!$G$3</c:f>
              <c:strCache>
                <c:ptCount val="1"/>
                <c:pt idx="0">
                  <c:v>Helse Nord RHF</c:v>
                </c:pt>
              </c:strCache>
            </c:strRef>
          </c:tx>
          <c:spPr>
            <a:solidFill>
              <a:schemeClr val="accent5"/>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5-BA1F-4196-9310-45D2BB0EE9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'Ark1'!$B$6:$B$10</c:f>
              <c:strCache>
                <c:ptCount val="5"/>
                <c:pt idx="0">
                  <c:v>Samarbeidsaktiviteter (Somatikk)</c:v>
                </c:pt>
                <c:pt idx="1">
                  <c:v>Teambasert oppfølging (ACT-/FACT-team)</c:v>
                </c:pt>
                <c:pt idx="2">
                  <c:v>Teambasert oppfølging (Somatikk)</c:v>
                </c:pt>
                <c:pt idx="3">
                  <c:v>Digital skjemabasert pasientoppfølging og monitorering</c:v>
                </c:pt>
                <c:pt idx="4">
                  <c:v>Gjennomført nettbasert behandlingsprogram</c:v>
                </c:pt>
              </c:strCache>
              <c:extLst/>
            </c:strRef>
          </c:cat>
          <c:val>
            <c:numRef>
              <c:f>'Ark1'!$G$6:$G$10</c:f>
              <c:numCache>
                <c:formatCode>0.0\ %</c:formatCode>
                <c:ptCount val="5"/>
                <c:pt idx="0">
                  <c:v>8.8938162108893812E-3</c:v>
                </c:pt>
                <c:pt idx="1">
                  <c:v>1.9682667202249447E-2</c:v>
                </c:pt>
                <c:pt idx="2">
                  <c:v>1.1497084667816376E-3</c:v>
                </c:pt>
                <c:pt idx="3">
                  <c:v>1.8409536743624567E-3</c:v>
                </c:pt>
                <c:pt idx="4">
                  <c:v>0</c:v>
                </c:pt>
              </c:numCache>
              <c:extLst/>
            </c:numRef>
          </c:val>
          <c:extLst>
            <c:ext xmlns:c16="http://schemas.microsoft.com/office/drawing/2014/chart" uri="{C3380CC4-5D6E-409C-BE32-E72D297353CC}">
              <c16:uniqueId val="{00000006-BA1F-4196-9310-45D2BB0EE940}"/>
            </c:ext>
          </c:extLst>
        </c:ser>
        <c:dLbls>
          <c:showLegendKey val="0"/>
          <c:showVal val="0"/>
          <c:showCatName val="0"/>
          <c:showSerName val="0"/>
          <c:showPercent val="0"/>
          <c:showBubbleSize val="0"/>
        </c:dLbls>
        <c:gapWidth val="182"/>
        <c:axId val="815786816"/>
        <c:axId val="815784656"/>
      </c:barChart>
      <c:catAx>
        <c:axId val="81578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815784656"/>
        <c:crosses val="autoZero"/>
        <c:auto val="1"/>
        <c:lblAlgn val="ctr"/>
        <c:lblOffset val="100"/>
        <c:noMultiLvlLbl val="0"/>
      </c:catAx>
      <c:valAx>
        <c:axId val="815784656"/>
        <c:scaling>
          <c:orientation val="minMax"/>
        </c:scaling>
        <c:delete val="1"/>
        <c:axPos val="l"/>
        <c:numFmt formatCode="0%" sourceLinked="1"/>
        <c:majorTickMark val="none"/>
        <c:minorTickMark val="none"/>
        <c:tickLblPos val="nextTo"/>
        <c:crossAx val="81578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'Ark1'!$C$3</c:f>
              <c:strCache>
                <c:ptCount val="1"/>
                <c:pt idx="0">
                  <c:v>Måltall</c:v>
                </c:pt>
              </c:strCache>
            </c:strRef>
          </c:tx>
          <c:spPr>
            <a:solidFill>
              <a:schemeClr val="accent1"/>
            </a:solidFill>
            <a:ln>
              <a:noFill/>
            </a:ln>
            <a:effectLst/>
          </c:spPr>
          <c:invertIfNegative val="0"/>
          <c:dLbls>
            <c:dLbl>
              <c:idx val="0"/>
              <c:layout>
                <c:manualLayout>
                  <c:x val="-7.910321864456643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63-49AA-853C-9E180694D3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('Ark1'!$B$4:$B$5,'Ark1'!$B$11:$B$12)</c:f>
              <c:strCache>
                <c:ptCount val="4"/>
                <c:pt idx="0">
                  <c:v>Video- og telefonkonsultasjoner</c:v>
                </c:pt>
                <c:pt idx="1">
                  <c:v>Samarbeidsaktiviteter (PHV/TSB)</c:v>
                </c:pt>
                <c:pt idx="2">
                  <c:v>Andel schizofrenidiagnostiserte som har fått individuell plan (PHV/TSB)</c:v>
                </c:pt>
                <c:pt idx="3">
                  <c:v>Epikrisetid - andel epikriser sendt innen 1 dag</c:v>
                </c:pt>
              </c:strCache>
              <c:extLst/>
            </c:strRef>
          </c:cat>
          <c:val>
            <c:numRef>
              <c:f>('Ark1'!$C$4:$C$5,'Ark1'!$C$11:$C$12)</c:f>
              <c:numCache>
                <c:formatCode>0%</c:formatCode>
                <c:ptCount val="4"/>
                <c:pt idx="0">
                  <c:v>0.15</c:v>
                </c:pt>
                <c:pt idx="1">
                  <c:v>0.25</c:v>
                </c:pt>
                <c:pt idx="2">
                  <c:v>0.7</c:v>
                </c:pt>
                <c:pt idx="3">
                  <c:v>0.7</c:v>
                </c:pt>
              </c:numCache>
              <c:extLst/>
            </c:numRef>
          </c:val>
          <c:extLst>
            <c:ext xmlns:c16="http://schemas.microsoft.com/office/drawing/2014/chart" uri="{C3380CC4-5D6E-409C-BE32-E72D297353CC}">
              <c16:uniqueId val="{00000000-1063-49AA-853C-9E180694D3A1}"/>
            </c:ext>
          </c:extLst>
        </c:ser>
        <c:ser>
          <c:idx val="1"/>
          <c:order val="1"/>
          <c:tx>
            <c:strRef>
              <c:f>'Ark1'!$D$3</c:f>
              <c:strCache>
                <c:ptCount val="1"/>
                <c:pt idx="0">
                  <c:v>Helse Sør-Øst RHF</c:v>
                </c:pt>
              </c:strCache>
            </c:strRef>
          </c:tx>
          <c:spPr>
            <a:solidFill>
              <a:schemeClr val="accent2"/>
            </a:solidFill>
            <a:ln>
              <a:noFill/>
            </a:ln>
            <a:effectLst/>
          </c:spPr>
          <c:invertIfNegative val="0"/>
          <c:dLbls>
            <c:dLbl>
              <c:idx val="0"/>
              <c:layout>
                <c:manualLayout>
                  <c:x val="-5.93274139834247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063-49AA-853C-9E180694D3A1}"/>
                </c:ext>
              </c:extLst>
            </c:dLbl>
            <c:dLbl>
              <c:idx val="1"/>
              <c:layout>
                <c:manualLayout>
                  <c:x val="-9.8879023305708299E-3"/>
                  <c:y val="-2.5140690537565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63-49AA-853C-9E180694D3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('Ark1'!$B$4:$B$5,'Ark1'!$B$11:$B$12)</c:f>
              <c:strCache>
                <c:ptCount val="4"/>
                <c:pt idx="0">
                  <c:v>Video- og telefonkonsultasjoner</c:v>
                </c:pt>
                <c:pt idx="1">
                  <c:v>Samarbeidsaktiviteter (PHV/TSB)</c:v>
                </c:pt>
                <c:pt idx="2">
                  <c:v>Andel schizofrenidiagnostiserte som har fått individuell plan (PHV/TSB)</c:v>
                </c:pt>
                <c:pt idx="3">
                  <c:v>Epikrisetid - andel epikriser sendt innen 1 dag</c:v>
                </c:pt>
              </c:strCache>
              <c:extLst/>
            </c:strRef>
          </c:cat>
          <c:val>
            <c:numRef>
              <c:f>('Ark1'!$D$4:$D$5,'Ark1'!$D$11:$D$12)</c:f>
              <c:numCache>
                <c:formatCode>0.0\ %</c:formatCode>
                <c:ptCount val="4"/>
                <c:pt idx="0">
                  <c:v>0.11930476667092529</c:v>
                </c:pt>
                <c:pt idx="1">
                  <c:v>0.28348403883578654</c:v>
                </c:pt>
                <c:pt idx="2">
                  <c:v>4.4748290863890615E-2</c:v>
                </c:pt>
                <c:pt idx="3">
                  <c:v>0.60150704637804386</c:v>
                </c:pt>
              </c:numCache>
              <c:extLst/>
            </c:numRef>
          </c:val>
          <c:extLst>
            <c:ext xmlns:c16="http://schemas.microsoft.com/office/drawing/2014/chart" uri="{C3380CC4-5D6E-409C-BE32-E72D297353CC}">
              <c16:uniqueId val="{00000001-1063-49AA-853C-9E180694D3A1}"/>
            </c:ext>
          </c:extLst>
        </c:ser>
        <c:ser>
          <c:idx val="2"/>
          <c:order val="2"/>
          <c:tx>
            <c:strRef>
              <c:f>'Ark1'!$E$3</c:f>
              <c:strCache>
                <c:ptCount val="1"/>
                <c:pt idx="0">
                  <c:v>Helse Vest RHF</c:v>
                </c:pt>
              </c:strCache>
            </c:strRef>
          </c:tx>
          <c:spPr>
            <a:solidFill>
              <a:schemeClr val="accent3"/>
            </a:solidFill>
            <a:ln>
              <a:noFill/>
            </a:ln>
            <a:effectLst/>
          </c:spPr>
          <c:invertIfNegative val="0"/>
          <c:dLbls>
            <c:dLbl>
              <c:idx val="0"/>
              <c:layout>
                <c:manualLayout>
                  <c:x val="0"/>
                  <c:y val="4.19011508959415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63-49AA-853C-9E180694D3A1}"/>
                </c:ext>
              </c:extLst>
            </c:dLbl>
            <c:dLbl>
              <c:idx val="1"/>
              <c:layout>
                <c:manualLayout>
                  <c:x val="-1.9775804661141586E-3"/>
                  <c:y val="-2.09505754479711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63-49AA-853C-9E180694D3A1}"/>
                </c:ext>
              </c:extLst>
            </c:dLbl>
            <c:dLbl>
              <c:idx val="3"/>
              <c:layout>
                <c:manualLayout>
                  <c:x val="1.38430632627991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63-49AA-853C-9E180694D3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('Ark1'!$B$4:$B$5,'Ark1'!$B$11:$B$12)</c:f>
              <c:strCache>
                <c:ptCount val="4"/>
                <c:pt idx="0">
                  <c:v>Video- og telefonkonsultasjoner</c:v>
                </c:pt>
                <c:pt idx="1">
                  <c:v>Samarbeidsaktiviteter (PHV/TSB)</c:v>
                </c:pt>
                <c:pt idx="2">
                  <c:v>Andel schizofrenidiagnostiserte som har fått individuell plan (PHV/TSB)</c:v>
                </c:pt>
                <c:pt idx="3">
                  <c:v>Epikrisetid - andel epikriser sendt innen 1 dag</c:v>
                </c:pt>
              </c:strCache>
              <c:extLst/>
            </c:strRef>
          </c:cat>
          <c:val>
            <c:numRef>
              <c:f>('Ark1'!$E$4:$E$5,'Ark1'!$E$11:$E$12)</c:f>
              <c:numCache>
                <c:formatCode>0.0\ %</c:formatCode>
                <c:ptCount val="4"/>
                <c:pt idx="0">
                  <c:v>9.4766144131213134E-2</c:v>
                </c:pt>
                <c:pt idx="1">
                  <c:v>0.2623025417668855</c:v>
                </c:pt>
                <c:pt idx="2">
                  <c:v>0.24468085106382978</c:v>
                </c:pt>
                <c:pt idx="3">
                  <c:v>0.60005367323704073</c:v>
                </c:pt>
              </c:numCache>
              <c:extLst/>
            </c:numRef>
          </c:val>
          <c:extLst>
            <c:ext xmlns:c16="http://schemas.microsoft.com/office/drawing/2014/chart" uri="{C3380CC4-5D6E-409C-BE32-E72D297353CC}">
              <c16:uniqueId val="{00000002-1063-49AA-853C-9E180694D3A1}"/>
            </c:ext>
          </c:extLst>
        </c:ser>
        <c:ser>
          <c:idx val="3"/>
          <c:order val="3"/>
          <c:tx>
            <c:strRef>
              <c:f>'Ark1'!$F$3</c:f>
              <c:strCache>
                <c:ptCount val="1"/>
                <c:pt idx="0">
                  <c:v>Helse Midt-Norge RHF</c:v>
                </c:pt>
              </c:strCache>
            </c:strRef>
          </c:tx>
          <c:spPr>
            <a:solidFill>
              <a:schemeClr val="accent4"/>
            </a:solidFill>
            <a:ln>
              <a:noFill/>
            </a:ln>
            <a:effectLst/>
          </c:spPr>
          <c:invertIfNegative val="0"/>
          <c:dLbls>
            <c:dLbl>
              <c:idx val="0"/>
              <c:layout>
                <c:manualLayout>
                  <c:x val="5.9327413983424762E-3"/>
                  <c:y val="-8.38023017918845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063-49AA-853C-9E180694D3A1}"/>
                </c:ext>
              </c:extLst>
            </c:dLbl>
            <c:dLbl>
              <c:idx val="1"/>
              <c:layout>
                <c:manualLayout>
                  <c:x val="5.9327413983424034E-3"/>
                  <c:y val="-4.1901150895943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63-49AA-853C-9E180694D3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('Ark1'!$B$4:$B$5,'Ark1'!$B$11:$B$12)</c:f>
              <c:strCache>
                <c:ptCount val="4"/>
                <c:pt idx="0">
                  <c:v>Video- og telefonkonsultasjoner</c:v>
                </c:pt>
                <c:pt idx="1">
                  <c:v>Samarbeidsaktiviteter (PHV/TSB)</c:v>
                </c:pt>
                <c:pt idx="2">
                  <c:v>Andel schizofrenidiagnostiserte som har fått individuell plan (PHV/TSB)</c:v>
                </c:pt>
                <c:pt idx="3">
                  <c:v>Epikrisetid - andel epikriser sendt innen 1 dag</c:v>
                </c:pt>
              </c:strCache>
              <c:extLst/>
            </c:strRef>
          </c:cat>
          <c:val>
            <c:numRef>
              <c:f>('Ark1'!$F$4:$F$5,'Ark1'!$F$11:$F$12)</c:f>
              <c:numCache>
                <c:formatCode>0.0\ %</c:formatCode>
                <c:ptCount val="4"/>
                <c:pt idx="0">
                  <c:v>0.12161375850162759</c:v>
                </c:pt>
                <c:pt idx="1">
                  <c:v>0.24593340242418782</c:v>
                </c:pt>
                <c:pt idx="2">
                  <c:v>0.30025445292620867</c:v>
                </c:pt>
                <c:pt idx="3">
                  <c:v>0.65594227419861839</c:v>
                </c:pt>
              </c:numCache>
              <c:extLst/>
            </c:numRef>
          </c:val>
          <c:extLst>
            <c:ext xmlns:c16="http://schemas.microsoft.com/office/drawing/2014/chart" uri="{C3380CC4-5D6E-409C-BE32-E72D297353CC}">
              <c16:uniqueId val="{00000003-1063-49AA-853C-9E180694D3A1}"/>
            </c:ext>
          </c:extLst>
        </c:ser>
        <c:ser>
          <c:idx val="4"/>
          <c:order val="4"/>
          <c:tx>
            <c:strRef>
              <c:f>'Ark1'!$G$3</c:f>
              <c:strCache>
                <c:ptCount val="1"/>
                <c:pt idx="0">
                  <c:v>Helse Nord RHF</c:v>
                </c:pt>
              </c:strCache>
            </c:strRef>
          </c:tx>
          <c:spPr>
            <a:solidFill>
              <a:schemeClr val="accent5"/>
            </a:solidFill>
            <a:ln>
              <a:noFill/>
            </a:ln>
            <a:effectLst/>
          </c:spPr>
          <c:invertIfNegative val="0"/>
          <c:dLbls>
            <c:dLbl>
              <c:idx val="0"/>
              <c:layout>
                <c:manualLayout>
                  <c:x val="9.88790233057079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063-49AA-853C-9E180694D3A1}"/>
                </c:ext>
              </c:extLst>
            </c:dLbl>
            <c:dLbl>
              <c:idx val="1"/>
              <c:layout>
                <c:manualLayout>
                  <c:x val="1.5820643728913269E-2"/>
                  <c:y val="-1.2570345268782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63-49AA-853C-9E180694D3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('Ark1'!$B$4:$B$5,'Ark1'!$B$11:$B$12)</c:f>
              <c:strCache>
                <c:ptCount val="4"/>
                <c:pt idx="0">
                  <c:v>Video- og telefonkonsultasjoner</c:v>
                </c:pt>
                <c:pt idx="1">
                  <c:v>Samarbeidsaktiviteter (PHV/TSB)</c:v>
                </c:pt>
                <c:pt idx="2">
                  <c:v>Andel schizofrenidiagnostiserte som har fått individuell plan (PHV/TSB)</c:v>
                </c:pt>
                <c:pt idx="3">
                  <c:v>Epikrisetid - andel epikriser sendt innen 1 dag</c:v>
                </c:pt>
              </c:strCache>
              <c:extLst/>
            </c:strRef>
          </c:cat>
          <c:val>
            <c:numRef>
              <c:f>('Ark1'!$G$4:$G$5,'Ark1'!$G$11:$G$12)</c:f>
              <c:numCache>
                <c:formatCode>0.0\ %</c:formatCode>
                <c:ptCount val="4"/>
                <c:pt idx="0">
                  <c:v>0.15153866591318357</c:v>
                </c:pt>
                <c:pt idx="1">
                  <c:v>0.23672758920800696</c:v>
                </c:pt>
                <c:pt idx="2">
                  <c:v>5.8333333333333334E-2</c:v>
                </c:pt>
                <c:pt idx="3">
                  <c:v>0.57360176506428695</c:v>
                </c:pt>
              </c:numCache>
              <c:extLst/>
            </c:numRef>
          </c:val>
          <c:extLst>
            <c:ext xmlns:c16="http://schemas.microsoft.com/office/drawing/2014/chart" uri="{C3380CC4-5D6E-409C-BE32-E72D297353CC}">
              <c16:uniqueId val="{00000004-1063-49AA-853C-9E180694D3A1}"/>
            </c:ext>
          </c:extLst>
        </c:ser>
        <c:dLbls>
          <c:showLegendKey val="0"/>
          <c:showVal val="0"/>
          <c:showCatName val="0"/>
          <c:showSerName val="0"/>
          <c:showPercent val="0"/>
          <c:showBubbleSize val="0"/>
        </c:dLbls>
        <c:gapWidth val="219"/>
        <c:axId val="1308213112"/>
        <c:axId val="1308207712"/>
      </c:barChart>
      <c:catAx>
        <c:axId val="13082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1308207712"/>
        <c:crosses val="autoZero"/>
        <c:auto val="1"/>
        <c:lblAlgn val="ctr"/>
        <c:lblOffset val="100"/>
        <c:noMultiLvlLbl val="0"/>
      </c:catAx>
      <c:valAx>
        <c:axId val="1308207712"/>
        <c:scaling>
          <c:orientation val="minMax"/>
        </c:scaling>
        <c:delete val="1"/>
        <c:axPos val="l"/>
        <c:numFmt formatCode="0%" sourceLinked="1"/>
        <c:majorTickMark val="none"/>
        <c:minorTickMark val="none"/>
        <c:tickLblPos val="nextTo"/>
        <c:crossAx val="1308213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497B0-B893-4F10-A17F-9B9D5C8AFC4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9DCB765-A384-43D2-8906-0504F5BAB9A9}">
      <dgm:prSet/>
      <dgm:spPr/>
      <dgm:t>
        <a:bodyPr/>
        <a:lstStyle/>
        <a:p>
          <a:r>
            <a:rPr lang="nb-NO" dirty="0"/>
            <a:t>NOU 2023: 4 Tid for handling - Helsepersonellkommisjonen</a:t>
          </a:r>
          <a:endParaRPr lang="en-US" dirty="0"/>
        </a:p>
      </dgm:t>
    </dgm:pt>
    <dgm:pt modelId="{4D7A8FC8-694A-421C-9D95-374115B05353}" type="parTrans" cxnId="{84A63739-5F5D-426C-8502-F1356FDFCF5F}">
      <dgm:prSet/>
      <dgm:spPr/>
      <dgm:t>
        <a:bodyPr/>
        <a:lstStyle/>
        <a:p>
          <a:endParaRPr lang="en-US"/>
        </a:p>
      </dgm:t>
    </dgm:pt>
    <dgm:pt modelId="{E4CFEAA7-D6BA-4E3F-95AB-636C2274469A}" type="sibTrans" cxnId="{84A63739-5F5D-426C-8502-F1356FDFCF5F}">
      <dgm:prSet/>
      <dgm:spPr/>
      <dgm:t>
        <a:bodyPr/>
        <a:lstStyle/>
        <a:p>
          <a:endParaRPr lang="en-US"/>
        </a:p>
      </dgm:t>
    </dgm:pt>
    <dgm:pt modelId="{2D09A0DA-58CE-4652-99FB-A3E9BB31BA0A}">
      <dgm:prSet/>
      <dgm:spPr/>
      <dgm:t>
        <a:bodyPr/>
        <a:lstStyle/>
        <a:p>
          <a:r>
            <a:rPr lang="nb-NO" dirty="0"/>
            <a:t>NOU 2023: 8 Felleskapets sykehus - Sykehusutvalget</a:t>
          </a:r>
          <a:endParaRPr lang="en-US" dirty="0"/>
        </a:p>
      </dgm:t>
    </dgm:pt>
    <dgm:pt modelId="{D5118746-4C42-4F31-AB5E-4157E0FE4AD3}" type="parTrans" cxnId="{EC0D9ED2-8928-4ED6-8D69-57D163B7C896}">
      <dgm:prSet/>
      <dgm:spPr/>
      <dgm:t>
        <a:bodyPr/>
        <a:lstStyle/>
        <a:p>
          <a:endParaRPr lang="en-US"/>
        </a:p>
      </dgm:t>
    </dgm:pt>
    <dgm:pt modelId="{7D95599B-8E5A-4B6E-8816-121F1668E962}" type="sibTrans" cxnId="{EC0D9ED2-8928-4ED6-8D69-57D163B7C896}">
      <dgm:prSet/>
      <dgm:spPr/>
      <dgm:t>
        <a:bodyPr/>
        <a:lstStyle/>
        <a:p>
          <a:endParaRPr lang="en-US"/>
        </a:p>
      </dgm:t>
    </dgm:pt>
    <dgm:pt modelId="{823BCC55-9A2F-4F71-976B-9B53F5FA494C}">
      <dgm:prSet/>
      <dgm:spPr/>
      <dgm:t>
        <a:bodyPr/>
        <a:lstStyle/>
        <a:p>
          <a:r>
            <a:rPr lang="nb-NO" dirty="0"/>
            <a:t>NOU 2023: 9 Generalist kommunesystemet - Generalistkommuneutvalget</a:t>
          </a:r>
          <a:endParaRPr lang="en-US" dirty="0"/>
        </a:p>
      </dgm:t>
    </dgm:pt>
    <dgm:pt modelId="{5F3F6895-4197-4BAA-A6BD-32950D069978}" type="parTrans" cxnId="{46163165-0807-473B-B212-FD7692E610A9}">
      <dgm:prSet/>
      <dgm:spPr/>
      <dgm:t>
        <a:bodyPr/>
        <a:lstStyle/>
        <a:p>
          <a:endParaRPr lang="en-US"/>
        </a:p>
      </dgm:t>
    </dgm:pt>
    <dgm:pt modelId="{D2CDCAC8-3D6A-4EEF-8B2B-1C99C144596A}" type="sibTrans" cxnId="{46163165-0807-473B-B212-FD7692E610A9}">
      <dgm:prSet/>
      <dgm:spPr/>
      <dgm:t>
        <a:bodyPr/>
        <a:lstStyle/>
        <a:p>
          <a:endParaRPr lang="en-US"/>
        </a:p>
      </dgm:t>
    </dgm:pt>
    <dgm:pt modelId="{CCC5F5E3-6286-4BD6-BADD-CDE769D55CC7}">
      <dgm:prSet/>
      <dgm:spPr/>
      <dgm:t>
        <a:bodyPr/>
        <a:lstStyle/>
        <a:p>
          <a:r>
            <a:rPr lang="nb-NO" dirty="0"/>
            <a:t>NOU 2023: 5 Den store forskjellen - Kvinnehelseutvalget</a:t>
          </a:r>
          <a:endParaRPr lang="en-US" dirty="0"/>
        </a:p>
      </dgm:t>
    </dgm:pt>
    <dgm:pt modelId="{A0367628-D8BD-4592-8A75-A7054F404CE8}" type="parTrans" cxnId="{4BAD64D5-664F-4F20-959D-97345D001482}">
      <dgm:prSet/>
      <dgm:spPr/>
      <dgm:t>
        <a:bodyPr/>
        <a:lstStyle/>
        <a:p>
          <a:endParaRPr lang="en-US"/>
        </a:p>
      </dgm:t>
    </dgm:pt>
    <dgm:pt modelId="{D3F718D6-5F70-4A95-BD73-B57DABF578BE}" type="sibTrans" cxnId="{4BAD64D5-664F-4F20-959D-97345D001482}">
      <dgm:prSet/>
      <dgm:spPr/>
      <dgm:t>
        <a:bodyPr/>
        <a:lstStyle/>
        <a:p>
          <a:endParaRPr lang="en-US"/>
        </a:p>
      </dgm:t>
    </dgm:pt>
    <dgm:pt modelId="{6F8FB496-29F0-459D-8A92-DDF0EC2F124D}">
      <dgm:prSet/>
      <dgm:spPr/>
      <dgm:t>
        <a:bodyPr/>
        <a:lstStyle/>
        <a:p>
          <a:r>
            <a:rPr lang="nb-NO" dirty="0"/>
            <a:t>Gjennomgang av allmennlegetjenesten mai 2023 - ekspertgruppen</a:t>
          </a:r>
          <a:endParaRPr lang="en-US" dirty="0"/>
        </a:p>
      </dgm:t>
    </dgm:pt>
    <dgm:pt modelId="{9EB4F32E-D008-4784-A3E6-CE30C5DD6F32}" type="parTrans" cxnId="{1262A1D6-A84C-4C4B-8DF2-5923CF524CE4}">
      <dgm:prSet/>
      <dgm:spPr/>
      <dgm:t>
        <a:bodyPr/>
        <a:lstStyle/>
        <a:p>
          <a:endParaRPr lang="en-US"/>
        </a:p>
      </dgm:t>
    </dgm:pt>
    <dgm:pt modelId="{07C8DDDD-BCF4-46CA-846F-0470D4C4852C}" type="sibTrans" cxnId="{1262A1D6-A84C-4C4B-8DF2-5923CF524CE4}">
      <dgm:prSet/>
      <dgm:spPr/>
      <dgm:t>
        <a:bodyPr/>
        <a:lstStyle/>
        <a:p>
          <a:endParaRPr lang="en-US"/>
        </a:p>
      </dgm:t>
    </dgm:pt>
    <dgm:pt modelId="{7C033B78-62EF-41C5-9382-CA4A6FDA4DD5}" type="pres">
      <dgm:prSet presAssocID="{81E497B0-B893-4F10-A17F-9B9D5C8AFC49}" presName="vert0" presStyleCnt="0">
        <dgm:presLayoutVars>
          <dgm:dir/>
          <dgm:animOne val="branch"/>
          <dgm:animLvl val="lvl"/>
        </dgm:presLayoutVars>
      </dgm:prSet>
      <dgm:spPr/>
    </dgm:pt>
    <dgm:pt modelId="{A748AA36-460F-4D34-9A66-5CF8EBB3C4F1}" type="pres">
      <dgm:prSet presAssocID="{19DCB765-A384-43D2-8906-0504F5BAB9A9}" presName="thickLine" presStyleLbl="alignNode1" presStyleIdx="0" presStyleCnt="5"/>
      <dgm:spPr/>
    </dgm:pt>
    <dgm:pt modelId="{17A55B1D-2BD8-43F9-9287-8AEAE18F6859}" type="pres">
      <dgm:prSet presAssocID="{19DCB765-A384-43D2-8906-0504F5BAB9A9}" presName="horz1" presStyleCnt="0"/>
      <dgm:spPr/>
    </dgm:pt>
    <dgm:pt modelId="{DBFD9707-6D09-4175-B71A-52F59A1123ED}" type="pres">
      <dgm:prSet presAssocID="{19DCB765-A384-43D2-8906-0504F5BAB9A9}" presName="tx1" presStyleLbl="revTx" presStyleIdx="0" presStyleCnt="5"/>
      <dgm:spPr/>
    </dgm:pt>
    <dgm:pt modelId="{C0E0B851-C32E-4F02-A22D-F1778849C3B1}" type="pres">
      <dgm:prSet presAssocID="{19DCB765-A384-43D2-8906-0504F5BAB9A9}" presName="vert1" presStyleCnt="0"/>
      <dgm:spPr/>
    </dgm:pt>
    <dgm:pt modelId="{4D30F10F-0976-4993-B6C6-9B7576D18C14}" type="pres">
      <dgm:prSet presAssocID="{2D09A0DA-58CE-4652-99FB-A3E9BB31BA0A}" presName="thickLine" presStyleLbl="alignNode1" presStyleIdx="1" presStyleCnt="5"/>
      <dgm:spPr/>
    </dgm:pt>
    <dgm:pt modelId="{F73DE392-2A05-4163-963E-D917764F48C2}" type="pres">
      <dgm:prSet presAssocID="{2D09A0DA-58CE-4652-99FB-A3E9BB31BA0A}" presName="horz1" presStyleCnt="0"/>
      <dgm:spPr/>
    </dgm:pt>
    <dgm:pt modelId="{374AB3C9-00CC-4C14-95F1-52872A87D2F0}" type="pres">
      <dgm:prSet presAssocID="{2D09A0DA-58CE-4652-99FB-A3E9BB31BA0A}" presName="tx1" presStyleLbl="revTx" presStyleIdx="1" presStyleCnt="5"/>
      <dgm:spPr/>
    </dgm:pt>
    <dgm:pt modelId="{CE75B088-9FF9-4871-BD18-42AE0A4D6A2F}" type="pres">
      <dgm:prSet presAssocID="{2D09A0DA-58CE-4652-99FB-A3E9BB31BA0A}" presName="vert1" presStyleCnt="0"/>
      <dgm:spPr/>
    </dgm:pt>
    <dgm:pt modelId="{678D1045-AFBA-4241-9446-88E1179D17E7}" type="pres">
      <dgm:prSet presAssocID="{823BCC55-9A2F-4F71-976B-9B53F5FA494C}" presName="thickLine" presStyleLbl="alignNode1" presStyleIdx="2" presStyleCnt="5"/>
      <dgm:spPr/>
    </dgm:pt>
    <dgm:pt modelId="{55A89834-14CD-407A-A8AA-35EB89F3D9F2}" type="pres">
      <dgm:prSet presAssocID="{823BCC55-9A2F-4F71-976B-9B53F5FA494C}" presName="horz1" presStyleCnt="0"/>
      <dgm:spPr/>
    </dgm:pt>
    <dgm:pt modelId="{0DF20A3C-5A58-45B1-BA98-2CBC91405505}" type="pres">
      <dgm:prSet presAssocID="{823BCC55-9A2F-4F71-976B-9B53F5FA494C}" presName="tx1" presStyleLbl="revTx" presStyleIdx="2" presStyleCnt="5"/>
      <dgm:spPr/>
    </dgm:pt>
    <dgm:pt modelId="{95B88B93-4953-410E-BEBC-1DED7368416B}" type="pres">
      <dgm:prSet presAssocID="{823BCC55-9A2F-4F71-976B-9B53F5FA494C}" presName="vert1" presStyleCnt="0"/>
      <dgm:spPr/>
    </dgm:pt>
    <dgm:pt modelId="{9B32A8AA-5701-40A1-8926-BA000361A2DF}" type="pres">
      <dgm:prSet presAssocID="{CCC5F5E3-6286-4BD6-BADD-CDE769D55CC7}" presName="thickLine" presStyleLbl="alignNode1" presStyleIdx="3" presStyleCnt="5"/>
      <dgm:spPr/>
    </dgm:pt>
    <dgm:pt modelId="{E7E51E63-1CCC-48B5-A1C2-206C547EFE63}" type="pres">
      <dgm:prSet presAssocID="{CCC5F5E3-6286-4BD6-BADD-CDE769D55CC7}" presName="horz1" presStyleCnt="0"/>
      <dgm:spPr/>
    </dgm:pt>
    <dgm:pt modelId="{DA2FE8EE-A433-4E7B-B532-1DB36898DA98}" type="pres">
      <dgm:prSet presAssocID="{CCC5F5E3-6286-4BD6-BADD-CDE769D55CC7}" presName="tx1" presStyleLbl="revTx" presStyleIdx="3" presStyleCnt="5"/>
      <dgm:spPr/>
    </dgm:pt>
    <dgm:pt modelId="{5D8E0A51-7373-4176-AEB2-24944789A309}" type="pres">
      <dgm:prSet presAssocID="{CCC5F5E3-6286-4BD6-BADD-CDE769D55CC7}" presName="vert1" presStyleCnt="0"/>
      <dgm:spPr/>
    </dgm:pt>
    <dgm:pt modelId="{446F56C8-C2DA-42A2-B7F8-484A181C81BC}" type="pres">
      <dgm:prSet presAssocID="{6F8FB496-29F0-459D-8A92-DDF0EC2F124D}" presName="thickLine" presStyleLbl="alignNode1" presStyleIdx="4" presStyleCnt="5"/>
      <dgm:spPr/>
    </dgm:pt>
    <dgm:pt modelId="{061A7D18-4D39-4391-97C8-53CC238BF96C}" type="pres">
      <dgm:prSet presAssocID="{6F8FB496-29F0-459D-8A92-DDF0EC2F124D}" presName="horz1" presStyleCnt="0"/>
      <dgm:spPr/>
    </dgm:pt>
    <dgm:pt modelId="{E9C8C71B-3FF9-4201-AA84-45A5510D3003}" type="pres">
      <dgm:prSet presAssocID="{6F8FB496-29F0-459D-8A92-DDF0EC2F124D}" presName="tx1" presStyleLbl="revTx" presStyleIdx="4" presStyleCnt="5"/>
      <dgm:spPr/>
    </dgm:pt>
    <dgm:pt modelId="{4838E2D5-A872-4FB4-8728-FF808B6263A9}" type="pres">
      <dgm:prSet presAssocID="{6F8FB496-29F0-459D-8A92-DDF0EC2F124D}" presName="vert1" presStyleCnt="0"/>
      <dgm:spPr/>
    </dgm:pt>
  </dgm:ptLst>
  <dgm:cxnLst>
    <dgm:cxn modelId="{039A092F-B9AF-4236-AE46-0C6B71B391E0}" type="presOf" srcId="{6F8FB496-29F0-459D-8A92-DDF0EC2F124D}" destId="{E9C8C71B-3FF9-4201-AA84-45A5510D3003}" srcOrd="0" destOrd="0" presId="urn:microsoft.com/office/officeart/2008/layout/LinedList"/>
    <dgm:cxn modelId="{84A63739-5F5D-426C-8502-F1356FDFCF5F}" srcId="{81E497B0-B893-4F10-A17F-9B9D5C8AFC49}" destId="{19DCB765-A384-43D2-8906-0504F5BAB9A9}" srcOrd="0" destOrd="0" parTransId="{4D7A8FC8-694A-421C-9D95-374115B05353}" sibTransId="{E4CFEAA7-D6BA-4E3F-95AB-636C2274469A}"/>
    <dgm:cxn modelId="{46163165-0807-473B-B212-FD7692E610A9}" srcId="{81E497B0-B893-4F10-A17F-9B9D5C8AFC49}" destId="{823BCC55-9A2F-4F71-976B-9B53F5FA494C}" srcOrd="2" destOrd="0" parTransId="{5F3F6895-4197-4BAA-A6BD-32950D069978}" sibTransId="{D2CDCAC8-3D6A-4EEF-8B2B-1C99C144596A}"/>
    <dgm:cxn modelId="{32CBB38D-A72A-4F93-A87D-3F135130E703}" type="presOf" srcId="{CCC5F5E3-6286-4BD6-BADD-CDE769D55CC7}" destId="{DA2FE8EE-A433-4E7B-B532-1DB36898DA98}" srcOrd="0" destOrd="0" presId="urn:microsoft.com/office/officeart/2008/layout/LinedList"/>
    <dgm:cxn modelId="{5A415295-45D0-4D5C-873C-8A1C8BE25E2F}" type="presOf" srcId="{823BCC55-9A2F-4F71-976B-9B53F5FA494C}" destId="{0DF20A3C-5A58-45B1-BA98-2CBC91405505}" srcOrd="0" destOrd="0" presId="urn:microsoft.com/office/officeart/2008/layout/LinedList"/>
    <dgm:cxn modelId="{19BF03AD-25FF-42DB-96A3-380EEADCF5D0}" type="presOf" srcId="{19DCB765-A384-43D2-8906-0504F5BAB9A9}" destId="{DBFD9707-6D09-4175-B71A-52F59A1123ED}" srcOrd="0" destOrd="0" presId="urn:microsoft.com/office/officeart/2008/layout/LinedList"/>
    <dgm:cxn modelId="{B75458C8-66F3-47E4-9AF5-4C3D2C4208A7}" type="presOf" srcId="{81E497B0-B893-4F10-A17F-9B9D5C8AFC49}" destId="{7C033B78-62EF-41C5-9382-CA4A6FDA4DD5}" srcOrd="0" destOrd="0" presId="urn:microsoft.com/office/officeart/2008/layout/LinedList"/>
    <dgm:cxn modelId="{EC0D9ED2-8928-4ED6-8D69-57D163B7C896}" srcId="{81E497B0-B893-4F10-A17F-9B9D5C8AFC49}" destId="{2D09A0DA-58CE-4652-99FB-A3E9BB31BA0A}" srcOrd="1" destOrd="0" parTransId="{D5118746-4C42-4F31-AB5E-4157E0FE4AD3}" sibTransId="{7D95599B-8E5A-4B6E-8816-121F1668E962}"/>
    <dgm:cxn modelId="{4BAD64D5-664F-4F20-959D-97345D001482}" srcId="{81E497B0-B893-4F10-A17F-9B9D5C8AFC49}" destId="{CCC5F5E3-6286-4BD6-BADD-CDE769D55CC7}" srcOrd="3" destOrd="0" parTransId="{A0367628-D8BD-4592-8A75-A7054F404CE8}" sibTransId="{D3F718D6-5F70-4A95-BD73-B57DABF578BE}"/>
    <dgm:cxn modelId="{1262A1D6-A84C-4C4B-8DF2-5923CF524CE4}" srcId="{81E497B0-B893-4F10-A17F-9B9D5C8AFC49}" destId="{6F8FB496-29F0-459D-8A92-DDF0EC2F124D}" srcOrd="4" destOrd="0" parTransId="{9EB4F32E-D008-4784-A3E6-CE30C5DD6F32}" sibTransId="{07C8DDDD-BCF4-46CA-846F-0470D4C4852C}"/>
    <dgm:cxn modelId="{58E224D7-E6EF-44B1-BB04-7BD6DE358D5A}" type="presOf" srcId="{2D09A0DA-58CE-4652-99FB-A3E9BB31BA0A}" destId="{374AB3C9-00CC-4C14-95F1-52872A87D2F0}" srcOrd="0" destOrd="0" presId="urn:microsoft.com/office/officeart/2008/layout/LinedList"/>
    <dgm:cxn modelId="{559C15B6-1E1B-4093-A361-C89F5C6ABDBC}" type="presParOf" srcId="{7C033B78-62EF-41C5-9382-CA4A6FDA4DD5}" destId="{A748AA36-460F-4D34-9A66-5CF8EBB3C4F1}" srcOrd="0" destOrd="0" presId="urn:microsoft.com/office/officeart/2008/layout/LinedList"/>
    <dgm:cxn modelId="{AC2F527E-2F95-40D6-9CA6-0C9212D1A82E}" type="presParOf" srcId="{7C033B78-62EF-41C5-9382-CA4A6FDA4DD5}" destId="{17A55B1D-2BD8-43F9-9287-8AEAE18F6859}" srcOrd="1" destOrd="0" presId="urn:microsoft.com/office/officeart/2008/layout/LinedList"/>
    <dgm:cxn modelId="{CC7E50E5-D4D7-4493-B209-E7D2A8914622}" type="presParOf" srcId="{17A55B1D-2BD8-43F9-9287-8AEAE18F6859}" destId="{DBFD9707-6D09-4175-B71A-52F59A1123ED}" srcOrd="0" destOrd="0" presId="urn:microsoft.com/office/officeart/2008/layout/LinedList"/>
    <dgm:cxn modelId="{C599C3BC-C5EF-42BE-BFD2-32739BB9D7AF}" type="presParOf" srcId="{17A55B1D-2BD8-43F9-9287-8AEAE18F6859}" destId="{C0E0B851-C32E-4F02-A22D-F1778849C3B1}" srcOrd="1" destOrd="0" presId="urn:microsoft.com/office/officeart/2008/layout/LinedList"/>
    <dgm:cxn modelId="{91209034-A16D-4E4B-A937-D392AC387602}" type="presParOf" srcId="{7C033B78-62EF-41C5-9382-CA4A6FDA4DD5}" destId="{4D30F10F-0976-4993-B6C6-9B7576D18C14}" srcOrd="2" destOrd="0" presId="urn:microsoft.com/office/officeart/2008/layout/LinedList"/>
    <dgm:cxn modelId="{13274336-4178-4435-A127-3E13C43FF61B}" type="presParOf" srcId="{7C033B78-62EF-41C5-9382-CA4A6FDA4DD5}" destId="{F73DE392-2A05-4163-963E-D917764F48C2}" srcOrd="3" destOrd="0" presId="urn:microsoft.com/office/officeart/2008/layout/LinedList"/>
    <dgm:cxn modelId="{514CD483-CCD8-4154-A7D2-0B80B9725951}" type="presParOf" srcId="{F73DE392-2A05-4163-963E-D917764F48C2}" destId="{374AB3C9-00CC-4C14-95F1-52872A87D2F0}" srcOrd="0" destOrd="0" presId="urn:microsoft.com/office/officeart/2008/layout/LinedList"/>
    <dgm:cxn modelId="{84CB4674-83A8-45C4-8DA1-AB1350AB6F70}" type="presParOf" srcId="{F73DE392-2A05-4163-963E-D917764F48C2}" destId="{CE75B088-9FF9-4871-BD18-42AE0A4D6A2F}" srcOrd="1" destOrd="0" presId="urn:microsoft.com/office/officeart/2008/layout/LinedList"/>
    <dgm:cxn modelId="{28E5B88A-540B-4231-8D78-D6EB1A536500}" type="presParOf" srcId="{7C033B78-62EF-41C5-9382-CA4A6FDA4DD5}" destId="{678D1045-AFBA-4241-9446-88E1179D17E7}" srcOrd="4" destOrd="0" presId="urn:microsoft.com/office/officeart/2008/layout/LinedList"/>
    <dgm:cxn modelId="{C3372955-4C2A-447F-AD84-1C8341DBD898}" type="presParOf" srcId="{7C033B78-62EF-41C5-9382-CA4A6FDA4DD5}" destId="{55A89834-14CD-407A-A8AA-35EB89F3D9F2}" srcOrd="5" destOrd="0" presId="urn:microsoft.com/office/officeart/2008/layout/LinedList"/>
    <dgm:cxn modelId="{115E1CFA-554E-4C0D-AA14-44BA502CCA62}" type="presParOf" srcId="{55A89834-14CD-407A-A8AA-35EB89F3D9F2}" destId="{0DF20A3C-5A58-45B1-BA98-2CBC91405505}" srcOrd="0" destOrd="0" presId="urn:microsoft.com/office/officeart/2008/layout/LinedList"/>
    <dgm:cxn modelId="{922063A4-268B-484E-B29E-3F248F4CAFBB}" type="presParOf" srcId="{55A89834-14CD-407A-A8AA-35EB89F3D9F2}" destId="{95B88B93-4953-410E-BEBC-1DED7368416B}" srcOrd="1" destOrd="0" presId="urn:microsoft.com/office/officeart/2008/layout/LinedList"/>
    <dgm:cxn modelId="{213DF319-2BAF-4BD0-90F6-02942EEA58B0}" type="presParOf" srcId="{7C033B78-62EF-41C5-9382-CA4A6FDA4DD5}" destId="{9B32A8AA-5701-40A1-8926-BA000361A2DF}" srcOrd="6" destOrd="0" presId="urn:microsoft.com/office/officeart/2008/layout/LinedList"/>
    <dgm:cxn modelId="{0F69E38C-FAC8-4DD1-9304-DCF39F48DFEB}" type="presParOf" srcId="{7C033B78-62EF-41C5-9382-CA4A6FDA4DD5}" destId="{E7E51E63-1CCC-48B5-A1C2-206C547EFE63}" srcOrd="7" destOrd="0" presId="urn:microsoft.com/office/officeart/2008/layout/LinedList"/>
    <dgm:cxn modelId="{164E5B63-C6C8-4536-93B5-C89B5F4C5F78}" type="presParOf" srcId="{E7E51E63-1CCC-48B5-A1C2-206C547EFE63}" destId="{DA2FE8EE-A433-4E7B-B532-1DB36898DA98}" srcOrd="0" destOrd="0" presId="urn:microsoft.com/office/officeart/2008/layout/LinedList"/>
    <dgm:cxn modelId="{0666D69C-D3A4-47B5-815B-0021AB7F5507}" type="presParOf" srcId="{E7E51E63-1CCC-48B5-A1C2-206C547EFE63}" destId="{5D8E0A51-7373-4176-AEB2-24944789A309}" srcOrd="1" destOrd="0" presId="urn:microsoft.com/office/officeart/2008/layout/LinedList"/>
    <dgm:cxn modelId="{07DB6917-2767-4021-9719-48899FB4E9B0}" type="presParOf" srcId="{7C033B78-62EF-41C5-9382-CA4A6FDA4DD5}" destId="{446F56C8-C2DA-42A2-B7F8-484A181C81BC}" srcOrd="8" destOrd="0" presId="urn:microsoft.com/office/officeart/2008/layout/LinedList"/>
    <dgm:cxn modelId="{14F816F4-7F99-4593-BB6E-C26106504C8B}" type="presParOf" srcId="{7C033B78-62EF-41C5-9382-CA4A6FDA4DD5}" destId="{061A7D18-4D39-4391-97C8-53CC238BF96C}" srcOrd="9" destOrd="0" presId="urn:microsoft.com/office/officeart/2008/layout/LinedList"/>
    <dgm:cxn modelId="{DF498640-2847-4EBD-8349-881BA09DC7F2}" type="presParOf" srcId="{061A7D18-4D39-4391-97C8-53CC238BF96C}" destId="{E9C8C71B-3FF9-4201-AA84-45A5510D3003}" srcOrd="0" destOrd="0" presId="urn:microsoft.com/office/officeart/2008/layout/LinedList"/>
    <dgm:cxn modelId="{A34C782A-5255-4BA8-9649-9A1301438BB5}" type="presParOf" srcId="{061A7D18-4D39-4391-97C8-53CC238BF96C}" destId="{4838E2D5-A872-4FB4-8728-FF808B6263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F7E3ED-5C05-4603-952B-EBB4930D163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7621523-C116-4751-B72D-ACFCC45DF5E4}">
      <dgm:prSet/>
      <dgm:spPr/>
      <dgm:t>
        <a:bodyPr/>
        <a:lstStyle/>
        <a:p>
          <a:r>
            <a:rPr lang="nb-NO" dirty="0"/>
            <a:t>«Fra 2024 tas det sikte på å inkludere alle polikliniske kontakter i ISF-grunnlaget, uavhengig av hvilket helsepersonell som utfører helsehjelpen. Over de senere årene har stadig flere personellgrupper blitt inkludert i grunnlaget for ISF-refusjon. Endringen bidrar til mer personellnøytral finansiering når det er snakk om likeverdig tjenesteinnhold.»</a:t>
          </a:r>
          <a:endParaRPr lang="en-US" dirty="0"/>
        </a:p>
      </dgm:t>
    </dgm:pt>
    <dgm:pt modelId="{85723C81-F665-4171-A889-2AFAC344A5F9}" type="parTrans" cxnId="{6AAC6DB1-2369-485B-B185-A3B0FAE8D16A}">
      <dgm:prSet/>
      <dgm:spPr/>
      <dgm:t>
        <a:bodyPr/>
        <a:lstStyle/>
        <a:p>
          <a:endParaRPr lang="en-US"/>
        </a:p>
      </dgm:t>
    </dgm:pt>
    <dgm:pt modelId="{5FA6592A-B882-4D4B-93F9-3320BFD3C487}" type="sibTrans" cxnId="{6AAC6DB1-2369-485B-B185-A3B0FAE8D16A}">
      <dgm:prSet/>
      <dgm:spPr/>
      <dgm:t>
        <a:bodyPr/>
        <a:lstStyle/>
        <a:p>
          <a:endParaRPr lang="en-US"/>
        </a:p>
      </dgm:t>
    </dgm:pt>
    <dgm:pt modelId="{C4BA7274-83BF-4654-93D9-8043B4DFA3AA}">
      <dgm:prSet/>
      <dgm:spPr/>
      <dgm:t>
        <a:bodyPr/>
        <a:lstStyle/>
        <a:p>
          <a:r>
            <a:rPr lang="nb-NO" dirty="0"/>
            <a:t>«ISF og sykehusenes anledning til å kunne kreve egenandeler er regulert i forskjellige regelverk. ISF-grunnlaget vil i 2024 utvides til å inkludere alle polikliniske kontakter uavhengig av kategori for utførende helsepersonell, jf. omtale på kap. 732, post 76. Helsefagarbeidere er én av de helsepersonellgruppene som er omfattet av utvidelsen og egenandelsregelverket vil fra 2024 endres slik at sykehusene skal kunne kreve egenandel for poliklinisk helsehjelp utført av helsefagarbeidere. Dette krever forskriftsendring.»</a:t>
          </a:r>
          <a:endParaRPr lang="en-US" dirty="0"/>
        </a:p>
      </dgm:t>
    </dgm:pt>
    <dgm:pt modelId="{4BC4D69E-615E-4246-888D-C58D048A4BF4}" type="parTrans" cxnId="{1789E871-F669-4195-9E13-DFE9AB6A1AF5}">
      <dgm:prSet/>
      <dgm:spPr/>
      <dgm:t>
        <a:bodyPr/>
        <a:lstStyle/>
        <a:p>
          <a:endParaRPr lang="en-US"/>
        </a:p>
      </dgm:t>
    </dgm:pt>
    <dgm:pt modelId="{2CF8247D-9088-45BB-B1FC-30846B954CA1}" type="sibTrans" cxnId="{1789E871-F669-4195-9E13-DFE9AB6A1AF5}">
      <dgm:prSet/>
      <dgm:spPr/>
      <dgm:t>
        <a:bodyPr/>
        <a:lstStyle/>
        <a:p>
          <a:endParaRPr lang="en-US"/>
        </a:p>
      </dgm:t>
    </dgm:pt>
    <dgm:pt modelId="{E0CC13C5-687C-41E0-BCC7-1D8B31EEA7EC}" type="pres">
      <dgm:prSet presAssocID="{4EF7E3ED-5C05-4603-952B-EBB4930D1637}" presName="root" presStyleCnt="0">
        <dgm:presLayoutVars>
          <dgm:dir/>
          <dgm:resizeHandles val="exact"/>
        </dgm:presLayoutVars>
      </dgm:prSet>
      <dgm:spPr/>
    </dgm:pt>
    <dgm:pt modelId="{E64E8013-4504-434A-8D4F-27451568F62F}" type="pres">
      <dgm:prSet presAssocID="{77621523-C116-4751-B72D-ACFCC45DF5E4}" presName="compNode" presStyleCnt="0"/>
      <dgm:spPr/>
    </dgm:pt>
    <dgm:pt modelId="{D45696BE-74F4-425A-9135-80B9AF1BBCBC}" type="pres">
      <dgm:prSet presAssocID="{77621523-C116-4751-B72D-ACFCC45DF5E4}" presName="bgRect" presStyleLbl="bgShp" presStyleIdx="0" presStyleCnt="2"/>
      <dgm:spPr/>
    </dgm:pt>
    <dgm:pt modelId="{D9F202D0-55AF-40D8-8B91-7A8E8D0413E7}" type="pres">
      <dgm:prSet presAssocID="{77621523-C116-4751-B72D-ACFCC45DF5E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9DBA8284-69C7-4B53-9F68-124F204F859F}" type="pres">
      <dgm:prSet presAssocID="{77621523-C116-4751-B72D-ACFCC45DF5E4}" presName="spaceRect" presStyleCnt="0"/>
      <dgm:spPr/>
    </dgm:pt>
    <dgm:pt modelId="{D75B782B-F3CD-4A07-A4CF-AA2190CAFCE0}" type="pres">
      <dgm:prSet presAssocID="{77621523-C116-4751-B72D-ACFCC45DF5E4}" presName="parTx" presStyleLbl="revTx" presStyleIdx="0" presStyleCnt="2">
        <dgm:presLayoutVars>
          <dgm:chMax val="0"/>
          <dgm:chPref val="0"/>
        </dgm:presLayoutVars>
      </dgm:prSet>
      <dgm:spPr/>
    </dgm:pt>
    <dgm:pt modelId="{9DE79995-BA19-4626-9299-C0A528CAACA8}" type="pres">
      <dgm:prSet presAssocID="{5FA6592A-B882-4D4B-93F9-3320BFD3C487}" presName="sibTrans" presStyleCnt="0"/>
      <dgm:spPr/>
    </dgm:pt>
    <dgm:pt modelId="{B330A9C0-82C0-4611-AFD5-8E0CEB936BE4}" type="pres">
      <dgm:prSet presAssocID="{C4BA7274-83BF-4654-93D9-8043B4DFA3AA}" presName="compNode" presStyleCnt="0"/>
      <dgm:spPr/>
    </dgm:pt>
    <dgm:pt modelId="{6576DE5E-B3FC-4B48-9CF5-62D5F39D1CB0}" type="pres">
      <dgm:prSet presAssocID="{C4BA7274-83BF-4654-93D9-8043B4DFA3AA}" presName="bgRect" presStyleLbl="bgShp" presStyleIdx="1" presStyleCnt="2"/>
      <dgm:spPr/>
    </dgm:pt>
    <dgm:pt modelId="{5EA5C27F-BD30-46CF-BDC8-948F7F7C7DEE}" type="pres">
      <dgm:prSet presAssocID="{C4BA7274-83BF-4654-93D9-8043B4DFA3A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mmer"/>
        </a:ext>
      </dgm:extLst>
    </dgm:pt>
    <dgm:pt modelId="{2795C371-BBC8-42A3-B8AE-A2A8CDFE49C2}" type="pres">
      <dgm:prSet presAssocID="{C4BA7274-83BF-4654-93D9-8043B4DFA3AA}" presName="spaceRect" presStyleCnt="0"/>
      <dgm:spPr/>
    </dgm:pt>
    <dgm:pt modelId="{BE2D8E71-FD74-40D5-996A-005BEC37025F}" type="pres">
      <dgm:prSet presAssocID="{C4BA7274-83BF-4654-93D9-8043B4DFA3AA}" presName="parTx" presStyleLbl="revTx" presStyleIdx="1" presStyleCnt="2">
        <dgm:presLayoutVars>
          <dgm:chMax val="0"/>
          <dgm:chPref val="0"/>
        </dgm:presLayoutVars>
      </dgm:prSet>
      <dgm:spPr/>
    </dgm:pt>
  </dgm:ptLst>
  <dgm:cxnLst>
    <dgm:cxn modelId="{5E323F06-2AD4-475A-8B17-8D7229A9F81F}" type="presOf" srcId="{C4BA7274-83BF-4654-93D9-8043B4DFA3AA}" destId="{BE2D8E71-FD74-40D5-996A-005BEC37025F}" srcOrd="0" destOrd="0" presId="urn:microsoft.com/office/officeart/2018/2/layout/IconVerticalSolidList"/>
    <dgm:cxn modelId="{8D26481A-4953-4DB6-AAF4-2E5323DD4078}" type="presOf" srcId="{4EF7E3ED-5C05-4603-952B-EBB4930D1637}" destId="{E0CC13C5-687C-41E0-BCC7-1D8B31EEA7EC}" srcOrd="0" destOrd="0" presId="urn:microsoft.com/office/officeart/2018/2/layout/IconVerticalSolidList"/>
    <dgm:cxn modelId="{B9DAE23D-8BC8-4FA0-A217-87F0D6CB64AC}" type="presOf" srcId="{77621523-C116-4751-B72D-ACFCC45DF5E4}" destId="{D75B782B-F3CD-4A07-A4CF-AA2190CAFCE0}" srcOrd="0" destOrd="0" presId="urn:microsoft.com/office/officeart/2018/2/layout/IconVerticalSolidList"/>
    <dgm:cxn modelId="{1789E871-F669-4195-9E13-DFE9AB6A1AF5}" srcId="{4EF7E3ED-5C05-4603-952B-EBB4930D1637}" destId="{C4BA7274-83BF-4654-93D9-8043B4DFA3AA}" srcOrd="1" destOrd="0" parTransId="{4BC4D69E-615E-4246-888D-C58D048A4BF4}" sibTransId="{2CF8247D-9088-45BB-B1FC-30846B954CA1}"/>
    <dgm:cxn modelId="{6AAC6DB1-2369-485B-B185-A3B0FAE8D16A}" srcId="{4EF7E3ED-5C05-4603-952B-EBB4930D1637}" destId="{77621523-C116-4751-B72D-ACFCC45DF5E4}" srcOrd="0" destOrd="0" parTransId="{85723C81-F665-4171-A889-2AFAC344A5F9}" sibTransId="{5FA6592A-B882-4D4B-93F9-3320BFD3C487}"/>
    <dgm:cxn modelId="{63B99BD3-CBCA-41DC-85F3-854D61677D26}" type="presParOf" srcId="{E0CC13C5-687C-41E0-BCC7-1D8B31EEA7EC}" destId="{E64E8013-4504-434A-8D4F-27451568F62F}" srcOrd="0" destOrd="0" presId="urn:microsoft.com/office/officeart/2018/2/layout/IconVerticalSolidList"/>
    <dgm:cxn modelId="{F9BC3827-B317-4325-B975-E43FCE85BBB8}" type="presParOf" srcId="{E64E8013-4504-434A-8D4F-27451568F62F}" destId="{D45696BE-74F4-425A-9135-80B9AF1BBCBC}" srcOrd="0" destOrd="0" presId="urn:microsoft.com/office/officeart/2018/2/layout/IconVerticalSolidList"/>
    <dgm:cxn modelId="{FFB0A86C-5C7F-4F50-89AF-32199D38DABB}" type="presParOf" srcId="{E64E8013-4504-434A-8D4F-27451568F62F}" destId="{D9F202D0-55AF-40D8-8B91-7A8E8D0413E7}" srcOrd="1" destOrd="0" presId="urn:microsoft.com/office/officeart/2018/2/layout/IconVerticalSolidList"/>
    <dgm:cxn modelId="{43F1304A-644A-4141-AB84-8ED3CB82FC0B}" type="presParOf" srcId="{E64E8013-4504-434A-8D4F-27451568F62F}" destId="{9DBA8284-69C7-4B53-9F68-124F204F859F}" srcOrd="2" destOrd="0" presId="urn:microsoft.com/office/officeart/2018/2/layout/IconVerticalSolidList"/>
    <dgm:cxn modelId="{A456EFB2-28FA-4B5D-BDFA-25150CC31F0F}" type="presParOf" srcId="{E64E8013-4504-434A-8D4F-27451568F62F}" destId="{D75B782B-F3CD-4A07-A4CF-AA2190CAFCE0}" srcOrd="3" destOrd="0" presId="urn:microsoft.com/office/officeart/2018/2/layout/IconVerticalSolidList"/>
    <dgm:cxn modelId="{D8D0CBEB-ECF5-47BE-8391-EF38F9C7827B}" type="presParOf" srcId="{E0CC13C5-687C-41E0-BCC7-1D8B31EEA7EC}" destId="{9DE79995-BA19-4626-9299-C0A528CAACA8}" srcOrd="1" destOrd="0" presId="urn:microsoft.com/office/officeart/2018/2/layout/IconVerticalSolidList"/>
    <dgm:cxn modelId="{FD7B13D4-9831-4C48-A5B8-1D584CC3186D}" type="presParOf" srcId="{E0CC13C5-687C-41E0-BCC7-1D8B31EEA7EC}" destId="{B330A9C0-82C0-4611-AFD5-8E0CEB936BE4}" srcOrd="2" destOrd="0" presId="urn:microsoft.com/office/officeart/2018/2/layout/IconVerticalSolidList"/>
    <dgm:cxn modelId="{872D6D2A-A26B-4C07-B432-F3C1F0D81165}" type="presParOf" srcId="{B330A9C0-82C0-4611-AFD5-8E0CEB936BE4}" destId="{6576DE5E-B3FC-4B48-9CF5-62D5F39D1CB0}" srcOrd="0" destOrd="0" presId="urn:microsoft.com/office/officeart/2018/2/layout/IconVerticalSolidList"/>
    <dgm:cxn modelId="{594C7741-048C-4A1E-95E1-D6A41D011012}" type="presParOf" srcId="{B330A9C0-82C0-4611-AFD5-8E0CEB936BE4}" destId="{5EA5C27F-BD30-46CF-BDC8-948F7F7C7DEE}" srcOrd="1" destOrd="0" presId="urn:microsoft.com/office/officeart/2018/2/layout/IconVerticalSolidList"/>
    <dgm:cxn modelId="{0D77186F-C9B7-4D7E-9757-3E0E7919A287}" type="presParOf" srcId="{B330A9C0-82C0-4611-AFD5-8E0CEB936BE4}" destId="{2795C371-BBC8-42A3-B8AE-A2A8CDFE49C2}" srcOrd="2" destOrd="0" presId="urn:microsoft.com/office/officeart/2018/2/layout/IconVerticalSolidList"/>
    <dgm:cxn modelId="{BC2FF91F-FD9A-4A17-987E-F9FC8C641261}" type="presParOf" srcId="{B330A9C0-82C0-4611-AFD5-8E0CEB936BE4}" destId="{BE2D8E71-FD74-40D5-996A-005BEC3702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8AA36-460F-4D34-9A66-5CF8EBB3C4F1}">
      <dsp:nvSpPr>
        <dsp:cNvPr id="0" name=""/>
        <dsp:cNvSpPr/>
      </dsp:nvSpPr>
      <dsp:spPr>
        <a:xfrm>
          <a:off x="0" y="531"/>
          <a:ext cx="10963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D9707-6D09-4175-B71A-52F59A1123ED}">
      <dsp:nvSpPr>
        <dsp:cNvPr id="0" name=""/>
        <dsp:cNvSpPr/>
      </dsp:nvSpPr>
      <dsp:spPr>
        <a:xfrm>
          <a:off x="0" y="531"/>
          <a:ext cx="1096327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b-NO" sz="2500" kern="1200" dirty="0"/>
            <a:t>NOU 2023: 4 Tid for handling - Helsepersonellkommisjonen</a:t>
          </a:r>
          <a:endParaRPr lang="en-US" sz="2500" kern="1200" dirty="0"/>
        </a:p>
      </dsp:txBody>
      <dsp:txXfrm>
        <a:off x="0" y="531"/>
        <a:ext cx="10963275" cy="870055"/>
      </dsp:txXfrm>
    </dsp:sp>
    <dsp:sp modelId="{4D30F10F-0976-4993-B6C6-9B7576D18C14}">
      <dsp:nvSpPr>
        <dsp:cNvPr id="0" name=""/>
        <dsp:cNvSpPr/>
      </dsp:nvSpPr>
      <dsp:spPr>
        <a:xfrm>
          <a:off x="0" y="870586"/>
          <a:ext cx="10963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AB3C9-00CC-4C14-95F1-52872A87D2F0}">
      <dsp:nvSpPr>
        <dsp:cNvPr id="0" name=""/>
        <dsp:cNvSpPr/>
      </dsp:nvSpPr>
      <dsp:spPr>
        <a:xfrm>
          <a:off x="0" y="870586"/>
          <a:ext cx="1096327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b-NO" sz="2500" kern="1200" dirty="0"/>
            <a:t>NOU 2023: 8 Felleskapets sykehus - Sykehusutvalget</a:t>
          </a:r>
          <a:endParaRPr lang="en-US" sz="2500" kern="1200" dirty="0"/>
        </a:p>
      </dsp:txBody>
      <dsp:txXfrm>
        <a:off x="0" y="870586"/>
        <a:ext cx="10963275" cy="870055"/>
      </dsp:txXfrm>
    </dsp:sp>
    <dsp:sp modelId="{678D1045-AFBA-4241-9446-88E1179D17E7}">
      <dsp:nvSpPr>
        <dsp:cNvPr id="0" name=""/>
        <dsp:cNvSpPr/>
      </dsp:nvSpPr>
      <dsp:spPr>
        <a:xfrm>
          <a:off x="0" y="1740641"/>
          <a:ext cx="10963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20A3C-5A58-45B1-BA98-2CBC91405505}">
      <dsp:nvSpPr>
        <dsp:cNvPr id="0" name=""/>
        <dsp:cNvSpPr/>
      </dsp:nvSpPr>
      <dsp:spPr>
        <a:xfrm>
          <a:off x="0" y="1740641"/>
          <a:ext cx="1096327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b-NO" sz="2500" kern="1200" dirty="0"/>
            <a:t>NOU 2023: 9 Generalist kommunesystemet - Generalistkommuneutvalget</a:t>
          </a:r>
          <a:endParaRPr lang="en-US" sz="2500" kern="1200" dirty="0"/>
        </a:p>
      </dsp:txBody>
      <dsp:txXfrm>
        <a:off x="0" y="1740641"/>
        <a:ext cx="10963275" cy="870055"/>
      </dsp:txXfrm>
    </dsp:sp>
    <dsp:sp modelId="{9B32A8AA-5701-40A1-8926-BA000361A2DF}">
      <dsp:nvSpPr>
        <dsp:cNvPr id="0" name=""/>
        <dsp:cNvSpPr/>
      </dsp:nvSpPr>
      <dsp:spPr>
        <a:xfrm>
          <a:off x="0" y="2610696"/>
          <a:ext cx="10963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FE8EE-A433-4E7B-B532-1DB36898DA98}">
      <dsp:nvSpPr>
        <dsp:cNvPr id="0" name=""/>
        <dsp:cNvSpPr/>
      </dsp:nvSpPr>
      <dsp:spPr>
        <a:xfrm>
          <a:off x="0" y="2610696"/>
          <a:ext cx="1096327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b-NO" sz="2500" kern="1200" dirty="0"/>
            <a:t>NOU 2023: 5 Den store forskjellen - Kvinnehelseutvalget</a:t>
          </a:r>
          <a:endParaRPr lang="en-US" sz="2500" kern="1200" dirty="0"/>
        </a:p>
      </dsp:txBody>
      <dsp:txXfrm>
        <a:off x="0" y="2610696"/>
        <a:ext cx="10963275" cy="870055"/>
      </dsp:txXfrm>
    </dsp:sp>
    <dsp:sp modelId="{446F56C8-C2DA-42A2-B7F8-484A181C81BC}">
      <dsp:nvSpPr>
        <dsp:cNvPr id="0" name=""/>
        <dsp:cNvSpPr/>
      </dsp:nvSpPr>
      <dsp:spPr>
        <a:xfrm>
          <a:off x="0" y="3480751"/>
          <a:ext cx="10963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C8C71B-3FF9-4201-AA84-45A5510D3003}">
      <dsp:nvSpPr>
        <dsp:cNvPr id="0" name=""/>
        <dsp:cNvSpPr/>
      </dsp:nvSpPr>
      <dsp:spPr>
        <a:xfrm>
          <a:off x="0" y="3480751"/>
          <a:ext cx="1096327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b-NO" sz="2500" kern="1200" dirty="0"/>
            <a:t>Gjennomgang av allmennlegetjenesten mai 2023 - ekspertgruppen</a:t>
          </a:r>
          <a:endParaRPr lang="en-US" sz="2500" kern="1200" dirty="0"/>
        </a:p>
      </dsp:txBody>
      <dsp:txXfrm>
        <a:off x="0" y="3480751"/>
        <a:ext cx="10963275"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696BE-74F4-425A-9135-80B9AF1BBCBC}">
      <dsp:nvSpPr>
        <dsp:cNvPr id="0" name=""/>
        <dsp:cNvSpPr/>
      </dsp:nvSpPr>
      <dsp:spPr>
        <a:xfrm>
          <a:off x="0" y="718917"/>
          <a:ext cx="10663932" cy="13272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F202D0-55AF-40D8-8B91-7A8E8D0413E7}">
      <dsp:nvSpPr>
        <dsp:cNvPr id="0" name=""/>
        <dsp:cNvSpPr/>
      </dsp:nvSpPr>
      <dsp:spPr>
        <a:xfrm>
          <a:off x="401487" y="1017544"/>
          <a:ext cx="729977" cy="7299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5B782B-F3CD-4A07-A4CF-AA2190CAFCE0}">
      <dsp:nvSpPr>
        <dsp:cNvPr id="0" name=""/>
        <dsp:cNvSpPr/>
      </dsp:nvSpPr>
      <dsp:spPr>
        <a:xfrm>
          <a:off x="1532953" y="718917"/>
          <a:ext cx="9130978" cy="132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465" tIns="140465" rIns="140465" bIns="140465" numCol="1" spcCol="1270" anchor="ctr" anchorCtr="0">
          <a:noAutofit/>
        </a:bodyPr>
        <a:lstStyle/>
        <a:p>
          <a:pPr marL="0" lvl="0" indent="0" algn="l" defTabSz="622300">
            <a:lnSpc>
              <a:spcPct val="90000"/>
            </a:lnSpc>
            <a:spcBef>
              <a:spcPct val="0"/>
            </a:spcBef>
            <a:spcAft>
              <a:spcPct val="35000"/>
            </a:spcAft>
            <a:buNone/>
          </a:pPr>
          <a:r>
            <a:rPr lang="nb-NO" sz="1400" kern="1200" dirty="0"/>
            <a:t>«Fra 2024 tas det sikte på å inkludere alle polikliniske kontakter i ISF-grunnlaget, uavhengig av hvilket helsepersonell som utfører helsehjelpen. Over de senere årene har stadig flere personellgrupper blitt inkludert i grunnlaget for ISF-refusjon. Endringen bidrar til mer personellnøytral finansiering når det er snakk om likeverdig tjenesteinnhold.»</a:t>
          </a:r>
          <a:endParaRPr lang="en-US" sz="1400" kern="1200" dirty="0"/>
        </a:p>
      </dsp:txBody>
      <dsp:txXfrm>
        <a:off x="1532953" y="718917"/>
        <a:ext cx="9130978" cy="1327232"/>
      </dsp:txXfrm>
    </dsp:sp>
    <dsp:sp modelId="{6576DE5E-B3FC-4B48-9CF5-62D5F39D1CB0}">
      <dsp:nvSpPr>
        <dsp:cNvPr id="0" name=""/>
        <dsp:cNvSpPr/>
      </dsp:nvSpPr>
      <dsp:spPr>
        <a:xfrm>
          <a:off x="0" y="2377957"/>
          <a:ext cx="10663932" cy="13272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5C27F-BD30-46CF-BDC8-948F7F7C7DEE}">
      <dsp:nvSpPr>
        <dsp:cNvPr id="0" name=""/>
        <dsp:cNvSpPr/>
      </dsp:nvSpPr>
      <dsp:spPr>
        <a:xfrm>
          <a:off x="401487" y="2676584"/>
          <a:ext cx="729977" cy="7299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2D8E71-FD74-40D5-996A-005BEC37025F}">
      <dsp:nvSpPr>
        <dsp:cNvPr id="0" name=""/>
        <dsp:cNvSpPr/>
      </dsp:nvSpPr>
      <dsp:spPr>
        <a:xfrm>
          <a:off x="1532953" y="2377957"/>
          <a:ext cx="9130978" cy="132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465" tIns="140465" rIns="140465" bIns="140465" numCol="1" spcCol="1270" anchor="ctr" anchorCtr="0">
          <a:noAutofit/>
        </a:bodyPr>
        <a:lstStyle/>
        <a:p>
          <a:pPr marL="0" lvl="0" indent="0" algn="l" defTabSz="622300">
            <a:lnSpc>
              <a:spcPct val="90000"/>
            </a:lnSpc>
            <a:spcBef>
              <a:spcPct val="0"/>
            </a:spcBef>
            <a:spcAft>
              <a:spcPct val="35000"/>
            </a:spcAft>
            <a:buNone/>
          </a:pPr>
          <a:r>
            <a:rPr lang="nb-NO" sz="1400" kern="1200" dirty="0"/>
            <a:t>«ISF og sykehusenes anledning til å kunne kreve egenandeler er regulert i forskjellige regelverk. ISF-grunnlaget vil i 2024 utvides til å inkludere alle polikliniske kontakter uavhengig av kategori for utførende helsepersonell, jf. omtale på kap. 732, post 76. Helsefagarbeidere er én av de helsepersonellgruppene som er omfattet av utvidelsen og egenandelsregelverket vil fra 2024 endres slik at sykehusene skal kunne kreve egenandel for poliklinisk helsehjelp utført av helsefagarbeidere. Dette krever forskriftsendring.»</a:t>
          </a:r>
          <a:endParaRPr lang="en-US" sz="1400" kern="1200" dirty="0"/>
        </a:p>
      </dsp:txBody>
      <dsp:txXfrm>
        <a:off x="1532953" y="2377957"/>
        <a:ext cx="9130978" cy="13272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D64BB7CC-EE15-4D18-AA3E-01232B12AA6A}" type="datetimeFigureOut">
              <a:rPr lang="nn-NO" smtClean="0"/>
              <a:t>17.10.2023</a:t>
            </a:fld>
            <a:endParaRPr lang="nn-NO"/>
          </a:p>
        </p:txBody>
      </p:sp>
      <p:sp>
        <p:nvSpPr>
          <p:cNvPr id="4" name="Plassholder for lysbilde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F16396B6-B520-4C76-AFF1-72DD4C01514F}" type="slidenum">
              <a:rPr lang="nn-NO" smtClean="0"/>
              <a:t>‹#›</a:t>
            </a:fld>
            <a:endParaRPr lang="nn-NO"/>
          </a:p>
        </p:txBody>
      </p:sp>
    </p:spTree>
    <p:extLst>
      <p:ext uri="{BB962C8B-B14F-4D97-AF65-F5344CB8AC3E}">
        <p14:creationId xmlns:p14="http://schemas.microsoft.com/office/powerpoint/2010/main" val="1668949708"/>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1"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4" algn="l" defTabSz="914263" rtl="0" eaLnBrk="1" latinLnBrk="0" hangingPunct="1">
      <a:defRPr sz="1200" kern="1200">
        <a:solidFill>
          <a:schemeClr val="tx1"/>
        </a:solidFill>
        <a:latin typeface="+mn-lt"/>
        <a:ea typeface="+mn-ea"/>
        <a:cs typeface="+mn-cs"/>
      </a:defRPr>
    </a:lvl4pPr>
    <a:lvl5pPr marL="1828525"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1"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42</a:t>
            </a:fld>
            <a:endParaRPr lang="nn-NO"/>
          </a:p>
        </p:txBody>
      </p:sp>
    </p:spTree>
    <p:extLst>
      <p:ext uri="{BB962C8B-B14F-4D97-AF65-F5344CB8AC3E}">
        <p14:creationId xmlns:p14="http://schemas.microsoft.com/office/powerpoint/2010/main" val="429073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43</a:t>
            </a:fld>
            <a:endParaRPr lang="nn-NO"/>
          </a:p>
        </p:txBody>
      </p:sp>
    </p:spTree>
    <p:extLst>
      <p:ext uri="{BB962C8B-B14F-4D97-AF65-F5344CB8AC3E}">
        <p14:creationId xmlns:p14="http://schemas.microsoft.com/office/powerpoint/2010/main" val="720786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hvit og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44090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tel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136726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63771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innhold (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73DB64-FA9A-4917-B9BC-FDBF51ACBCB3}"/>
              </a:ext>
            </a:extLst>
          </p:cNvPr>
          <p:cNvSpPr>
            <a:spLocks noGrp="1"/>
          </p:cNvSpPr>
          <p:nvPr>
            <p:ph type="title"/>
          </p:nvPr>
        </p:nvSpPr>
        <p:spPr>
          <a:xfrm>
            <a:off x="761256" y="315913"/>
            <a:ext cx="5122402" cy="1157511"/>
          </a:xfrm>
        </p:spPr>
        <p:txBody>
          <a:bodyPr/>
          <a:lstStyle/>
          <a:p>
            <a:r>
              <a:rPr lang="nb-NO"/>
              <a:t>Klikk for å redigere tittelstil</a:t>
            </a:r>
            <a:endParaRPr lang="nn-NO" dirty="0"/>
          </a:p>
        </p:txBody>
      </p:sp>
      <p:sp>
        <p:nvSpPr>
          <p:cNvPr id="5" name="Plassholder for dato 4">
            <a:extLst>
              <a:ext uri="{FF2B5EF4-FFF2-40B4-BE49-F238E27FC236}">
                <a16:creationId xmlns:a16="http://schemas.microsoft.com/office/drawing/2014/main" id="{12F3F69F-D631-411F-BFF5-5611D6D8FD1E}"/>
              </a:ext>
            </a:extLst>
          </p:cNvPr>
          <p:cNvSpPr>
            <a:spLocks noGrp="1"/>
          </p:cNvSpPr>
          <p:nvPr>
            <p:ph type="dt" sz="half" idx="10"/>
          </p:nvPr>
        </p:nvSpPr>
        <p:spPr/>
        <p:txBody>
          <a:bodyPr/>
          <a:lstStyle/>
          <a:p>
            <a:endParaRPr lang="nn-NO"/>
          </a:p>
        </p:txBody>
      </p:sp>
      <p:sp>
        <p:nvSpPr>
          <p:cNvPr id="6" name="Plassholder for bunntekst 5">
            <a:extLst>
              <a:ext uri="{FF2B5EF4-FFF2-40B4-BE49-F238E27FC236}">
                <a16:creationId xmlns:a16="http://schemas.microsoft.com/office/drawing/2014/main" id="{F8A3F24D-DD5A-4BBF-970B-80B97882D369}"/>
              </a:ext>
            </a:extLst>
          </p:cNvPr>
          <p:cNvSpPr>
            <a:spLocks noGrp="1"/>
          </p:cNvSpPr>
          <p:nvPr>
            <p:ph type="ftr" sz="quarter" idx="11"/>
          </p:nvPr>
        </p:nvSpPr>
        <p:spPr/>
        <p:txBody>
          <a:bodyPr/>
          <a:lstStyle/>
          <a:p>
            <a:r>
              <a:rPr lang="nn-NO"/>
              <a:t>Helsedirektoratet</a:t>
            </a:r>
          </a:p>
        </p:txBody>
      </p:sp>
      <p:sp>
        <p:nvSpPr>
          <p:cNvPr id="7" name="Plassholder for lysbildenummer 6">
            <a:extLst>
              <a:ext uri="{FF2B5EF4-FFF2-40B4-BE49-F238E27FC236}">
                <a16:creationId xmlns:a16="http://schemas.microsoft.com/office/drawing/2014/main" id="{0E7D622E-D661-4849-BC9C-58B238BE9AE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8" name="Plassholder for innhold 2">
            <a:extLst>
              <a:ext uri="{FF2B5EF4-FFF2-40B4-BE49-F238E27FC236}">
                <a16:creationId xmlns:a16="http://schemas.microsoft.com/office/drawing/2014/main" id="{AA586D02-CE2A-48B0-AB3E-02553004D628}"/>
              </a:ext>
            </a:extLst>
          </p:cNvPr>
          <p:cNvSpPr>
            <a:spLocks noGrp="1"/>
          </p:cNvSpPr>
          <p:nvPr>
            <p:ph idx="1"/>
          </p:nvPr>
        </p:nvSpPr>
        <p:spPr>
          <a:xfrm>
            <a:off x="761256" y="1917700"/>
            <a:ext cx="512240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0" name="Plassholder for innhold 2">
            <a:extLst>
              <a:ext uri="{FF2B5EF4-FFF2-40B4-BE49-F238E27FC236}">
                <a16:creationId xmlns:a16="http://schemas.microsoft.com/office/drawing/2014/main" id="{0EDEDCD0-140E-4CA0-9E8E-4047CEFB2EB8}"/>
              </a:ext>
            </a:extLst>
          </p:cNvPr>
          <p:cNvSpPr>
            <a:spLocks noGrp="1"/>
          </p:cNvSpPr>
          <p:nvPr>
            <p:ph idx="13"/>
          </p:nvPr>
        </p:nvSpPr>
        <p:spPr>
          <a:xfrm>
            <a:off x="6301198" y="1917700"/>
            <a:ext cx="512240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2" name="Plassholder for tekst 11">
            <a:extLst>
              <a:ext uri="{FF2B5EF4-FFF2-40B4-BE49-F238E27FC236}">
                <a16:creationId xmlns:a16="http://schemas.microsoft.com/office/drawing/2014/main" id="{543B2193-A04A-49FA-B3BA-B0A5CB5E9609}"/>
              </a:ext>
            </a:extLst>
          </p:cNvPr>
          <p:cNvSpPr>
            <a:spLocks noGrp="1"/>
          </p:cNvSpPr>
          <p:nvPr>
            <p:ph type="body" sz="quarter" idx="14" hasCustomPrompt="1"/>
          </p:nvPr>
        </p:nvSpPr>
        <p:spPr>
          <a:xfrm>
            <a:off x="6301198" y="315913"/>
            <a:ext cx="5122402" cy="1157511"/>
          </a:xfrm>
        </p:spPr>
        <p:txBody>
          <a:bodyPr anchor="b" anchorCtr="0"/>
          <a:lstStyle>
            <a:lvl1pPr marL="0" indent="0">
              <a:buNone/>
              <a:defRPr/>
            </a:lvl1pPr>
          </a:lstStyle>
          <a:p>
            <a:pPr lvl="0"/>
            <a:r>
              <a:rPr kumimoji="0" lang="nb-NO" sz="3499" b="1" i="0" u="none" strike="noStrike" kern="1200" cap="none" spc="0" normalizeH="0" baseline="0" noProof="0" dirty="0">
                <a:ln>
                  <a:noFill/>
                </a:ln>
                <a:solidFill>
                  <a:srgbClr val="202020"/>
                </a:solidFill>
                <a:effectLst/>
                <a:uLnTx/>
                <a:uFillTx/>
                <a:latin typeface="+mn-lt"/>
                <a:ea typeface="+mj-ea"/>
                <a:cs typeface="+mj-cs"/>
              </a:rPr>
              <a:t>Klikk for å redigere tittelstil</a:t>
            </a:r>
            <a:endParaRPr lang="nb-NO" dirty="0"/>
          </a:p>
        </p:txBody>
      </p:sp>
    </p:spTree>
    <p:extLst>
      <p:ext uri="{BB962C8B-B14F-4D97-AF65-F5344CB8AC3E}">
        <p14:creationId xmlns:p14="http://schemas.microsoft.com/office/powerpoint/2010/main" val="31386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AEE3ECBB-F8CD-40EB-A9AF-746A02D44FBA}"/>
              </a:ext>
            </a:extLst>
          </p:cNvPr>
          <p:cNvSpPr>
            <a:spLocks noGrp="1"/>
          </p:cNvSpPr>
          <p:nvPr>
            <p:ph type="media" sz="quarter" idx="15"/>
          </p:nvPr>
        </p:nvSpPr>
        <p:spPr>
          <a:xfrm>
            <a:off x="761256" y="1589599"/>
            <a:ext cx="11112430" cy="4635580"/>
          </a:xfrm>
          <a:solidFill>
            <a:schemeClr val="bg2"/>
          </a:solidFill>
        </p:spPr>
        <p:txBody>
          <a:bodyPr/>
          <a:lstStyle/>
          <a:p>
            <a:r>
              <a:rPr lang="nb-NO"/>
              <a:t>Klikk ikonet for å legge til media</a:t>
            </a:r>
          </a:p>
        </p:txBody>
      </p:sp>
      <p:sp>
        <p:nvSpPr>
          <p:cNvPr id="8" name="Tittel 1">
            <a:extLst>
              <a:ext uri="{FF2B5EF4-FFF2-40B4-BE49-F238E27FC236}">
                <a16:creationId xmlns:a16="http://schemas.microsoft.com/office/drawing/2014/main" id="{77C21D35-2682-4C37-9369-8B21B52A73D5}"/>
              </a:ext>
            </a:extLst>
          </p:cNvPr>
          <p:cNvSpPr>
            <a:spLocks noGrp="1"/>
          </p:cNvSpPr>
          <p:nvPr>
            <p:ph type="title"/>
          </p:nvPr>
        </p:nvSpPr>
        <p:spPr>
          <a:xfrm>
            <a:off x="761257" y="753124"/>
            <a:ext cx="6858446" cy="484748"/>
          </a:xfrm>
        </p:spPr>
        <p:txBody>
          <a:bodyPr wrap="square" anchor="t" anchorCtr="0">
            <a:spAutoFit/>
          </a:bodyPr>
          <a:lstStyle>
            <a:lvl1pPr>
              <a:lnSpc>
                <a:spcPct val="90000"/>
              </a:lnSpc>
              <a:defRPr sz="3499"/>
            </a:lvl1pPr>
          </a:lstStyle>
          <a:p>
            <a:r>
              <a:rPr lang="nb-NO"/>
              <a:t>Klikk for å redigere tittelstil</a:t>
            </a:r>
            <a:endParaRPr lang="nn-NO" dirty="0"/>
          </a:p>
        </p:txBody>
      </p:sp>
      <p:sp>
        <p:nvSpPr>
          <p:cNvPr id="9" name="Plassholder for tekst 8">
            <a:extLst>
              <a:ext uri="{FF2B5EF4-FFF2-40B4-BE49-F238E27FC236}">
                <a16:creationId xmlns:a16="http://schemas.microsoft.com/office/drawing/2014/main" id="{B9007D98-D6C3-416B-B59C-76C771F9F55D}"/>
              </a:ext>
            </a:extLst>
          </p:cNvPr>
          <p:cNvSpPr>
            <a:spLocks noGrp="1"/>
          </p:cNvSpPr>
          <p:nvPr>
            <p:ph type="body" sz="quarter" idx="11" hasCustomPrompt="1"/>
          </p:nvPr>
        </p:nvSpPr>
        <p:spPr>
          <a:xfrm>
            <a:off x="8400804" y="1012168"/>
            <a:ext cx="3472883" cy="152350"/>
          </a:xfrm>
        </p:spPr>
        <p:txBody>
          <a:bodyPr wrap="square" anchor="b" anchorCtr="0">
            <a:spAutoFit/>
          </a:bodyPr>
          <a:lstStyle>
            <a:lvl1pPr marL="0" indent="0" algn="r">
              <a:lnSpc>
                <a:spcPct val="90000"/>
              </a:lnSpc>
              <a:buNone/>
              <a:defRPr sz="1100" u="sng"/>
            </a:lvl1pPr>
          </a:lstStyle>
          <a:p>
            <a:pPr lvl="0"/>
            <a:r>
              <a:rPr lang="nb-NO" dirty="0"/>
              <a:t>Kildelenke</a:t>
            </a:r>
          </a:p>
        </p:txBody>
      </p:sp>
    </p:spTree>
    <p:extLst>
      <p:ext uri="{BB962C8B-B14F-4D97-AF65-F5344CB8AC3E}">
        <p14:creationId xmlns:p14="http://schemas.microsoft.com/office/powerpoint/2010/main" val="3881784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bredt bilde">
    <p:spTree>
      <p:nvGrpSpPr>
        <p:cNvPr id="1" name=""/>
        <p:cNvGrpSpPr/>
        <p:nvPr/>
      </p:nvGrpSpPr>
      <p:grpSpPr>
        <a:xfrm>
          <a:off x="0" y="0"/>
          <a:ext cx="0" cy="0"/>
          <a:chOff x="0" y="0"/>
          <a:chExt cx="0" cy="0"/>
        </a:xfrm>
      </p:grpSpPr>
      <p:sp>
        <p:nvSpPr>
          <p:cNvPr id="7" name="Plassholder for bilde 4">
            <a:extLst>
              <a:ext uri="{FF2B5EF4-FFF2-40B4-BE49-F238E27FC236}">
                <a16:creationId xmlns:a16="http://schemas.microsoft.com/office/drawing/2014/main" id="{86DB7F6B-2F66-40CC-B4CA-44167796F991}"/>
              </a:ext>
            </a:extLst>
          </p:cNvPr>
          <p:cNvSpPr>
            <a:spLocks noGrp="1"/>
          </p:cNvSpPr>
          <p:nvPr>
            <p:ph type="pic" sz="quarter" idx="13"/>
          </p:nvPr>
        </p:nvSpPr>
        <p:spPr>
          <a:xfrm>
            <a:off x="761256" y="1917701"/>
            <a:ext cx="10663933" cy="4424107"/>
          </a:xfrm>
          <a:solidFill>
            <a:schemeClr val="bg2"/>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12008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 og diagram">
    <p:spTree>
      <p:nvGrpSpPr>
        <p:cNvPr id="1" name=""/>
        <p:cNvGrpSpPr/>
        <p:nvPr/>
      </p:nvGrpSpPr>
      <p:grpSpPr>
        <a:xfrm>
          <a:off x="0" y="0"/>
          <a:ext cx="0" cy="0"/>
          <a:chOff x="0" y="0"/>
          <a:chExt cx="0" cy="0"/>
        </a:xfrm>
      </p:grpSpPr>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p:nvPr>
        </p:nvSpPr>
        <p:spPr>
          <a:xfrm>
            <a:off x="761256" y="1992923"/>
            <a:ext cx="10663931" cy="4384431"/>
          </a:xfrm>
          <a:noFill/>
        </p:spPr>
        <p:txBody>
          <a:bodyPr/>
          <a:lstStyle/>
          <a:p>
            <a:r>
              <a:rPr lang="nb-NO"/>
              <a:t>Klikk ikonet for å legge til et diagram</a:t>
            </a:r>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endParaRPr lang="nn-NO"/>
          </a:p>
        </p:txBody>
      </p:sp>
      <p:sp>
        <p:nvSpPr>
          <p:cNvPr id="4" name="Plassholder for bunntekst 3">
            <a:extLst>
              <a:ext uri="{FF2B5EF4-FFF2-40B4-BE49-F238E27FC236}">
                <a16:creationId xmlns:a16="http://schemas.microsoft.com/office/drawing/2014/main" id="{A41CB094-CF4F-4C2D-A3C1-7B149E8E4C49}"/>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761257" y="1473423"/>
            <a:ext cx="10669487" cy="353861"/>
          </a:xfrm>
        </p:spPr>
        <p:txBody>
          <a:bodyPr>
            <a:spAutoFit/>
          </a:bodyPr>
          <a:lstStyle>
            <a:lvl1pPr marL="0" indent="0">
              <a:buNone/>
              <a:defRPr/>
            </a:lvl1pPr>
          </a:lstStyle>
          <a:p>
            <a:pPr lvl="0"/>
            <a:r>
              <a:rPr lang="nb-NO"/>
              <a:t>Klikk for å redigere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70004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bilder med overskrif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3041848"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8388896" y="1062133"/>
            <a:ext cx="3041848" cy="4005501"/>
          </a:xfrm>
          <a:solidFill>
            <a:schemeClr val="bg2"/>
          </a:solidFill>
        </p:spPr>
        <p:txBody>
          <a:bodyPr/>
          <a:lstStyle/>
          <a:p>
            <a:r>
              <a:rPr lang="nb-NO"/>
              <a:t>Klikk på ikonet for å legge til et bilde</a:t>
            </a:r>
            <a:endParaRPr lang="nb-NO" dirty="0"/>
          </a:p>
        </p:txBody>
      </p:sp>
      <p:sp>
        <p:nvSpPr>
          <p:cNvPr id="7" name="Plassholder for bilde 4">
            <a:extLst>
              <a:ext uri="{FF2B5EF4-FFF2-40B4-BE49-F238E27FC236}">
                <a16:creationId xmlns:a16="http://schemas.microsoft.com/office/drawing/2014/main" id="{03CEB276-EB34-4498-9E66-A492C61DFCD5}"/>
              </a:ext>
            </a:extLst>
          </p:cNvPr>
          <p:cNvSpPr>
            <a:spLocks noGrp="1"/>
          </p:cNvSpPr>
          <p:nvPr>
            <p:ph type="pic" sz="quarter" idx="15"/>
          </p:nvPr>
        </p:nvSpPr>
        <p:spPr>
          <a:xfrm>
            <a:off x="4565154" y="1062133"/>
            <a:ext cx="3041848" cy="4005501"/>
          </a:xfrm>
          <a:solidFill>
            <a:schemeClr val="bg2"/>
          </a:solidFill>
        </p:spPr>
        <p:txBody>
          <a:bodyPr/>
          <a:lstStyle/>
          <a:p>
            <a:r>
              <a:rPr lang="nb-NO"/>
              <a:t>Klikk på ikonet for å legge til et bilde</a:t>
            </a:r>
          </a:p>
        </p:txBody>
      </p:sp>
      <p:sp>
        <p:nvSpPr>
          <p:cNvPr id="11" name="Plassholder for tekst 8">
            <a:extLst>
              <a:ext uri="{FF2B5EF4-FFF2-40B4-BE49-F238E27FC236}">
                <a16:creationId xmlns:a16="http://schemas.microsoft.com/office/drawing/2014/main" id="{2EDD7D93-B865-4328-BE9A-4189D149ADAE}"/>
              </a:ext>
            </a:extLst>
          </p:cNvPr>
          <p:cNvSpPr>
            <a:spLocks noGrp="1"/>
          </p:cNvSpPr>
          <p:nvPr>
            <p:ph type="body" sz="quarter" idx="16" hasCustomPrompt="1"/>
          </p:nvPr>
        </p:nvSpPr>
        <p:spPr>
          <a:xfrm>
            <a:off x="76125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3" name="Plassholder for tekst 8">
            <a:extLst>
              <a:ext uri="{FF2B5EF4-FFF2-40B4-BE49-F238E27FC236}">
                <a16:creationId xmlns:a16="http://schemas.microsoft.com/office/drawing/2014/main" id="{F9B9FE2A-AEDB-461E-B39B-E9833F7DA2CF}"/>
              </a:ext>
            </a:extLst>
          </p:cNvPr>
          <p:cNvSpPr>
            <a:spLocks noGrp="1"/>
          </p:cNvSpPr>
          <p:nvPr>
            <p:ph type="body" sz="quarter" idx="17" hasCustomPrompt="1"/>
          </p:nvPr>
        </p:nvSpPr>
        <p:spPr>
          <a:xfrm>
            <a:off x="4565154"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4" name="Plassholder for tekst 8">
            <a:extLst>
              <a:ext uri="{FF2B5EF4-FFF2-40B4-BE49-F238E27FC236}">
                <a16:creationId xmlns:a16="http://schemas.microsoft.com/office/drawing/2014/main" id="{0AE14427-350B-4070-A415-7AF5BF027CC8}"/>
              </a:ext>
            </a:extLst>
          </p:cNvPr>
          <p:cNvSpPr>
            <a:spLocks noGrp="1"/>
          </p:cNvSpPr>
          <p:nvPr>
            <p:ph type="body" sz="quarter" idx="18" hasCustomPrompt="1"/>
          </p:nvPr>
        </p:nvSpPr>
        <p:spPr>
          <a:xfrm>
            <a:off x="8388897" y="188570"/>
            <a:ext cx="3041848"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361086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bilder med kil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761257" y="1062133"/>
            <a:ext cx="4568327"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6856065" y="1062133"/>
            <a:ext cx="4574679" cy="4005501"/>
          </a:xfrm>
          <a:solidFill>
            <a:schemeClr val="bg2"/>
          </a:solidFill>
        </p:spPr>
        <p:txBody>
          <a:bodyPr/>
          <a:lstStyle/>
          <a:p>
            <a:r>
              <a:rPr lang="nb-NO"/>
              <a:t>Klikk på ikonet for å legge til et bilde</a:t>
            </a:r>
            <a:endParaRPr lang="nb-NO" dirty="0"/>
          </a:p>
        </p:txBody>
      </p:sp>
      <p:sp>
        <p:nvSpPr>
          <p:cNvPr id="9" name="Plassholder for tekst 8">
            <a:extLst>
              <a:ext uri="{FF2B5EF4-FFF2-40B4-BE49-F238E27FC236}">
                <a16:creationId xmlns:a16="http://schemas.microsoft.com/office/drawing/2014/main" id="{B0606E69-7426-4AEC-A703-78AC1470151D}"/>
              </a:ext>
            </a:extLst>
          </p:cNvPr>
          <p:cNvSpPr>
            <a:spLocks noGrp="1"/>
          </p:cNvSpPr>
          <p:nvPr>
            <p:ph type="body" sz="quarter" idx="16" hasCustomPrompt="1"/>
          </p:nvPr>
        </p:nvSpPr>
        <p:spPr>
          <a:xfrm>
            <a:off x="761257" y="188570"/>
            <a:ext cx="4568327"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
        <p:nvSpPr>
          <p:cNvPr id="12" name="Plassholder for tekst 8">
            <a:extLst>
              <a:ext uri="{FF2B5EF4-FFF2-40B4-BE49-F238E27FC236}">
                <a16:creationId xmlns:a16="http://schemas.microsoft.com/office/drawing/2014/main" id="{A80E345F-BC10-4713-BFCF-78CDF2AB4BA7}"/>
              </a:ext>
            </a:extLst>
          </p:cNvPr>
          <p:cNvSpPr>
            <a:spLocks noGrp="1"/>
          </p:cNvSpPr>
          <p:nvPr>
            <p:ph type="body" sz="quarter" idx="18" hasCustomPrompt="1"/>
          </p:nvPr>
        </p:nvSpPr>
        <p:spPr>
          <a:xfrm>
            <a:off x="6856066" y="188570"/>
            <a:ext cx="4574679" cy="664797"/>
          </a:xfrm>
        </p:spPr>
        <p:txBody>
          <a:bodyPr wrap="square" anchor="b" anchorCtr="0">
            <a:normAutofit/>
          </a:bodyPr>
          <a:lstStyle>
            <a:lvl1pPr marL="0" indent="0" algn="l">
              <a:lnSpc>
                <a:spcPct val="90000"/>
              </a:lnSpc>
              <a:buNone/>
              <a:defRPr sz="1600" u="none"/>
            </a:lvl1pPr>
          </a:lstStyle>
          <a:p>
            <a:pPr lvl="0"/>
            <a:r>
              <a:rPr lang="nb-NO" dirty="0" err="1"/>
              <a:t>Xxxxxx</a:t>
            </a:r>
            <a:endParaRPr lang="nb-NO" dirty="0"/>
          </a:p>
        </p:txBody>
      </p:sp>
    </p:spTree>
    <p:extLst>
      <p:ext uri="{BB962C8B-B14F-4D97-AF65-F5344CB8AC3E}">
        <p14:creationId xmlns:p14="http://schemas.microsoft.com/office/powerpoint/2010/main" val="2235528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539A6299-615A-48D3-98EC-67B10983AB08}"/>
              </a:ext>
            </a:extLst>
          </p:cNvPr>
          <p:cNvSpPr>
            <a:spLocks noGrp="1"/>
          </p:cNvSpPr>
          <p:nvPr>
            <p:ph type="pic" sz="quarter" idx="13"/>
          </p:nvPr>
        </p:nvSpPr>
        <p:spPr>
          <a:xfrm>
            <a:off x="0" y="0"/>
            <a:ext cx="12192000" cy="6858000"/>
          </a:xfrm>
          <a:solidFill>
            <a:schemeClr val="bg2"/>
          </a:solidFill>
        </p:spPr>
        <p:txBody>
          <a:bodyPr/>
          <a:lstStyle/>
          <a:p>
            <a:r>
              <a:rPr lang="nb-NO"/>
              <a:t>Klikk på ikonet for å legge til et bilde</a:t>
            </a:r>
          </a:p>
        </p:txBody>
      </p:sp>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1766019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krift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17832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hvit og grønn)">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11DE7D1-8C9D-4D67-939F-CB5E940EBE45}"/>
              </a:ext>
            </a:extLst>
          </p:cNvPr>
          <p:cNvSpPr/>
          <p:nvPr userDrawn="1"/>
        </p:nvSpPr>
        <p:spPr>
          <a:xfrm>
            <a:off x="761257" y="3458233"/>
            <a:ext cx="5334744"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05089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bilde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92782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skrift og bilde (lys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749053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bilde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rgbClr val="202020"/>
                </a:solidFill>
              </a:defRPr>
            </a:lvl1pPr>
          </a:lstStyle>
          <a:p>
            <a:r>
              <a:rPr lang="nb-NO"/>
              <a:t>Klikk for å redigere tittelstil</a:t>
            </a:r>
            <a:endParaRPr lang="nb-NO" dirty="0"/>
          </a:p>
        </p:txBody>
      </p:sp>
    </p:spTree>
    <p:extLst>
      <p:ext uri="{BB962C8B-B14F-4D97-AF65-F5344CB8AC3E}">
        <p14:creationId xmlns:p14="http://schemas.microsoft.com/office/powerpoint/2010/main" val="2709970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skrift og bilde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750733C-43DF-4F71-AD08-763E0251118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803104" y="0"/>
            <a:ext cx="8388896"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761257" y="315913"/>
            <a:ext cx="2789800" cy="1157511"/>
          </a:xfrm>
        </p:spPr>
        <p:txBody>
          <a:bodyPr anchor="t" anchorCtr="0">
            <a:normAutofit/>
          </a:bodyPr>
          <a:lstStyle>
            <a:lvl1pPr>
              <a:defRPr sz="27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85616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punktliste og bilde">
    <p:spTree>
      <p:nvGrpSpPr>
        <p:cNvPr id="1" name=""/>
        <p:cNvGrpSpPr/>
        <p:nvPr/>
      </p:nvGrpSpPr>
      <p:grpSpPr>
        <a:xfrm>
          <a:off x="0" y="0"/>
          <a:ext cx="0" cy="0"/>
          <a:chOff x="0" y="0"/>
          <a:chExt cx="0" cy="0"/>
        </a:xfrm>
      </p:grpSpPr>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p>
            <a:r>
              <a:rPr lang="nb-NO"/>
              <a:t>Klikk for å redigere tittelstil</a:t>
            </a:r>
            <a:endParaRPr lang="nb-NO" dirty="0"/>
          </a:p>
        </p:txBody>
      </p:sp>
    </p:spTree>
    <p:extLst>
      <p:ext uri="{BB962C8B-B14F-4D97-AF65-F5344CB8AC3E}">
        <p14:creationId xmlns:p14="http://schemas.microsoft.com/office/powerpoint/2010/main" val="602862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punktliste og bilde (mørk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C58400E-AF45-4245-BCFF-BCD1AEE7037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6096000" y="0"/>
            <a:ext cx="6096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761256" y="1898773"/>
            <a:ext cx="5018597" cy="46417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761256" y="315913"/>
            <a:ext cx="5018597" cy="1157511"/>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645650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skrift, tekst og media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9" name="Plassholder for innhold 2">
            <a:extLst>
              <a:ext uri="{FF2B5EF4-FFF2-40B4-BE49-F238E27FC236}">
                <a16:creationId xmlns:a16="http://schemas.microsoft.com/office/drawing/2014/main" id="{A05B22E1-6EA9-4466-81F8-E4957729AA59}"/>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5266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skrift, tekst og media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46DEDC6E-CFAF-4046-B8BF-1CE2097ED5C8}"/>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2851297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ft, tekst og media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16058"/>
            <a:ext cx="380310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rgbClr val="202020"/>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rgbClr val="20202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743685A-51FE-462B-BD59-028A10C64D80}"/>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919198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tekst og media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1A83FE-CDBC-466D-8513-0D8E635D758F}"/>
              </a:ext>
            </a:extLst>
          </p:cNvPr>
          <p:cNvSpPr/>
          <p:nvPr userDrawn="1"/>
        </p:nvSpPr>
        <p:spPr>
          <a:xfrm>
            <a:off x="0" y="0"/>
            <a:ext cx="380310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964506"/>
            <a:ext cx="2791067" cy="846385"/>
          </a:xfrm>
        </p:spPr>
        <p:txBody>
          <a:bodyPr wrap="square" anchor="t" anchorCtr="0">
            <a:normAutofit/>
          </a:bodyPr>
          <a:lstStyle>
            <a:lvl1pPr>
              <a:lnSpc>
                <a:spcPct val="90000"/>
              </a:lnSpc>
              <a:defRPr sz="2799">
                <a:solidFill>
                  <a:schemeClr val="bg1"/>
                </a:solidFill>
              </a:defRPr>
            </a:lvl1pPr>
          </a:lstStyle>
          <a:p>
            <a:r>
              <a:rPr lang="nb-NO"/>
              <a:t>Klikk for å redigere tittelstil</a:t>
            </a:r>
            <a:endParaRPr lang="nn-NO" dirty="0"/>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761256" y="1898773"/>
            <a:ext cx="2791067" cy="4641728"/>
          </a:xfrm>
        </p:spPr>
        <p:txBody>
          <a:bodyPr>
            <a:normAutofit/>
          </a:bodyPr>
          <a:lstStyle>
            <a:lvl1pPr marL="0" indent="0">
              <a:buNone/>
              <a:defRPr sz="189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3CC6A7E-3507-42DD-8E1F-91B778ECB8E1}"/>
              </a:ext>
            </a:extLst>
          </p:cNvPr>
          <p:cNvSpPr>
            <a:spLocks noGrp="1"/>
          </p:cNvSpPr>
          <p:nvPr>
            <p:ph idx="1" hasCustomPrompt="1"/>
          </p:nvPr>
        </p:nvSpPr>
        <p:spPr>
          <a:xfrm>
            <a:off x="4153389" y="648081"/>
            <a:ext cx="7720296" cy="5031629"/>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85523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054334D-F166-4327-B8E2-E81514B8D5BF}"/>
              </a:ext>
            </a:extLst>
          </p:cNvPr>
          <p:cNvSpPr>
            <a:spLocks noGrp="1"/>
          </p:cNvSpPr>
          <p:nvPr>
            <p:ph type="pic" sz="quarter" idx="11"/>
          </p:nvPr>
        </p:nvSpPr>
        <p:spPr>
          <a:xfrm>
            <a:off x="6091634" y="0"/>
            <a:ext cx="6100366" cy="6858000"/>
          </a:xfrm>
          <a:solidFill>
            <a:schemeClr val="bg2"/>
          </a:solidFill>
        </p:spPr>
        <p:txBody>
          <a:bodyPr/>
          <a:lstStyle/>
          <a:p>
            <a:r>
              <a:rPr lang="nb-NO"/>
              <a:t>Klikk på ikonet for å legge til et bilde</a:t>
            </a: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6" y="1740238"/>
            <a:ext cx="4891530" cy="1592743"/>
          </a:xfrm>
        </p:spPr>
        <p:txBody>
          <a:bodyPr wrap="square" anchor="t" anchorCtr="0">
            <a:normAutofit/>
          </a:bodyPr>
          <a:lstStyle>
            <a:lvl1pPr algn="l">
              <a:lnSpc>
                <a:spcPct val="90000"/>
              </a:lnSpc>
              <a:defRPr sz="5798">
                <a:solidFill>
                  <a:srgbClr val="202020"/>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8" y="3733006"/>
            <a:ext cx="4891530" cy="315471"/>
          </a:xfrm>
        </p:spPr>
        <p:txBody>
          <a:bodyPr wrap="square">
            <a:normAutofit/>
          </a:bodyPr>
          <a:lstStyle>
            <a:lvl1pPr marL="0" indent="0" algn="l">
              <a:buNone/>
              <a:defRPr sz="2099">
                <a:solidFill>
                  <a:srgbClr val="202020"/>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4891530" cy="215443"/>
          </a:xfrm>
        </p:spPr>
        <p:txBody>
          <a:bodyPr wrap="square">
            <a:normAutofit/>
          </a:bodyPr>
          <a:lstStyle>
            <a:lvl1pPr marL="0" indent="0">
              <a:buNone/>
              <a:defRPr sz="1400">
                <a:solidFill>
                  <a:srgbClr val="202020"/>
                </a:solidFill>
              </a:defRPr>
            </a:lvl1pPr>
          </a:lstStyle>
          <a:p>
            <a:pPr lvl="0"/>
            <a:r>
              <a:rPr lang="nb-NO" noProof="0" dirty="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761256" y="3458233"/>
            <a:ext cx="4891530"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13183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skrift og tekst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33CF2A8-5334-4380-BBD9-6589D1F04F1D}"/>
              </a:ext>
            </a:extLst>
          </p:cNvPr>
          <p:cNvSpPr/>
          <p:nvPr userDrawn="1"/>
        </p:nvSpPr>
        <p:spPr>
          <a:xfrm>
            <a:off x="3803104" y="0"/>
            <a:ext cx="83888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p:nvPr>
        </p:nvSpPr>
        <p:spPr>
          <a:xfrm>
            <a:off x="4565154" y="964505"/>
            <a:ext cx="6865590" cy="55759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Tittel 14">
            <a:extLst>
              <a:ext uri="{FF2B5EF4-FFF2-40B4-BE49-F238E27FC236}">
                <a16:creationId xmlns:a16="http://schemas.microsoft.com/office/drawing/2014/main" id="{EF003730-D2A9-4F5F-BEEC-80D5C718969D}"/>
              </a:ext>
            </a:extLst>
          </p:cNvPr>
          <p:cNvSpPr>
            <a:spLocks noGrp="1"/>
          </p:cNvSpPr>
          <p:nvPr>
            <p:ph type="title"/>
          </p:nvPr>
        </p:nvSpPr>
        <p:spPr>
          <a:xfrm>
            <a:off x="761257" y="315913"/>
            <a:ext cx="2789800" cy="1157511"/>
          </a:xfrm>
        </p:spPr>
        <p:txBody>
          <a:bodyPr anchor="t">
            <a:normAutofit/>
          </a:bodyPr>
          <a:lstStyle>
            <a:lvl1pPr>
              <a:defRPr sz="2799">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844576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 (mørk blå)">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03C53EE7-6168-4988-A0E1-765A681A7A31}"/>
              </a:ext>
            </a:extLst>
          </p:cNvPr>
          <p:cNvGrpSpPr/>
          <p:nvPr userDrawn="1"/>
        </p:nvGrpSpPr>
        <p:grpSpPr>
          <a:xfrm>
            <a:off x="3551056" y="234030"/>
            <a:ext cx="8407599" cy="6390798"/>
            <a:chOff x="7101650" y="468059"/>
            <a:chExt cx="16814103" cy="12781597"/>
          </a:xfrm>
        </p:grpSpPr>
        <p:sp>
          <p:nvSpPr>
            <p:cNvPr id="5" name="Rektangel 4">
              <a:extLst>
                <a:ext uri="{FF2B5EF4-FFF2-40B4-BE49-F238E27FC236}">
                  <a16:creationId xmlns:a16="http://schemas.microsoft.com/office/drawing/2014/main" id="{933CF2A8-5334-4380-BBD9-6589D1F04F1D}"/>
                </a:ext>
              </a:extLst>
            </p:cNvPr>
            <p:cNvSpPr/>
            <p:nvPr userDrawn="1"/>
          </p:nvSpPr>
          <p:spPr>
            <a:xfrm>
              <a:off x="7605714" y="468059"/>
              <a:ext cx="16310039" cy="12781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8">
                <a:solidFill>
                  <a:schemeClr val="bg1"/>
                </a:solidFill>
              </a:endParaRPr>
            </a:p>
          </p:txBody>
        </p:sp>
        <p:sp>
          <p:nvSpPr>
            <p:cNvPr id="3" name="Likebent trekant 2">
              <a:extLst>
                <a:ext uri="{FF2B5EF4-FFF2-40B4-BE49-F238E27FC236}">
                  <a16:creationId xmlns:a16="http://schemas.microsoft.com/office/drawing/2014/main" id="{86274A8D-C72C-4E89-AF3A-5587AFD7E9F9}"/>
                </a:ext>
              </a:extLst>
            </p:cNvPr>
            <p:cNvSpPr/>
            <p:nvPr userDrawn="1"/>
          </p:nvSpPr>
          <p:spPr>
            <a:xfrm rot="16200000">
              <a:off x="6849619" y="11053383"/>
              <a:ext cx="1008126" cy="5040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798"/>
            </a:p>
          </p:txBody>
        </p:sp>
      </p:gr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hasCustomPrompt="1"/>
          </p:nvPr>
        </p:nvSpPr>
        <p:spPr>
          <a:xfrm>
            <a:off x="4565154" y="2241763"/>
            <a:ext cx="6865590" cy="1692771"/>
          </a:xfrm>
        </p:spPr>
        <p:txBody>
          <a:bodyPr>
            <a:normAutofit/>
          </a:bodyPr>
          <a:lstStyle>
            <a:lvl1pPr marL="0" indent="0">
              <a:buNone/>
              <a:defRPr sz="2799">
                <a:solidFill>
                  <a:schemeClr val="bg1"/>
                </a:solidFill>
                <a:latin typeface="Georgia" panose="020405020504050203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 Sitat  </a:t>
            </a:r>
          </a:p>
        </p:txBody>
      </p:sp>
      <p:sp>
        <p:nvSpPr>
          <p:cNvPr id="11" name="Plassholder for tekst 5">
            <a:extLst>
              <a:ext uri="{FF2B5EF4-FFF2-40B4-BE49-F238E27FC236}">
                <a16:creationId xmlns:a16="http://schemas.microsoft.com/office/drawing/2014/main" id="{116CDE2F-835B-4E7B-8DC0-5E54FA45D192}"/>
              </a:ext>
            </a:extLst>
          </p:cNvPr>
          <p:cNvSpPr>
            <a:spLocks noGrp="1"/>
          </p:cNvSpPr>
          <p:nvPr>
            <p:ph type="body" sz="quarter" idx="11" hasCustomPrompt="1"/>
          </p:nvPr>
        </p:nvSpPr>
        <p:spPr>
          <a:xfrm>
            <a:off x="4565154" y="4526800"/>
            <a:ext cx="6865590" cy="346249"/>
          </a:xfrm>
        </p:spPr>
        <p:txBody>
          <a:bodyPr>
            <a:normAutofit/>
          </a:bodyPr>
          <a:lstStyle>
            <a:lvl1pPr marL="0" indent="0">
              <a:buNone/>
              <a:defRPr sz="2299" b="1">
                <a:solidFill>
                  <a:schemeClr val="bg1"/>
                </a:solidFill>
              </a:defRPr>
            </a:lvl1pPr>
            <a:lvl2pPr>
              <a:defRPr sz="2299" b="1">
                <a:solidFill>
                  <a:schemeClr val="bg1"/>
                </a:solidFill>
              </a:defRPr>
            </a:lvl2pPr>
            <a:lvl3pPr>
              <a:defRPr sz="2299" b="1">
                <a:solidFill>
                  <a:schemeClr val="bg1"/>
                </a:solidFill>
              </a:defRPr>
            </a:lvl3pPr>
            <a:lvl4pPr>
              <a:defRPr sz="2299" b="1">
                <a:solidFill>
                  <a:schemeClr val="bg1"/>
                </a:solidFill>
              </a:defRPr>
            </a:lvl4pPr>
            <a:lvl5pPr>
              <a:defRPr sz="2299" b="1">
                <a:solidFill>
                  <a:schemeClr val="bg1"/>
                </a:solidFill>
              </a:defRPr>
            </a:lvl5pPr>
          </a:lstStyle>
          <a:p>
            <a:pPr lvl="0"/>
            <a:r>
              <a:rPr lang="nb-NO" dirty="0"/>
              <a:t>Navn Etternavn (alder)</a:t>
            </a:r>
          </a:p>
        </p:txBody>
      </p:sp>
      <p:pic>
        <p:nvPicPr>
          <p:cNvPr id="14" name="Bilde 13">
            <a:extLst>
              <a:ext uri="{FF2B5EF4-FFF2-40B4-BE49-F238E27FC236}">
                <a16:creationId xmlns:a16="http://schemas.microsoft.com/office/drawing/2014/main" id="{4F685159-16FF-42C9-9050-65D31D02A7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892" y="959521"/>
            <a:ext cx="1091257" cy="854965"/>
          </a:xfrm>
          <a:prstGeom prst="rect">
            <a:avLst/>
          </a:prstGeom>
        </p:spPr>
      </p:pic>
      <p:sp>
        <p:nvSpPr>
          <p:cNvPr id="15" name="Tittel 14">
            <a:extLst>
              <a:ext uri="{FF2B5EF4-FFF2-40B4-BE49-F238E27FC236}">
                <a16:creationId xmlns:a16="http://schemas.microsoft.com/office/drawing/2014/main" id="{422851C1-D740-4919-AEAE-5D48CB232EA5}"/>
              </a:ext>
            </a:extLst>
          </p:cNvPr>
          <p:cNvSpPr>
            <a:spLocks noGrp="1"/>
          </p:cNvSpPr>
          <p:nvPr>
            <p:ph type="title"/>
          </p:nvPr>
        </p:nvSpPr>
        <p:spPr>
          <a:xfrm>
            <a:off x="761257" y="315913"/>
            <a:ext cx="2789800" cy="1157511"/>
          </a:xfrm>
        </p:spPr>
        <p:txBody>
          <a:bodyPr anchor="t"/>
          <a:lstStyle>
            <a:lvl1pPr>
              <a:defRPr>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2183132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skrift, innhold og media (mø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73B02-1FF5-4A94-B0A6-44D615C59DB8}"/>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315913"/>
            <a:ext cx="5088940" cy="1157511"/>
          </a:xfrm>
        </p:spPr>
        <p:txBody>
          <a:bodyPr/>
          <a:lstStyle>
            <a:lvl1pPr>
              <a:defRPr>
                <a:solidFill>
                  <a:schemeClr val="bg1"/>
                </a:solidFill>
              </a:defRPr>
            </a:lvl1pPr>
          </a:lstStyle>
          <a:p>
            <a:r>
              <a:rPr lang="nb-NO"/>
              <a:t>Klikk for å redigere tittelstil</a:t>
            </a:r>
            <a:endParaRPr lang="nn-NO" dirty="0"/>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a:xfrm>
            <a:off x="761257" y="1917700"/>
            <a:ext cx="5088940" cy="4424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9" name="Plassholder for innhold 2">
            <a:extLst>
              <a:ext uri="{FF2B5EF4-FFF2-40B4-BE49-F238E27FC236}">
                <a16:creationId xmlns:a16="http://schemas.microsoft.com/office/drawing/2014/main" id="{C6272AD0-8BE2-4B74-97C1-36C6108CFB5B}"/>
              </a:ext>
            </a:extLst>
          </p:cNvPr>
          <p:cNvSpPr>
            <a:spLocks noGrp="1"/>
          </p:cNvSpPr>
          <p:nvPr>
            <p:ph idx="15" hasCustomPrompt="1"/>
          </p:nvPr>
        </p:nvSpPr>
        <p:spPr>
          <a:xfrm>
            <a:off x="6096000" y="0"/>
            <a:ext cx="6096000" cy="6858000"/>
          </a:xfrm>
        </p:spPr>
        <p:txBody>
          <a:bodyPr/>
          <a:lstStyle>
            <a:lvl1pPr marL="0" indent="0">
              <a:buNone/>
              <a:defRPr/>
            </a:lvl1pPr>
          </a:lstStyle>
          <a:p>
            <a:pPr lvl="0"/>
            <a:r>
              <a:rPr lang="nn-NO" dirty="0"/>
              <a:t> </a:t>
            </a:r>
          </a:p>
        </p:txBody>
      </p:sp>
    </p:spTree>
    <p:extLst>
      <p:ext uri="{BB962C8B-B14F-4D97-AF65-F5344CB8AC3E}">
        <p14:creationId xmlns:p14="http://schemas.microsoft.com/office/powerpoint/2010/main" val="3824598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delt (lys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C743271-C15B-4CA5-881B-A858BFAE0CF3}"/>
              </a:ext>
            </a:extLst>
          </p:cNvPr>
          <p:cNvSpPr/>
          <p:nvPr userDrawn="1"/>
        </p:nvSpPr>
        <p:spPr>
          <a:xfrm>
            <a:off x="0" y="0"/>
            <a:ext cx="60916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9" name="Plassholder for tekst 8">
            <a:extLst>
              <a:ext uri="{FF2B5EF4-FFF2-40B4-BE49-F238E27FC236}">
                <a16:creationId xmlns:a16="http://schemas.microsoft.com/office/drawing/2014/main" id="{D6126054-13B1-44E8-8DCA-D694E795B8CB}"/>
              </a:ext>
            </a:extLst>
          </p:cNvPr>
          <p:cNvSpPr>
            <a:spLocks noGrp="1"/>
          </p:cNvSpPr>
          <p:nvPr>
            <p:ph type="body" sz="quarter" idx="10" hasCustomPrompt="1"/>
          </p:nvPr>
        </p:nvSpPr>
        <p:spPr>
          <a:xfrm>
            <a:off x="6856065" y="1784703"/>
            <a:ext cx="4569123" cy="2769989"/>
          </a:xfrm>
        </p:spPr>
        <p:txBody>
          <a:bodyPr wrap="square" anchor="b" anchorCtr="0">
            <a:spAutoFit/>
          </a:bodyPr>
          <a:lstStyle>
            <a:lvl1pPr marL="0" indent="0" algn="ctr">
              <a:lnSpc>
                <a:spcPct val="90000"/>
              </a:lnSpc>
              <a:buNone/>
              <a:defRPr sz="19994"/>
            </a:lvl1pPr>
          </a:lstStyle>
          <a:p>
            <a:pPr lvl="0"/>
            <a:r>
              <a:rPr lang="nb-NO" dirty="0"/>
              <a:t>XX</a:t>
            </a: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hasCustomPrompt="1"/>
          </p:nvPr>
        </p:nvSpPr>
        <p:spPr>
          <a:xfrm>
            <a:off x="6861622" y="4325910"/>
            <a:ext cx="4569123" cy="526298"/>
          </a:xfrm>
        </p:spPr>
        <p:txBody>
          <a:bodyPr wrap="square" anchor="t" anchorCtr="0">
            <a:spAutoFit/>
          </a:bodyPr>
          <a:lstStyle>
            <a:lvl1pPr marL="0" indent="0" algn="ctr">
              <a:lnSpc>
                <a:spcPct val="90000"/>
              </a:lnSpc>
              <a:buNone/>
              <a:defRPr sz="3799"/>
            </a:lvl1pPr>
          </a:lstStyle>
          <a:p>
            <a:pPr lvl="0"/>
            <a:r>
              <a:rPr lang="nb-NO" dirty="0"/>
              <a:t>stikkord</a:t>
            </a:r>
          </a:p>
        </p:txBody>
      </p:sp>
      <p:sp>
        <p:nvSpPr>
          <p:cNvPr id="13" name="Plassholder for tekst 8">
            <a:extLst>
              <a:ext uri="{FF2B5EF4-FFF2-40B4-BE49-F238E27FC236}">
                <a16:creationId xmlns:a16="http://schemas.microsoft.com/office/drawing/2014/main" id="{AFD97FAE-7326-4897-8FAA-AFEF7640F32C}"/>
              </a:ext>
            </a:extLst>
          </p:cNvPr>
          <p:cNvSpPr>
            <a:spLocks noGrp="1"/>
          </p:cNvSpPr>
          <p:nvPr>
            <p:ph type="body" sz="quarter" idx="12" hasCustomPrompt="1"/>
          </p:nvPr>
        </p:nvSpPr>
        <p:spPr>
          <a:xfrm>
            <a:off x="760463" y="3417759"/>
            <a:ext cx="4569123" cy="747897"/>
          </a:xfrm>
        </p:spPr>
        <p:txBody>
          <a:bodyPr wrap="square" anchor="t" anchorCtr="0">
            <a:spAutoFit/>
          </a:bodyPr>
          <a:lstStyle>
            <a:lvl1pPr marL="0" indent="0" algn="ctr">
              <a:lnSpc>
                <a:spcPct val="90000"/>
              </a:lnSpc>
              <a:buNone/>
              <a:defRPr sz="2699">
                <a:solidFill>
                  <a:schemeClr val="bg1"/>
                </a:solidFill>
              </a:defRPr>
            </a:lvl1pPr>
          </a:lstStyle>
          <a:p>
            <a:pPr lvl="0"/>
            <a:r>
              <a:rPr lang="da-DK" dirty="0"/>
              <a:t>Tekst lorem ipsum dolor sit amet</a:t>
            </a:r>
            <a:endParaRPr lang="nb-NO" dirty="0"/>
          </a:p>
        </p:txBody>
      </p:sp>
      <p:sp>
        <p:nvSpPr>
          <p:cNvPr id="18" name="Plassholder for tekst 8">
            <a:extLst>
              <a:ext uri="{FF2B5EF4-FFF2-40B4-BE49-F238E27FC236}">
                <a16:creationId xmlns:a16="http://schemas.microsoft.com/office/drawing/2014/main" id="{8D64F2B5-3487-48B2-8043-08BC23EBC214}"/>
              </a:ext>
            </a:extLst>
          </p:cNvPr>
          <p:cNvSpPr>
            <a:spLocks noGrp="1"/>
          </p:cNvSpPr>
          <p:nvPr>
            <p:ph type="body" sz="quarter" idx="13" hasCustomPrompt="1"/>
          </p:nvPr>
        </p:nvSpPr>
        <p:spPr>
          <a:xfrm>
            <a:off x="760463" y="2782454"/>
            <a:ext cx="4569123" cy="318475"/>
          </a:xfrm>
        </p:spPr>
        <p:txBody>
          <a:bodyPr wrap="square" anchor="b" anchorCtr="0">
            <a:spAutoFit/>
          </a:bodyPr>
          <a:lstStyle>
            <a:lvl1pPr marL="0" indent="0" algn="ctr">
              <a:lnSpc>
                <a:spcPct val="90000"/>
              </a:lnSpc>
              <a:buNone/>
              <a:defRPr sz="2299" b="1" cap="all" baseline="0">
                <a:solidFill>
                  <a:schemeClr val="bg1"/>
                </a:solidFill>
              </a:defRPr>
            </a:lvl1pPr>
          </a:lstStyle>
          <a:p>
            <a:pPr lvl="0"/>
            <a:r>
              <a:rPr lang="da-DK" dirty="0"/>
              <a:t>TITTEL</a:t>
            </a:r>
            <a:endParaRPr lang="nb-NO" dirty="0"/>
          </a:p>
        </p:txBody>
      </p:sp>
    </p:spTree>
    <p:extLst>
      <p:ext uri="{BB962C8B-B14F-4D97-AF65-F5344CB8AC3E}">
        <p14:creationId xmlns:p14="http://schemas.microsoft.com/office/powerpoint/2010/main" val="242240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e tekster og sirkel">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765732"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556232"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351207"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146184" y="4414781"/>
            <a:ext cx="2286435" cy="636841"/>
          </a:xfrm>
        </p:spPr>
        <p:txBody>
          <a:bodyPr wrap="square" anchor="t" anchorCtr="0">
            <a:spAutoFit/>
          </a:bodyPr>
          <a:lstStyle>
            <a:lvl1pPr marL="0" indent="0" algn="ctr">
              <a:lnSpc>
                <a:spcPct val="90000"/>
              </a:lnSpc>
              <a:buNone/>
              <a:defRPr sz="2299"/>
            </a:lvl1pPr>
          </a:lstStyle>
          <a:p>
            <a:pPr lvl="0"/>
            <a:r>
              <a:rPr lang="nb-NO"/>
              <a:t>Klikk for å redigere tekststiler i malen</a:t>
            </a:r>
          </a:p>
        </p:txBody>
      </p:sp>
      <p:sp>
        <p:nvSpPr>
          <p:cNvPr id="2" name="Plassholder for dato 1">
            <a:extLst>
              <a:ext uri="{FF2B5EF4-FFF2-40B4-BE49-F238E27FC236}">
                <a16:creationId xmlns:a16="http://schemas.microsoft.com/office/drawing/2014/main" id="{24134F90-CAE2-4572-81CB-B33544D0D3DF}"/>
              </a:ext>
            </a:extLst>
          </p:cNvPr>
          <p:cNvSpPr>
            <a:spLocks noGrp="1"/>
          </p:cNvSpPr>
          <p:nvPr>
            <p:ph type="dt" sz="half" idx="15"/>
          </p:nvPr>
        </p:nvSpPr>
        <p:spPr/>
        <p:txBody>
          <a:bodyPr/>
          <a:lstStyle/>
          <a:p>
            <a:endParaRPr lang="nn-NO" dirty="0"/>
          </a:p>
        </p:txBody>
      </p:sp>
      <p:sp>
        <p:nvSpPr>
          <p:cNvPr id="4" name="Plassholder for bunntekst 3">
            <a:extLst>
              <a:ext uri="{FF2B5EF4-FFF2-40B4-BE49-F238E27FC236}">
                <a16:creationId xmlns:a16="http://schemas.microsoft.com/office/drawing/2014/main" id="{615D4FCC-4A79-42D6-A8FB-074E2B7C6261}"/>
              </a:ext>
            </a:extLst>
          </p:cNvPr>
          <p:cNvSpPr>
            <a:spLocks noGrp="1"/>
          </p:cNvSpPr>
          <p:nvPr>
            <p:ph type="ftr" sz="quarter" idx="16"/>
          </p:nvPr>
        </p:nvSpPr>
        <p:spPr/>
        <p:txBody>
          <a:bodyPr/>
          <a:lstStyle/>
          <a:p>
            <a:r>
              <a:rPr lang="nn-NO"/>
              <a:t>Helsedirektoratet</a:t>
            </a:r>
            <a:endParaRPr lang="nn-NO" dirty="0"/>
          </a:p>
        </p:txBody>
      </p:sp>
      <p:sp>
        <p:nvSpPr>
          <p:cNvPr id="5" name="Plassholder for lysbildenummer 4">
            <a:extLst>
              <a:ext uri="{FF2B5EF4-FFF2-40B4-BE49-F238E27FC236}">
                <a16:creationId xmlns:a16="http://schemas.microsoft.com/office/drawing/2014/main" id="{A3B30940-D4FB-4C25-8135-6B06CA7C69F4}"/>
              </a:ext>
            </a:extLst>
          </p:cNvPr>
          <p:cNvSpPr>
            <a:spLocks noGrp="1"/>
          </p:cNvSpPr>
          <p:nvPr>
            <p:ph type="sldNum" sz="quarter" idx="17"/>
          </p:nvPr>
        </p:nvSpPr>
        <p:spPr/>
        <p:txBody>
          <a:bodyPr/>
          <a:lstStyle/>
          <a:p>
            <a:fld id="{1670A82E-6091-4B79-BDC9-9FEC8E0D8D32}" type="slidenum">
              <a:rPr lang="nn-NO" smtClean="0"/>
              <a:pPr/>
              <a:t>‹#›</a:t>
            </a:fld>
            <a:endParaRPr lang="nn-NO"/>
          </a:p>
        </p:txBody>
      </p:sp>
      <p:cxnSp>
        <p:nvCxnSpPr>
          <p:cNvPr id="7" name="Rett linje 6">
            <a:extLst>
              <a:ext uri="{FF2B5EF4-FFF2-40B4-BE49-F238E27FC236}">
                <a16:creationId xmlns:a16="http://schemas.microsoft.com/office/drawing/2014/main" id="{66F272F2-49BC-4138-B101-3654240FAEF3}"/>
              </a:ext>
            </a:extLst>
          </p:cNvPr>
          <p:cNvCxnSpPr/>
          <p:nvPr userDrawn="1"/>
        </p:nvCxnSpPr>
        <p:spPr>
          <a:xfrm>
            <a:off x="761256"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9C9F7C75-6683-453A-9D1D-2ADEB0C51336}"/>
              </a:ext>
            </a:extLst>
          </p:cNvPr>
          <p:cNvCxnSpPr/>
          <p:nvPr userDrawn="1"/>
        </p:nvCxnSpPr>
        <p:spPr>
          <a:xfrm>
            <a:off x="9146183"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B026ACA-3B63-455E-9059-5A3E0959017D}"/>
              </a:ext>
            </a:extLst>
          </p:cNvPr>
          <p:cNvCxnSpPr/>
          <p:nvPr userDrawn="1"/>
        </p:nvCxnSpPr>
        <p:spPr>
          <a:xfrm>
            <a:off x="3556232"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D119814D-25D9-4B69-A446-34776D6C5331}"/>
              </a:ext>
            </a:extLst>
          </p:cNvPr>
          <p:cNvCxnSpPr/>
          <p:nvPr userDrawn="1"/>
        </p:nvCxnSpPr>
        <p:spPr>
          <a:xfrm>
            <a:off x="6351207" y="4063108"/>
            <a:ext cx="228643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4" name="Plassholder for tekst 13">
            <a:extLst>
              <a:ext uri="{FF2B5EF4-FFF2-40B4-BE49-F238E27FC236}">
                <a16:creationId xmlns:a16="http://schemas.microsoft.com/office/drawing/2014/main" id="{29F073FD-AF78-46F7-8EE5-6EFB6F5BBBC8}"/>
              </a:ext>
            </a:extLst>
          </p:cNvPr>
          <p:cNvSpPr>
            <a:spLocks noGrp="1"/>
          </p:cNvSpPr>
          <p:nvPr>
            <p:ph type="body" sz="quarter" idx="18" hasCustomPrompt="1"/>
          </p:nvPr>
        </p:nvSpPr>
        <p:spPr>
          <a:xfrm>
            <a:off x="5343080" y="1827229"/>
            <a:ext cx="1512986" cy="1525588"/>
          </a:xfrm>
          <a:prstGeom prst="ellipse">
            <a:avLst/>
          </a:prstGeom>
          <a:solidFill>
            <a:schemeClr val="accent1"/>
          </a:solidFill>
        </p:spPr>
        <p:txBody>
          <a:bodyPr anchor="ctr">
            <a:noAutofit/>
          </a:bodyPr>
          <a:lstStyle>
            <a:lvl1pPr marL="0" indent="0" algn="ctr">
              <a:buNone/>
              <a:defRPr sz="2999" b="1">
                <a:solidFill>
                  <a:schemeClr val="bg1"/>
                </a:solidFill>
                <a:latin typeface="Lato" panose="020F0502020204030203" pitchFamily="34" charset="0"/>
              </a:defRPr>
            </a:lvl1pPr>
            <a:lvl2pPr>
              <a:defRPr sz="2999">
                <a:solidFill>
                  <a:schemeClr val="bg1"/>
                </a:solidFill>
                <a:latin typeface="Lato" panose="020F0502020204030203" pitchFamily="34" charset="0"/>
              </a:defRPr>
            </a:lvl2pPr>
            <a:lvl3pPr>
              <a:defRPr sz="2999">
                <a:solidFill>
                  <a:schemeClr val="bg1"/>
                </a:solidFill>
                <a:latin typeface="Lato" panose="020F0502020204030203" pitchFamily="34" charset="0"/>
              </a:defRPr>
            </a:lvl3pPr>
            <a:lvl4pPr>
              <a:defRPr sz="2999">
                <a:solidFill>
                  <a:schemeClr val="bg1"/>
                </a:solidFill>
                <a:latin typeface="Lato" panose="020F0502020204030203" pitchFamily="34" charset="0"/>
              </a:defRPr>
            </a:lvl4pPr>
            <a:lvl5pPr>
              <a:defRPr sz="2999">
                <a:solidFill>
                  <a:schemeClr val="bg1"/>
                </a:solidFill>
                <a:latin typeface="Lato" panose="020F0502020204030203" pitchFamily="34" charset="0"/>
              </a:defRPr>
            </a:lvl5pPr>
          </a:lstStyle>
          <a:p>
            <a:pPr lvl="0"/>
            <a:r>
              <a:rPr lang="nb-NO" dirty="0" err="1"/>
              <a:t>Xxxx</a:t>
            </a:r>
            <a:endParaRPr lang="nb-NO" dirty="0"/>
          </a:p>
        </p:txBody>
      </p:sp>
      <p:sp>
        <p:nvSpPr>
          <p:cNvPr id="21" name="Plassholder for tekst 8">
            <a:extLst>
              <a:ext uri="{FF2B5EF4-FFF2-40B4-BE49-F238E27FC236}">
                <a16:creationId xmlns:a16="http://schemas.microsoft.com/office/drawing/2014/main" id="{A067CB03-097D-41A1-B0BF-35404A7A32BF}"/>
              </a:ext>
            </a:extLst>
          </p:cNvPr>
          <p:cNvSpPr>
            <a:spLocks noGrp="1"/>
          </p:cNvSpPr>
          <p:nvPr>
            <p:ph type="body" sz="quarter" idx="19" hasCustomPrompt="1"/>
          </p:nvPr>
        </p:nvSpPr>
        <p:spPr>
          <a:xfrm>
            <a:off x="3803104" y="993502"/>
            <a:ext cx="4592936" cy="387708"/>
          </a:xfrm>
        </p:spPr>
        <p:txBody>
          <a:bodyPr wrap="square" anchor="b" anchorCtr="0">
            <a:spAutoFit/>
          </a:bodyPr>
          <a:lstStyle>
            <a:lvl1pPr marL="0" indent="0" algn="ctr">
              <a:lnSpc>
                <a:spcPct val="90000"/>
              </a:lnSpc>
              <a:buNone/>
              <a:defRPr sz="2799" b="1"/>
            </a:lvl1pPr>
          </a:lstStyle>
          <a:p>
            <a:pPr lvl="0"/>
            <a:r>
              <a:rPr lang="nb-NO" dirty="0"/>
              <a:t>Tittel</a:t>
            </a:r>
          </a:p>
        </p:txBody>
      </p:sp>
    </p:spTree>
    <p:extLst>
      <p:ext uri="{BB962C8B-B14F-4D97-AF65-F5344CB8AC3E}">
        <p14:creationId xmlns:p14="http://schemas.microsoft.com/office/powerpoint/2010/main" val="2417750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826603"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828868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Tree>
    <p:extLst>
      <p:ext uri="{BB962C8B-B14F-4D97-AF65-F5344CB8AC3E}">
        <p14:creationId xmlns:p14="http://schemas.microsoft.com/office/powerpoint/2010/main" val="775934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sp>
        <p:nvSpPr>
          <p:cNvPr id="14" name="Plassholder for tekst 8">
            <a:extLst>
              <a:ext uri="{FF2B5EF4-FFF2-40B4-BE49-F238E27FC236}">
                <a16:creationId xmlns:a16="http://schemas.microsoft.com/office/drawing/2014/main" id="{AA5C412B-5F21-4B22-82D7-54E4FBD19B4C}"/>
              </a:ext>
            </a:extLst>
          </p:cNvPr>
          <p:cNvSpPr>
            <a:spLocks noGrp="1"/>
          </p:cNvSpPr>
          <p:nvPr>
            <p:ph type="body" sz="quarter" idx="11"/>
          </p:nvPr>
        </p:nvSpPr>
        <p:spPr>
          <a:xfrm>
            <a:off x="316728" y="2275682"/>
            <a:ext cx="3002990"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cxnSp>
        <p:nvCxnSpPr>
          <p:cNvPr id="18" name="Rett linje 17">
            <a:extLst>
              <a:ext uri="{FF2B5EF4-FFF2-40B4-BE49-F238E27FC236}">
                <a16:creationId xmlns:a16="http://schemas.microsoft.com/office/drawing/2014/main" id="{7A7207AD-56F2-4C93-8B6C-DDDFDA4167C0}"/>
              </a:ext>
            </a:extLst>
          </p:cNvPr>
          <p:cNvCxnSpPr/>
          <p:nvPr userDrawn="1"/>
        </p:nvCxnSpPr>
        <p:spPr>
          <a:xfrm>
            <a:off x="3826603"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2BCBA19-8465-44E2-9CE7-FDCB13A6980B}"/>
              </a:ext>
            </a:extLst>
          </p:cNvPr>
          <p:cNvCxnSpPr/>
          <p:nvPr userDrawn="1"/>
        </p:nvCxnSpPr>
        <p:spPr>
          <a:xfrm>
            <a:off x="828868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lassholder for tekst 8">
            <a:extLst>
              <a:ext uri="{FF2B5EF4-FFF2-40B4-BE49-F238E27FC236}">
                <a16:creationId xmlns:a16="http://schemas.microsoft.com/office/drawing/2014/main" id="{0169B0DB-742C-4375-B389-C2F0BE8B94B2}"/>
              </a:ext>
            </a:extLst>
          </p:cNvPr>
          <p:cNvSpPr>
            <a:spLocks noGrp="1"/>
          </p:cNvSpPr>
          <p:nvPr>
            <p:ph type="body" sz="quarter" idx="12"/>
          </p:nvPr>
        </p:nvSpPr>
        <p:spPr>
          <a:xfrm>
            <a:off x="4329823" y="2275682"/>
            <a:ext cx="3451981"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3AB97FFC-F3E9-43A9-BE47-DCCC5FA379A3}"/>
              </a:ext>
            </a:extLst>
          </p:cNvPr>
          <p:cNvSpPr>
            <a:spLocks noGrp="1"/>
          </p:cNvSpPr>
          <p:nvPr>
            <p:ph type="body" sz="quarter" idx="14"/>
          </p:nvPr>
        </p:nvSpPr>
        <p:spPr>
          <a:xfrm>
            <a:off x="8795577" y="2275682"/>
            <a:ext cx="299932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557390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re tekster (hvit)">
    <p:spTree>
      <p:nvGrpSpPr>
        <p:cNvPr id="1" name=""/>
        <p:cNvGrpSpPr/>
        <p:nvPr/>
      </p:nvGrpSpPr>
      <p:grpSpPr>
        <a:xfrm>
          <a:off x="0" y="0"/>
          <a:ext cx="0" cy="0"/>
          <a:chOff x="0" y="0"/>
          <a:chExt cx="0" cy="0"/>
        </a:xfrm>
      </p:grpSpPr>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lvl1pPr>
          </a:lstStyle>
          <a:p>
            <a:pPr lvl="0"/>
            <a:r>
              <a:rPr lang="nb-NO"/>
              <a:t>Klikk for å redigere tekststiler i malen</a:t>
            </a:r>
          </a:p>
        </p:txBody>
      </p:sp>
    </p:spTree>
    <p:extLst>
      <p:ext uri="{BB962C8B-B14F-4D97-AF65-F5344CB8AC3E}">
        <p14:creationId xmlns:p14="http://schemas.microsoft.com/office/powerpoint/2010/main" val="969066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e tekster (mørk blå)">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A322471-DF8C-470F-90B9-E1459BDF791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31672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9823" y="950519"/>
            <a:ext cx="3375220" cy="441176"/>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5600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609956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9043119"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34777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6291338"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9234897" y="2275682"/>
            <a:ext cx="2560003" cy="2404904"/>
          </a:xfrm>
        </p:spPr>
        <p:txBody>
          <a:bodyPr wrap="square" anchor="ctr" anchorCtr="0">
            <a:normAutofit/>
          </a:bodyPr>
          <a:lstStyle>
            <a:lvl1pPr marL="0" indent="0" algn="ctr">
              <a:lnSpc>
                <a:spcPct val="90000"/>
              </a:lnSpc>
              <a:buNone/>
              <a:defRPr sz="2299">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723108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ogo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45585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mørk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DB41CECB-54C1-4DFF-88AC-5417CD54C13B}"/>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601086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ogo (lys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1759848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7" y="2802950"/>
            <a:ext cx="4734306" cy="618823"/>
          </a:xfrm>
          <a:prstGeom prst="rect">
            <a:avLst/>
          </a:prstGeom>
        </p:spPr>
      </p:pic>
    </p:spTree>
    <p:extLst>
      <p:ext uri="{BB962C8B-B14F-4D97-AF65-F5344CB8AC3E}">
        <p14:creationId xmlns:p14="http://schemas.microsoft.com/office/powerpoint/2010/main" val="1988696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lil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6" y="2802950"/>
            <a:ext cx="4734308" cy="618823"/>
          </a:xfrm>
          <a:prstGeom prst="rect">
            <a:avLst/>
          </a:prstGeom>
        </p:spPr>
      </p:pic>
    </p:spTree>
    <p:extLst>
      <p:ext uri="{BB962C8B-B14F-4D97-AF65-F5344CB8AC3E}">
        <p14:creationId xmlns:p14="http://schemas.microsoft.com/office/powerpoint/2010/main" val="93953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ogo med nettside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3" name="Bilde 2">
            <a:extLst>
              <a:ext uri="{FF2B5EF4-FFF2-40B4-BE49-F238E27FC236}">
                <a16:creationId xmlns:a16="http://schemas.microsoft.com/office/drawing/2014/main" id="{C75B877F-AA1C-48A2-86EE-7F0E9A7BF8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0357" y="2410502"/>
            <a:ext cx="2231286" cy="1527051"/>
          </a:xfrm>
          <a:prstGeom prst="rect">
            <a:avLst/>
          </a:prstGeom>
        </p:spPr>
      </p:pic>
    </p:spTree>
    <p:extLst>
      <p:ext uri="{BB962C8B-B14F-4D97-AF65-F5344CB8AC3E}">
        <p14:creationId xmlns:p14="http://schemas.microsoft.com/office/powerpoint/2010/main" val="2513795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od helse Gode liv (mørk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a:solidFill>
                  <a:schemeClr val="bg1"/>
                </a:solidFill>
              </a:rPr>
              <a:t>helsedirektoratet.no</a:t>
            </a:r>
            <a:endParaRPr lang="nb-NO" sz="1999" u="sng" dirty="0">
              <a:solidFill>
                <a:schemeClr val="bg1"/>
              </a:solidFill>
            </a:endParaRPr>
          </a:p>
        </p:txBody>
      </p:sp>
    </p:spTree>
    <p:extLst>
      <p:ext uri="{BB962C8B-B14F-4D97-AF65-F5344CB8AC3E}">
        <p14:creationId xmlns:p14="http://schemas.microsoft.com/office/powerpoint/2010/main" val="2608478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God helse Gode liv (hvi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31" y="1584198"/>
            <a:ext cx="5316069"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761257" y="4356833"/>
            <a:ext cx="7304746" cy="353943"/>
          </a:xfrm>
          <a:prstGeom prst="rect">
            <a:avLst/>
          </a:prstGeom>
          <a:noFill/>
        </p:spPr>
        <p:txBody>
          <a:bodyPr wrap="square" lIns="45717" tIns="22859" rIns="45717" bIns="22859" rtlCol="0">
            <a:spAutoFit/>
          </a:bodyPr>
          <a:lstStyle/>
          <a:p>
            <a:r>
              <a:rPr lang="nb-NO" sz="1999" u="sng" dirty="0">
                <a:solidFill>
                  <a:schemeClr val="dk2"/>
                </a:solidFill>
              </a:rPr>
              <a:t>helsedirektoratet.no</a:t>
            </a:r>
          </a:p>
        </p:txBody>
      </p:sp>
    </p:spTree>
    <p:extLst>
      <p:ext uri="{BB962C8B-B14F-4D97-AF65-F5344CB8AC3E}">
        <p14:creationId xmlns:p14="http://schemas.microsoft.com/office/powerpoint/2010/main" val="237320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102506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A3EEA5-705C-98C0-151C-E5B68134F75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9DF3BB4-4722-754F-F101-A43A676D1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4DA207E-EB1B-903F-4B30-990DEF89EA94}"/>
              </a:ext>
            </a:extLst>
          </p:cNvPr>
          <p:cNvSpPr>
            <a:spLocks noGrp="1"/>
          </p:cNvSpPr>
          <p:nvPr>
            <p:ph type="dt" sz="half" idx="10"/>
          </p:nvPr>
        </p:nvSpPr>
        <p:spPr/>
        <p:txBody>
          <a:bodyPr/>
          <a:lstStyle/>
          <a:p>
            <a:fld id="{7ADA9137-D041-43FF-9A0D-D4A07D9CACF8}" type="datetimeFigureOut">
              <a:rPr lang="nb-NO" smtClean="0"/>
              <a:t>17.10.2023</a:t>
            </a:fld>
            <a:endParaRPr lang="nb-NO"/>
          </a:p>
        </p:txBody>
      </p:sp>
      <p:sp>
        <p:nvSpPr>
          <p:cNvPr id="5" name="Plassholder for bunntekst 4">
            <a:extLst>
              <a:ext uri="{FF2B5EF4-FFF2-40B4-BE49-F238E27FC236}">
                <a16:creationId xmlns:a16="http://schemas.microsoft.com/office/drawing/2014/main" id="{F5102D16-ABE4-B835-1F6B-74F38E133A4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A41E68-4C6B-92D8-0D55-2AAF8546927A}"/>
              </a:ext>
            </a:extLst>
          </p:cNvPr>
          <p:cNvSpPr>
            <a:spLocks noGrp="1"/>
          </p:cNvSpPr>
          <p:nvPr>
            <p:ph type="sldNum" sz="quarter" idx="12"/>
          </p:nvPr>
        </p:nvSpPr>
        <p:spPr/>
        <p:txBody>
          <a:bodyPr/>
          <a:lstStyle/>
          <a:p>
            <a:fld id="{A98A0063-01D6-4A0F-87FA-5E8100DD14B1}" type="slidenum">
              <a:rPr lang="nb-NO" smtClean="0"/>
              <a:t>‹#›</a:t>
            </a:fld>
            <a:endParaRPr lang="nb-NO"/>
          </a:p>
        </p:txBody>
      </p:sp>
    </p:spTree>
    <p:extLst>
      <p:ext uri="{BB962C8B-B14F-4D97-AF65-F5344CB8AC3E}">
        <p14:creationId xmlns:p14="http://schemas.microsoft.com/office/powerpoint/2010/main" val="1235864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144774-D360-2EEB-D75E-48A758E4331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77D1705-1856-6274-A3E2-EA7A27FFB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4E80DDD-8451-19A4-F747-B0D741324598}"/>
              </a:ext>
            </a:extLst>
          </p:cNvPr>
          <p:cNvSpPr>
            <a:spLocks noGrp="1"/>
          </p:cNvSpPr>
          <p:nvPr>
            <p:ph type="dt" sz="half" idx="10"/>
          </p:nvPr>
        </p:nvSpPr>
        <p:spPr/>
        <p:txBody>
          <a:bodyPr/>
          <a:lstStyle/>
          <a:p>
            <a:fld id="{3549E1DE-BDC2-4D43-883B-6A6EE104D011}" type="datetimeFigureOut">
              <a:rPr lang="nb-NO" smtClean="0"/>
              <a:t>17.10.2023</a:t>
            </a:fld>
            <a:endParaRPr lang="nb-NO"/>
          </a:p>
        </p:txBody>
      </p:sp>
      <p:sp>
        <p:nvSpPr>
          <p:cNvPr id="5" name="Plassholder for bunntekst 4">
            <a:extLst>
              <a:ext uri="{FF2B5EF4-FFF2-40B4-BE49-F238E27FC236}">
                <a16:creationId xmlns:a16="http://schemas.microsoft.com/office/drawing/2014/main" id="{582C6C16-3650-B82E-98DA-8E5E20FBE04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6C99576-30BC-C89D-2C9A-20F8DED2B380}"/>
              </a:ext>
            </a:extLst>
          </p:cNvPr>
          <p:cNvSpPr>
            <a:spLocks noGrp="1"/>
          </p:cNvSpPr>
          <p:nvPr>
            <p:ph type="sldNum" sz="quarter" idx="12"/>
          </p:nvPr>
        </p:nvSpPr>
        <p:spPr/>
        <p:txBody>
          <a:bodyPr/>
          <a:lstStyle/>
          <a:p>
            <a:fld id="{F6E225F8-D498-4F97-ACB0-44702881F5EC}" type="slidenum">
              <a:rPr lang="nb-NO" smtClean="0"/>
              <a:t>‹#›</a:t>
            </a:fld>
            <a:endParaRPr lang="nb-NO"/>
          </a:p>
        </p:txBody>
      </p:sp>
    </p:spTree>
    <p:extLst>
      <p:ext uri="{BB962C8B-B14F-4D97-AF65-F5344CB8AC3E}">
        <p14:creationId xmlns:p14="http://schemas.microsoft.com/office/powerpoint/2010/main" val="15414409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346335-15EC-F97C-5BB7-A2D6F325725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5E81D83-C96C-E9A6-6E22-F91CC70C1BD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3510117-A76B-BE4A-32FC-96AFB2331C00}"/>
              </a:ext>
            </a:extLst>
          </p:cNvPr>
          <p:cNvSpPr>
            <a:spLocks noGrp="1"/>
          </p:cNvSpPr>
          <p:nvPr>
            <p:ph type="dt" sz="half" idx="10"/>
          </p:nvPr>
        </p:nvSpPr>
        <p:spPr/>
        <p:txBody>
          <a:bodyPr/>
          <a:lstStyle/>
          <a:p>
            <a:fld id="{3549E1DE-BDC2-4D43-883B-6A6EE104D011}" type="datetimeFigureOut">
              <a:rPr lang="nb-NO" smtClean="0"/>
              <a:t>17.10.2023</a:t>
            </a:fld>
            <a:endParaRPr lang="nb-NO"/>
          </a:p>
        </p:txBody>
      </p:sp>
      <p:sp>
        <p:nvSpPr>
          <p:cNvPr id="5" name="Plassholder for bunntekst 4">
            <a:extLst>
              <a:ext uri="{FF2B5EF4-FFF2-40B4-BE49-F238E27FC236}">
                <a16:creationId xmlns:a16="http://schemas.microsoft.com/office/drawing/2014/main" id="{C2C0D6F3-7997-746B-8810-070AD0698D9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AE5AC2B-CC06-5A3E-8B2B-36E7765E2942}"/>
              </a:ext>
            </a:extLst>
          </p:cNvPr>
          <p:cNvSpPr>
            <a:spLocks noGrp="1"/>
          </p:cNvSpPr>
          <p:nvPr>
            <p:ph type="sldNum" sz="quarter" idx="12"/>
          </p:nvPr>
        </p:nvSpPr>
        <p:spPr/>
        <p:txBody>
          <a:bodyPr/>
          <a:lstStyle/>
          <a:p>
            <a:fld id="{F6E225F8-D498-4F97-ACB0-44702881F5EC}" type="slidenum">
              <a:rPr lang="nb-NO" smtClean="0"/>
              <a:t>‹#›</a:t>
            </a:fld>
            <a:endParaRPr lang="nb-NO"/>
          </a:p>
        </p:txBody>
      </p:sp>
    </p:spTree>
    <p:extLst>
      <p:ext uri="{BB962C8B-B14F-4D97-AF65-F5344CB8AC3E}">
        <p14:creationId xmlns:p14="http://schemas.microsoft.com/office/powerpoint/2010/main" val="171564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9" name="Rektangel 8">
            <a:extLst>
              <a:ext uri="{FF2B5EF4-FFF2-40B4-BE49-F238E27FC236}">
                <a16:creationId xmlns:a16="http://schemas.microsoft.com/office/drawing/2014/main" id="{A42AE60F-ED9B-4EAC-A6F5-7B46A39B9711}"/>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31722421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D125B3-989B-81FE-A021-57C25EA6720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EE69CD5-38FD-02CA-3068-0B63597F8B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4B78F1E-90EF-5C31-8E82-14B2F1250914}"/>
              </a:ext>
            </a:extLst>
          </p:cNvPr>
          <p:cNvSpPr>
            <a:spLocks noGrp="1"/>
          </p:cNvSpPr>
          <p:nvPr>
            <p:ph type="dt" sz="half" idx="10"/>
          </p:nvPr>
        </p:nvSpPr>
        <p:spPr/>
        <p:txBody>
          <a:bodyPr/>
          <a:lstStyle/>
          <a:p>
            <a:fld id="{3549E1DE-BDC2-4D43-883B-6A6EE104D011}" type="datetimeFigureOut">
              <a:rPr lang="nb-NO" smtClean="0"/>
              <a:t>17.10.2023</a:t>
            </a:fld>
            <a:endParaRPr lang="nb-NO"/>
          </a:p>
        </p:txBody>
      </p:sp>
      <p:sp>
        <p:nvSpPr>
          <p:cNvPr id="5" name="Plassholder for bunntekst 4">
            <a:extLst>
              <a:ext uri="{FF2B5EF4-FFF2-40B4-BE49-F238E27FC236}">
                <a16:creationId xmlns:a16="http://schemas.microsoft.com/office/drawing/2014/main" id="{5146346C-DB9F-56F7-F3AF-24D3B1E64E5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298DBA1-7A71-089A-DC3E-A9AB04EF72E9}"/>
              </a:ext>
            </a:extLst>
          </p:cNvPr>
          <p:cNvSpPr>
            <a:spLocks noGrp="1"/>
          </p:cNvSpPr>
          <p:nvPr>
            <p:ph type="sldNum" sz="quarter" idx="12"/>
          </p:nvPr>
        </p:nvSpPr>
        <p:spPr/>
        <p:txBody>
          <a:bodyPr/>
          <a:lstStyle/>
          <a:p>
            <a:fld id="{F6E225F8-D498-4F97-ACB0-44702881F5EC}" type="slidenum">
              <a:rPr lang="nb-NO" smtClean="0"/>
              <a:t>‹#›</a:t>
            </a:fld>
            <a:endParaRPr lang="nb-NO"/>
          </a:p>
        </p:txBody>
      </p:sp>
    </p:spTree>
    <p:extLst>
      <p:ext uri="{BB962C8B-B14F-4D97-AF65-F5344CB8AC3E}">
        <p14:creationId xmlns:p14="http://schemas.microsoft.com/office/powerpoint/2010/main" val="2814962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E45AF5-21CB-8798-028B-538FB03362D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711141F-CB52-75E3-298B-BBA624CA956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21236FC-C41C-9F13-04A1-07C64C5DEFC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36E5C76-3D3E-71AF-561C-02FEADA407CD}"/>
              </a:ext>
            </a:extLst>
          </p:cNvPr>
          <p:cNvSpPr>
            <a:spLocks noGrp="1"/>
          </p:cNvSpPr>
          <p:nvPr>
            <p:ph type="dt" sz="half" idx="10"/>
          </p:nvPr>
        </p:nvSpPr>
        <p:spPr/>
        <p:txBody>
          <a:bodyPr/>
          <a:lstStyle/>
          <a:p>
            <a:fld id="{3549E1DE-BDC2-4D43-883B-6A6EE104D011}" type="datetimeFigureOut">
              <a:rPr lang="nb-NO" smtClean="0"/>
              <a:t>17.10.2023</a:t>
            </a:fld>
            <a:endParaRPr lang="nb-NO"/>
          </a:p>
        </p:txBody>
      </p:sp>
      <p:sp>
        <p:nvSpPr>
          <p:cNvPr id="6" name="Plassholder for bunntekst 5">
            <a:extLst>
              <a:ext uri="{FF2B5EF4-FFF2-40B4-BE49-F238E27FC236}">
                <a16:creationId xmlns:a16="http://schemas.microsoft.com/office/drawing/2014/main" id="{55ED1C0C-1951-1DF4-B88E-F3601F6CD9F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E066455-1353-FF57-922E-8FACB2877CDB}"/>
              </a:ext>
            </a:extLst>
          </p:cNvPr>
          <p:cNvSpPr>
            <a:spLocks noGrp="1"/>
          </p:cNvSpPr>
          <p:nvPr>
            <p:ph type="sldNum" sz="quarter" idx="12"/>
          </p:nvPr>
        </p:nvSpPr>
        <p:spPr/>
        <p:txBody>
          <a:bodyPr/>
          <a:lstStyle/>
          <a:p>
            <a:fld id="{F6E225F8-D498-4F97-ACB0-44702881F5EC}" type="slidenum">
              <a:rPr lang="nb-NO" smtClean="0"/>
              <a:t>‹#›</a:t>
            </a:fld>
            <a:endParaRPr lang="nb-NO"/>
          </a:p>
        </p:txBody>
      </p:sp>
    </p:spTree>
    <p:extLst>
      <p:ext uri="{BB962C8B-B14F-4D97-AF65-F5344CB8AC3E}">
        <p14:creationId xmlns:p14="http://schemas.microsoft.com/office/powerpoint/2010/main" val="1654150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A0A3AF-6F9E-1465-9DF8-136C99D49B8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27658CA-D932-E54C-8D7B-399ED95DD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2B4AC05-DEFF-8B64-7410-673D96D2D24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4753E6A0-F9DE-43B9-3535-F36FBD831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60D5118-7C3F-C858-D52C-997BFF6CEF9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08B0EC01-8A3B-A50F-1D10-C16D9688C893}"/>
              </a:ext>
            </a:extLst>
          </p:cNvPr>
          <p:cNvSpPr>
            <a:spLocks noGrp="1"/>
          </p:cNvSpPr>
          <p:nvPr>
            <p:ph type="dt" sz="half" idx="10"/>
          </p:nvPr>
        </p:nvSpPr>
        <p:spPr/>
        <p:txBody>
          <a:bodyPr/>
          <a:lstStyle/>
          <a:p>
            <a:fld id="{3549E1DE-BDC2-4D43-883B-6A6EE104D011}" type="datetimeFigureOut">
              <a:rPr lang="nb-NO" smtClean="0"/>
              <a:t>17.10.2023</a:t>
            </a:fld>
            <a:endParaRPr lang="nb-NO"/>
          </a:p>
        </p:txBody>
      </p:sp>
      <p:sp>
        <p:nvSpPr>
          <p:cNvPr id="8" name="Plassholder for bunntekst 7">
            <a:extLst>
              <a:ext uri="{FF2B5EF4-FFF2-40B4-BE49-F238E27FC236}">
                <a16:creationId xmlns:a16="http://schemas.microsoft.com/office/drawing/2014/main" id="{A36EDD1A-4FE5-106D-4744-28CA92CEC3A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A0DBB13-93E8-D2CD-05FB-BB7D00FA17FD}"/>
              </a:ext>
            </a:extLst>
          </p:cNvPr>
          <p:cNvSpPr>
            <a:spLocks noGrp="1"/>
          </p:cNvSpPr>
          <p:nvPr>
            <p:ph type="sldNum" sz="quarter" idx="12"/>
          </p:nvPr>
        </p:nvSpPr>
        <p:spPr/>
        <p:txBody>
          <a:bodyPr/>
          <a:lstStyle/>
          <a:p>
            <a:fld id="{F6E225F8-D498-4F97-ACB0-44702881F5EC}" type="slidenum">
              <a:rPr lang="nb-NO" smtClean="0"/>
              <a:t>‹#›</a:t>
            </a:fld>
            <a:endParaRPr lang="nb-NO"/>
          </a:p>
        </p:txBody>
      </p:sp>
    </p:spTree>
    <p:extLst>
      <p:ext uri="{BB962C8B-B14F-4D97-AF65-F5344CB8AC3E}">
        <p14:creationId xmlns:p14="http://schemas.microsoft.com/office/powerpoint/2010/main" val="7804890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972C19-BFFA-758D-0B9E-B636D06F48A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18BB3B9-4A15-949D-5D65-7C24A278C0AF}"/>
              </a:ext>
            </a:extLst>
          </p:cNvPr>
          <p:cNvSpPr>
            <a:spLocks noGrp="1"/>
          </p:cNvSpPr>
          <p:nvPr>
            <p:ph type="dt" sz="half" idx="10"/>
          </p:nvPr>
        </p:nvSpPr>
        <p:spPr/>
        <p:txBody>
          <a:bodyPr/>
          <a:lstStyle/>
          <a:p>
            <a:fld id="{3549E1DE-BDC2-4D43-883B-6A6EE104D011}" type="datetimeFigureOut">
              <a:rPr lang="nb-NO" smtClean="0"/>
              <a:t>17.10.2023</a:t>
            </a:fld>
            <a:endParaRPr lang="nb-NO"/>
          </a:p>
        </p:txBody>
      </p:sp>
      <p:sp>
        <p:nvSpPr>
          <p:cNvPr id="4" name="Plassholder for bunntekst 3">
            <a:extLst>
              <a:ext uri="{FF2B5EF4-FFF2-40B4-BE49-F238E27FC236}">
                <a16:creationId xmlns:a16="http://schemas.microsoft.com/office/drawing/2014/main" id="{350DD5BD-1AB0-1E29-9BBC-245D71D5D57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1B976A5-74CF-6213-82B7-17DA9943F6C6}"/>
              </a:ext>
            </a:extLst>
          </p:cNvPr>
          <p:cNvSpPr>
            <a:spLocks noGrp="1"/>
          </p:cNvSpPr>
          <p:nvPr>
            <p:ph type="sldNum" sz="quarter" idx="12"/>
          </p:nvPr>
        </p:nvSpPr>
        <p:spPr/>
        <p:txBody>
          <a:bodyPr/>
          <a:lstStyle/>
          <a:p>
            <a:fld id="{F6E225F8-D498-4F97-ACB0-44702881F5EC}" type="slidenum">
              <a:rPr lang="nb-NO" smtClean="0"/>
              <a:t>‹#›</a:t>
            </a:fld>
            <a:endParaRPr lang="nb-NO"/>
          </a:p>
        </p:txBody>
      </p:sp>
    </p:spTree>
    <p:extLst>
      <p:ext uri="{BB962C8B-B14F-4D97-AF65-F5344CB8AC3E}">
        <p14:creationId xmlns:p14="http://schemas.microsoft.com/office/powerpoint/2010/main" val="210238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7C07BC4-35D7-8A9B-056B-7A6E135BC705}"/>
              </a:ext>
            </a:extLst>
          </p:cNvPr>
          <p:cNvSpPr>
            <a:spLocks noGrp="1"/>
          </p:cNvSpPr>
          <p:nvPr>
            <p:ph type="dt" sz="half" idx="10"/>
          </p:nvPr>
        </p:nvSpPr>
        <p:spPr/>
        <p:txBody>
          <a:bodyPr/>
          <a:lstStyle/>
          <a:p>
            <a:fld id="{3549E1DE-BDC2-4D43-883B-6A6EE104D011}" type="datetimeFigureOut">
              <a:rPr lang="nb-NO" smtClean="0"/>
              <a:t>17.10.2023</a:t>
            </a:fld>
            <a:endParaRPr lang="nb-NO"/>
          </a:p>
        </p:txBody>
      </p:sp>
      <p:sp>
        <p:nvSpPr>
          <p:cNvPr id="3" name="Plassholder for bunntekst 2">
            <a:extLst>
              <a:ext uri="{FF2B5EF4-FFF2-40B4-BE49-F238E27FC236}">
                <a16:creationId xmlns:a16="http://schemas.microsoft.com/office/drawing/2014/main" id="{FC6DFE54-6D0D-7927-3532-54A8F197209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46651DE-ADF0-D354-F5D9-075018DB0D5D}"/>
              </a:ext>
            </a:extLst>
          </p:cNvPr>
          <p:cNvSpPr>
            <a:spLocks noGrp="1"/>
          </p:cNvSpPr>
          <p:nvPr>
            <p:ph type="sldNum" sz="quarter" idx="12"/>
          </p:nvPr>
        </p:nvSpPr>
        <p:spPr/>
        <p:txBody>
          <a:bodyPr/>
          <a:lstStyle/>
          <a:p>
            <a:fld id="{F6E225F8-D498-4F97-ACB0-44702881F5EC}" type="slidenum">
              <a:rPr lang="nb-NO" smtClean="0"/>
              <a:t>‹#›</a:t>
            </a:fld>
            <a:endParaRPr lang="nb-NO"/>
          </a:p>
        </p:txBody>
      </p:sp>
    </p:spTree>
    <p:extLst>
      <p:ext uri="{BB962C8B-B14F-4D97-AF65-F5344CB8AC3E}">
        <p14:creationId xmlns:p14="http://schemas.microsoft.com/office/powerpoint/2010/main" val="2424767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142A95-6DE2-7342-41D1-40F74123DA0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C86C58A-3047-614F-18DC-B88503379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FD27387-F810-CF54-D981-0E23AC127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6A3309B-8B5B-D7A2-0496-DEA3D333355E}"/>
              </a:ext>
            </a:extLst>
          </p:cNvPr>
          <p:cNvSpPr>
            <a:spLocks noGrp="1"/>
          </p:cNvSpPr>
          <p:nvPr>
            <p:ph type="dt" sz="half" idx="10"/>
          </p:nvPr>
        </p:nvSpPr>
        <p:spPr/>
        <p:txBody>
          <a:bodyPr/>
          <a:lstStyle/>
          <a:p>
            <a:fld id="{3549E1DE-BDC2-4D43-883B-6A6EE104D011}" type="datetimeFigureOut">
              <a:rPr lang="nb-NO" smtClean="0"/>
              <a:t>17.10.2023</a:t>
            </a:fld>
            <a:endParaRPr lang="nb-NO"/>
          </a:p>
        </p:txBody>
      </p:sp>
      <p:sp>
        <p:nvSpPr>
          <p:cNvPr id="6" name="Plassholder for bunntekst 5">
            <a:extLst>
              <a:ext uri="{FF2B5EF4-FFF2-40B4-BE49-F238E27FC236}">
                <a16:creationId xmlns:a16="http://schemas.microsoft.com/office/drawing/2014/main" id="{F789D56B-256C-F5B2-CB8F-41759C257D7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12AAFBA-B35C-A72F-D263-22B40D3F213A}"/>
              </a:ext>
            </a:extLst>
          </p:cNvPr>
          <p:cNvSpPr>
            <a:spLocks noGrp="1"/>
          </p:cNvSpPr>
          <p:nvPr>
            <p:ph type="sldNum" sz="quarter" idx="12"/>
          </p:nvPr>
        </p:nvSpPr>
        <p:spPr/>
        <p:txBody>
          <a:bodyPr/>
          <a:lstStyle/>
          <a:p>
            <a:fld id="{F6E225F8-D498-4F97-ACB0-44702881F5EC}" type="slidenum">
              <a:rPr lang="nb-NO" smtClean="0"/>
              <a:t>‹#›</a:t>
            </a:fld>
            <a:endParaRPr lang="nb-NO"/>
          </a:p>
        </p:txBody>
      </p:sp>
    </p:spTree>
    <p:extLst>
      <p:ext uri="{BB962C8B-B14F-4D97-AF65-F5344CB8AC3E}">
        <p14:creationId xmlns:p14="http://schemas.microsoft.com/office/powerpoint/2010/main" val="1274320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28D4AB-1E5D-4497-5569-7C986347813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70E82B9-DA80-0D24-B3C6-9BF4B0C78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EEB91ED-7345-9135-9F4B-561137466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E725FFA-39FE-35B0-5158-F3446683CBFD}"/>
              </a:ext>
            </a:extLst>
          </p:cNvPr>
          <p:cNvSpPr>
            <a:spLocks noGrp="1"/>
          </p:cNvSpPr>
          <p:nvPr>
            <p:ph type="dt" sz="half" idx="10"/>
          </p:nvPr>
        </p:nvSpPr>
        <p:spPr/>
        <p:txBody>
          <a:bodyPr/>
          <a:lstStyle/>
          <a:p>
            <a:fld id="{3549E1DE-BDC2-4D43-883B-6A6EE104D011}" type="datetimeFigureOut">
              <a:rPr lang="nb-NO" smtClean="0"/>
              <a:t>17.10.2023</a:t>
            </a:fld>
            <a:endParaRPr lang="nb-NO"/>
          </a:p>
        </p:txBody>
      </p:sp>
      <p:sp>
        <p:nvSpPr>
          <p:cNvPr id="6" name="Plassholder for bunntekst 5">
            <a:extLst>
              <a:ext uri="{FF2B5EF4-FFF2-40B4-BE49-F238E27FC236}">
                <a16:creationId xmlns:a16="http://schemas.microsoft.com/office/drawing/2014/main" id="{35F2D148-4880-E2D7-607B-EB3564D3ECE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B6C2C74-2C3C-D263-131E-93924D9E0049}"/>
              </a:ext>
            </a:extLst>
          </p:cNvPr>
          <p:cNvSpPr>
            <a:spLocks noGrp="1"/>
          </p:cNvSpPr>
          <p:nvPr>
            <p:ph type="sldNum" sz="quarter" idx="12"/>
          </p:nvPr>
        </p:nvSpPr>
        <p:spPr/>
        <p:txBody>
          <a:bodyPr/>
          <a:lstStyle/>
          <a:p>
            <a:fld id="{F6E225F8-D498-4F97-ACB0-44702881F5EC}" type="slidenum">
              <a:rPr lang="nb-NO" smtClean="0"/>
              <a:t>‹#›</a:t>
            </a:fld>
            <a:endParaRPr lang="nb-NO"/>
          </a:p>
        </p:txBody>
      </p:sp>
    </p:spTree>
    <p:extLst>
      <p:ext uri="{BB962C8B-B14F-4D97-AF65-F5344CB8AC3E}">
        <p14:creationId xmlns:p14="http://schemas.microsoft.com/office/powerpoint/2010/main" val="923219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1D2E82-A516-C5B7-564D-95067647716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AE5C7FC-3680-4648-CDFD-846A028A225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8F2FAC1-9052-41AB-F651-9F792F13366C}"/>
              </a:ext>
            </a:extLst>
          </p:cNvPr>
          <p:cNvSpPr>
            <a:spLocks noGrp="1"/>
          </p:cNvSpPr>
          <p:nvPr>
            <p:ph type="dt" sz="half" idx="10"/>
          </p:nvPr>
        </p:nvSpPr>
        <p:spPr/>
        <p:txBody>
          <a:bodyPr/>
          <a:lstStyle/>
          <a:p>
            <a:fld id="{3549E1DE-BDC2-4D43-883B-6A6EE104D011}" type="datetimeFigureOut">
              <a:rPr lang="nb-NO" smtClean="0"/>
              <a:t>17.10.2023</a:t>
            </a:fld>
            <a:endParaRPr lang="nb-NO"/>
          </a:p>
        </p:txBody>
      </p:sp>
      <p:sp>
        <p:nvSpPr>
          <p:cNvPr id="5" name="Plassholder for bunntekst 4">
            <a:extLst>
              <a:ext uri="{FF2B5EF4-FFF2-40B4-BE49-F238E27FC236}">
                <a16:creationId xmlns:a16="http://schemas.microsoft.com/office/drawing/2014/main" id="{16B2EB70-C069-58DA-44DB-AD1FCADBF22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C49E35-E6F8-9337-63DD-A71BBA87544F}"/>
              </a:ext>
            </a:extLst>
          </p:cNvPr>
          <p:cNvSpPr>
            <a:spLocks noGrp="1"/>
          </p:cNvSpPr>
          <p:nvPr>
            <p:ph type="sldNum" sz="quarter" idx="12"/>
          </p:nvPr>
        </p:nvSpPr>
        <p:spPr/>
        <p:txBody>
          <a:bodyPr/>
          <a:lstStyle/>
          <a:p>
            <a:fld id="{F6E225F8-D498-4F97-ACB0-44702881F5EC}" type="slidenum">
              <a:rPr lang="nb-NO" smtClean="0"/>
              <a:t>‹#›</a:t>
            </a:fld>
            <a:endParaRPr lang="nb-NO"/>
          </a:p>
        </p:txBody>
      </p:sp>
    </p:spTree>
    <p:extLst>
      <p:ext uri="{BB962C8B-B14F-4D97-AF65-F5344CB8AC3E}">
        <p14:creationId xmlns:p14="http://schemas.microsoft.com/office/powerpoint/2010/main" val="5169900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DB420C8-E68F-BEBE-F09F-BE618C0EA4C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67E6FF2-3F4A-785B-9DA8-0F3D832E350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3FAA517-0BA6-887B-9844-7A677D0AE207}"/>
              </a:ext>
            </a:extLst>
          </p:cNvPr>
          <p:cNvSpPr>
            <a:spLocks noGrp="1"/>
          </p:cNvSpPr>
          <p:nvPr>
            <p:ph type="dt" sz="half" idx="10"/>
          </p:nvPr>
        </p:nvSpPr>
        <p:spPr/>
        <p:txBody>
          <a:bodyPr/>
          <a:lstStyle/>
          <a:p>
            <a:fld id="{3549E1DE-BDC2-4D43-883B-6A6EE104D011}" type="datetimeFigureOut">
              <a:rPr lang="nb-NO" smtClean="0"/>
              <a:t>17.10.2023</a:t>
            </a:fld>
            <a:endParaRPr lang="nb-NO"/>
          </a:p>
        </p:txBody>
      </p:sp>
      <p:sp>
        <p:nvSpPr>
          <p:cNvPr id="5" name="Plassholder for bunntekst 4">
            <a:extLst>
              <a:ext uri="{FF2B5EF4-FFF2-40B4-BE49-F238E27FC236}">
                <a16:creationId xmlns:a16="http://schemas.microsoft.com/office/drawing/2014/main" id="{E2D721F4-79F4-4DA9-8DBA-988917D0741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4C92DD8-4AA4-037E-D1A2-CA86C4741AA8}"/>
              </a:ext>
            </a:extLst>
          </p:cNvPr>
          <p:cNvSpPr>
            <a:spLocks noGrp="1"/>
          </p:cNvSpPr>
          <p:nvPr>
            <p:ph type="sldNum" sz="quarter" idx="12"/>
          </p:nvPr>
        </p:nvSpPr>
        <p:spPr/>
        <p:txBody>
          <a:bodyPr/>
          <a:lstStyle/>
          <a:p>
            <a:fld id="{F6E225F8-D498-4F97-ACB0-44702881F5EC}" type="slidenum">
              <a:rPr lang="nb-NO" smtClean="0"/>
              <a:t>‹#›</a:t>
            </a:fld>
            <a:endParaRPr lang="nb-NO"/>
          </a:p>
        </p:txBody>
      </p:sp>
    </p:spTree>
    <p:extLst>
      <p:ext uri="{BB962C8B-B14F-4D97-AF65-F5344CB8AC3E}">
        <p14:creationId xmlns:p14="http://schemas.microsoft.com/office/powerpoint/2010/main" val="36959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lill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6E0B6F-F123-4914-BBE9-0E2AF05653C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dirty="0">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1"/>
            <a:ext cx="2565064"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8058" y="743493"/>
            <a:ext cx="5052399"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761257" y="1740238"/>
            <a:ext cx="5334744" cy="1592743"/>
          </a:xfrm>
        </p:spPr>
        <p:txBody>
          <a:bodyPr wrap="square" anchor="t" anchorCtr="0">
            <a:normAutofit/>
          </a:bodyPr>
          <a:lstStyle>
            <a:lvl1pPr algn="l">
              <a:lnSpc>
                <a:spcPct val="90000"/>
              </a:lnSpc>
              <a:defRPr sz="5798">
                <a:solidFill>
                  <a:schemeClr val="bg1"/>
                </a:solidFill>
              </a:defRPr>
            </a:lvl1pPr>
          </a:lstStyle>
          <a:p>
            <a:r>
              <a:rPr lang="nb-NO"/>
              <a:t>Klikk for å redigere tittelstil</a:t>
            </a:r>
            <a:endParaRPr lang="nn-NO" dirty="0"/>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761257" y="3733006"/>
            <a:ext cx="5330378" cy="315471"/>
          </a:xfrm>
        </p:spPr>
        <p:txBody>
          <a:bodyPr wrap="square">
            <a:normAutofit/>
          </a:bodyPr>
          <a:lstStyle>
            <a:lvl1pPr marL="0" indent="0" algn="l">
              <a:buNone/>
              <a:defRPr sz="2099">
                <a:solidFill>
                  <a:schemeClr val="bg1"/>
                </a:solidFill>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nb-NO"/>
              <a:t>Klikk for å redigere undertittelstil i malen</a:t>
            </a:r>
            <a:endParaRPr lang="nb-NO" dirty="0"/>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761257" y="5248508"/>
            <a:ext cx="5330378" cy="215443"/>
          </a:xfrm>
        </p:spPr>
        <p:txBody>
          <a:bodyPr wrap="square">
            <a:normAutofit/>
          </a:bodyPr>
          <a:lstStyle>
            <a:lvl1pPr marL="0" indent="0">
              <a:buNone/>
              <a:defRPr sz="1400">
                <a:solidFill>
                  <a:schemeClr val="bg1"/>
                </a:solidFill>
              </a:defRPr>
            </a:lvl1pPr>
          </a:lstStyle>
          <a:p>
            <a:pPr lvl="0"/>
            <a:r>
              <a:rPr lang="nb-NO" noProof="0" dirty="0"/>
              <a:t>Navn Etternavn, stillingstittel Helsedirektoratet</a:t>
            </a:r>
          </a:p>
        </p:txBody>
      </p:sp>
      <p:sp>
        <p:nvSpPr>
          <p:cNvPr id="5" name="Rektangel 4">
            <a:extLst>
              <a:ext uri="{FF2B5EF4-FFF2-40B4-BE49-F238E27FC236}">
                <a16:creationId xmlns:a16="http://schemas.microsoft.com/office/drawing/2014/main" id="{32EBB68E-D81F-4673-92C0-1797C8A4D118}"/>
              </a:ext>
            </a:extLst>
          </p:cNvPr>
          <p:cNvSpPr/>
          <p:nvPr userDrawn="1"/>
        </p:nvSpPr>
        <p:spPr>
          <a:xfrm>
            <a:off x="761257" y="3458233"/>
            <a:ext cx="5334744"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316194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apittel (mørk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68012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apittel (lys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chemeClr val="lt1"/>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p>
        </p:txBody>
      </p:sp>
    </p:spTree>
    <p:extLst>
      <p:ext uri="{BB962C8B-B14F-4D97-AF65-F5344CB8AC3E}">
        <p14:creationId xmlns:p14="http://schemas.microsoft.com/office/powerpoint/2010/main" val="210021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apittel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375F8A1-C8DD-4783-AC2A-C0745F743FBA}"/>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rgbClr val="202020"/>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761256" y="1011043"/>
            <a:ext cx="10663932" cy="1592743"/>
          </a:xfrm>
        </p:spPr>
        <p:txBody>
          <a:bodyPr>
            <a:normAutofit/>
          </a:bodyPr>
          <a:lstStyle>
            <a:lvl1pPr>
              <a:lnSpc>
                <a:spcPct val="90000"/>
              </a:lnSpc>
              <a:defRPr sz="5798">
                <a:solidFill>
                  <a:srgbClr val="202020"/>
                </a:solidFill>
              </a:defRPr>
            </a:lvl1pPr>
          </a:lstStyle>
          <a:p>
            <a:r>
              <a:rPr lang="nb-NO"/>
              <a:t>Klikk for å redigere tittelstil</a:t>
            </a:r>
            <a:endParaRPr lang="nn-NO" dirty="0"/>
          </a:p>
        </p:txBody>
      </p:sp>
      <p:sp>
        <p:nvSpPr>
          <p:cNvPr id="7" name="Rektangel 6">
            <a:extLst>
              <a:ext uri="{FF2B5EF4-FFF2-40B4-BE49-F238E27FC236}">
                <a16:creationId xmlns:a16="http://schemas.microsoft.com/office/drawing/2014/main" id="{EA138385-F9D2-4EA0-84F6-C50764BA9233}"/>
              </a:ext>
            </a:extLst>
          </p:cNvPr>
          <p:cNvSpPr/>
          <p:nvPr userDrawn="1"/>
        </p:nvSpPr>
        <p:spPr>
          <a:xfrm>
            <a:off x="761256" y="2736342"/>
            <a:ext cx="1719327"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7" tIns="22859" rIns="45717" bIns="22859" numCol="1" spcCol="0" rtlCol="0" fromWordArt="0" anchor="ctr" anchorCtr="0" forceAA="0" compatLnSpc="1">
            <a:prstTxWarp prst="textNoShape">
              <a:avLst/>
            </a:prstTxWarp>
            <a:noAutofit/>
          </a:bodyPr>
          <a:lstStyle/>
          <a:p>
            <a:pPr algn="ctr"/>
            <a:endParaRPr lang="nb-NO" sz="1798">
              <a:solidFill>
                <a:srgbClr val="202020"/>
              </a:solidFill>
            </a:endParaRPr>
          </a:p>
        </p:txBody>
      </p:sp>
    </p:spTree>
    <p:extLst>
      <p:ext uri="{BB962C8B-B14F-4D97-AF65-F5344CB8AC3E}">
        <p14:creationId xmlns:p14="http://schemas.microsoft.com/office/powerpoint/2010/main" val="338626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2.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5749669-6931-4C6E-B152-F25A1F213227}"/>
              </a:ext>
            </a:extLst>
          </p:cNvPr>
          <p:cNvSpPr>
            <a:spLocks noGrp="1"/>
          </p:cNvSpPr>
          <p:nvPr>
            <p:ph type="title"/>
          </p:nvPr>
        </p:nvSpPr>
        <p:spPr>
          <a:xfrm>
            <a:off x="761256" y="315913"/>
            <a:ext cx="10663932" cy="1157511"/>
          </a:xfrm>
          <a:prstGeom prst="rect">
            <a:avLst/>
          </a:prstGeom>
        </p:spPr>
        <p:txBody>
          <a:bodyPr vert="horz" wrap="square" lIns="0" tIns="0" rIns="0" bIns="0" rtlCol="0" anchor="b" anchorCtr="0">
            <a:normAutofit/>
          </a:bodyPr>
          <a:lstStyle/>
          <a:p>
            <a:r>
              <a:rPr lang="nb-NO" dirty="0"/>
              <a:t>Klikk for å redigere tittelstil</a:t>
            </a:r>
            <a:endParaRPr lang="nn-NO" dirty="0"/>
          </a:p>
        </p:txBody>
      </p:sp>
      <p:sp>
        <p:nvSpPr>
          <p:cNvPr id="3" name="Plassholder for tekst 2">
            <a:extLst>
              <a:ext uri="{FF2B5EF4-FFF2-40B4-BE49-F238E27FC236}">
                <a16:creationId xmlns:a16="http://schemas.microsoft.com/office/drawing/2014/main" id="{CFC510D1-D451-4A9F-8D9E-451907F8468A}"/>
              </a:ext>
            </a:extLst>
          </p:cNvPr>
          <p:cNvSpPr>
            <a:spLocks noGrp="1"/>
          </p:cNvSpPr>
          <p:nvPr>
            <p:ph type="body" idx="1"/>
          </p:nvPr>
        </p:nvSpPr>
        <p:spPr>
          <a:xfrm>
            <a:off x="761256" y="1917700"/>
            <a:ext cx="10663932" cy="4424107"/>
          </a:xfrm>
          <a:prstGeom prst="rect">
            <a:avLst/>
          </a:prstGeom>
        </p:spPr>
        <p:txBody>
          <a:bodyPr vert="horz" wrap="square"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a:extLst>
              <a:ext uri="{FF2B5EF4-FFF2-40B4-BE49-F238E27FC236}">
                <a16:creationId xmlns:a16="http://schemas.microsoft.com/office/drawing/2014/main" id="{51C366B4-B3AC-46B9-9CB1-13C84BBCF63C}"/>
              </a:ext>
            </a:extLst>
          </p:cNvPr>
          <p:cNvSpPr>
            <a:spLocks noGrp="1"/>
          </p:cNvSpPr>
          <p:nvPr>
            <p:ph type="dt" sz="half" idx="2"/>
          </p:nvPr>
        </p:nvSpPr>
        <p:spPr>
          <a:xfrm>
            <a:off x="5645914" y="6455688"/>
            <a:ext cx="900172" cy="107697"/>
          </a:xfrm>
          <a:prstGeom prst="rect">
            <a:avLst/>
          </a:prstGeom>
        </p:spPr>
        <p:txBody>
          <a:bodyPr vert="horz" lIns="0" tIns="0" rIns="0" bIns="0" rtlCol="0" anchor="ctr">
            <a:spAutoFit/>
          </a:bodyPr>
          <a:lstStyle>
            <a:lvl1pPr algn="ctr">
              <a:lnSpc>
                <a:spcPct val="100000"/>
              </a:lnSpc>
              <a:spcBef>
                <a:spcPts val="0"/>
              </a:spcBef>
              <a:defRPr sz="700">
                <a:solidFill>
                  <a:srgbClr val="202020"/>
                </a:solidFill>
              </a:defRPr>
            </a:lvl1pPr>
          </a:lstStyle>
          <a:p>
            <a:endParaRPr lang="nn-NO" dirty="0"/>
          </a:p>
        </p:txBody>
      </p:sp>
      <p:sp>
        <p:nvSpPr>
          <p:cNvPr id="5" name="Plassholder for bunntekst 4">
            <a:extLst>
              <a:ext uri="{FF2B5EF4-FFF2-40B4-BE49-F238E27FC236}">
                <a16:creationId xmlns:a16="http://schemas.microsoft.com/office/drawing/2014/main" id="{4085FB4B-C816-4D4C-8D18-CE3B83BED12B}"/>
              </a:ext>
            </a:extLst>
          </p:cNvPr>
          <p:cNvSpPr>
            <a:spLocks noGrp="1"/>
          </p:cNvSpPr>
          <p:nvPr>
            <p:ph type="ftr" sz="quarter" idx="3"/>
          </p:nvPr>
        </p:nvSpPr>
        <p:spPr>
          <a:xfrm>
            <a:off x="761256" y="6455688"/>
            <a:ext cx="900172" cy="107697"/>
          </a:xfrm>
          <a:prstGeom prst="rect">
            <a:avLst/>
          </a:prstGeom>
        </p:spPr>
        <p:txBody>
          <a:bodyPr vert="horz" lIns="0" tIns="0" rIns="0" bIns="0" rtlCol="0" anchor="ctr">
            <a:spAutoFit/>
          </a:bodyPr>
          <a:lstStyle>
            <a:lvl1pPr algn="l">
              <a:lnSpc>
                <a:spcPct val="100000"/>
              </a:lnSpc>
              <a:spcBef>
                <a:spcPts val="0"/>
              </a:spcBef>
              <a:defRPr sz="700">
                <a:solidFill>
                  <a:srgbClr val="202020"/>
                </a:solidFill>
              </a:defRPr>
            </a:lvl1pPr>
          </a:lstStyle>
          <a:p>
            <a:r>
              <a:rPr lang="nn-NO"/>
              <a:t>Helsedirektoratet</a:t>
            </a:r>
            <a:endParaRPr lang="nn-NO" dirty="0"/>
          </a:p>
        </p:txBody>
      </p:sp>
      <p:sp>
        <p:nvSpPr>
          <p:cNvPr id="6" name="Plassholder for lysbildenummer 5">
            <a:extLst>
              <a:ext uri="{FF2B5EF4-FFF2-40B4-BE49-F238E27FC236}">
                <a16:creationId xmlns:a16="http://schemas.microsoft.com/office/drawing/2014/main" id="{4D928A03-7079-441D-9969-C152566BEA11}"/>
              </a:ext>
            </a:extLst>
          </p:cNvPr>
          <p:cNvSpPr>
            <a:spLocks noGrp="1"/>
          </p:cNvSpPr>
          <p:nvPr>
            <p:ph type="sldNum" sz="quarter" idx="4"/>
          </p:nvPr>
        </p:nvSpPr>
        <p:spPr>
          <a:xfrm>
            <a:off x="10530572" y="6485065"/>
            <a:ext cx="900172" cy="107697"/>
          </a:xfrm>
          <a:prstGeom prst="rect">
            <a:avLst/>
          </a:prstGeom>
        </p:spPr>
        <p:txBody>
          <a:bodyPr vert="horz" lIns="0" tIns="0" rIns="0" bIns="0" rtlCol="0" anchor="ctr">
            <a:spAutoFit/>
          </a:bodyPr>
          <a:lstStyle>
            <a:lvl1pPr algn="r">
              <a:lnSpc>
                <a:spcPct val="100000"/>
              </a:lnSpc>
              <a:spcBef>
                <a:spcPts val="0"/>
              </a:spcBef>
              <a:defRPr sz="700">
                <a:solidFill>
                  <a:srgbClr val="202020"/>
                </a:solidFill>
              </a:defRPr>
            </a:lvl1pPr>
          </a:lstStyle>
          <a:p>
            <a:fld id="{1670A82E-6091-4B79-BDC9-9FEC8E0D8D32}" type="slidenum">
              <a:rPr lang="nn-NO" smtClean="0"/>
              <a:pPr/>
              <a:t>‹#›</a:t>
            </a:fld>
            <a:endParaRPr lang="nn-NO"/>
          </a:p>
        </p:txBody>
      </p:sp>
    </p:spTree>
    <p:extLst>
      <p:ext uri="{BB962C8B-B14F-4D97-AF65-F5344CB8AC3E}">
        <p14:creationId xmlns:p14="http://schemas.microsoft.com/office/powerpoint/2010/main" val="309446936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60" r:id="rId4"/>
    <p:sldLayoutId id="2147483662" r:id="rId5"/>
    <p:sldLayoutId id="2147483663" r:id="rId6"/>
    <p:sldLayoutId id="2147483677" r:id="rId7"/>
    <p:sldLayoutId id="2147483678" r:id="rId8"/>
    <p:sldLayoutId id="2147483679" r:id="rId9"/>
    <p:sldLayoutId id="2147483680" r:id="rId10"/>
    <p:sldLayoutId id="2147483650" r:id="rId11"/>
    <p:sldLayoutId id="2147483652" r:id="rId12"/>
    <p:sldLayoutId id="2147483674" r:id="rId13"/>
    <p:sldLayoutId id="2147483694" r:id="rId14"/>
    <p:sldLayoutId id="2147483654" r:id="rId15"/>
    <p:sldLayoutId id="2147483675" r:id="rId16"/>
    <p:sldLayoutId id="2147483676" r:id="rId17"/>
    <p:sldLayoutId id="2147483691" r:id="rId18"/>
    <p:sldLayoutId id="2147483668" r:id="rId19"/>
    <p:sldLayoutId id="2147483695" r:id="rId20"/>
    <p:sldLayoutId id="2147483696" r:id="rId21"/>
    <p:sldLayoutId id="2147483697" r:id="rId22"/>
    <p:sldLayoutId id="2147483698" r:id="rId23"/>
    <p:sldLayoutId id="2147483669" r:id="rId24"/>
    <p:sldLayoutId id="2147483699" r:id="rId25"/>
    <p:sldLayoutId id="2147483670" r:id="rId26"/>
    <p:sldLayoutId id="2147483671" r:id="rId27"/>
    <p:sldLayoutId id="2147483672" r:id="rId28"/>
    <p:sldLayoutId id="2147483673" r:id="rId29"/>
    <p:sldLayoutId id="2147483681" r:id="rId30"/>
    <p:sldLayoutId id="2147483682" r:id="rId31"/>
    <p:sldLayoutId id="2147483683" r:id="rId32"/>
    <p:sldLayoutId id="2147483651" r:id="rId33"/>
    <p:sldLayoutId id="2147483667" r:id="rId34"/>
    <p:sldLayoutId id="2147483692" r:id="rId35"/>
    <p:sldLayoutId id="2147483693" r:id="rId36"/>
    <p:sldLayoutId id="2147483665" r:id="rId37"/>
    <p:sldLayoutId id="2147483666" r:id="rId38"/>
    <p:sldLayoutId id="2147483684" r:id="rId39"/>
    <p:sldLayoutId id="2147483685" r:id="rId40"/>
    <p:sldLayoutId id="2147483686" r:id="rId41"/>
    <p:sldLayoutId id="2147483687" r:id="rId42"/>
    <p:sldLayoutId id="2147483688" r:id="rId43"/>
    <p:sldLayoutId id="2147483689" r:id="rId44"/>
    <p:sldLayoutId id="2147483690" r:id="rId45"/>
    <p:sldLayoutId id="2147483655" r:id="rId46"/>
    <p:sldLayoutId id="2147483712" r:id="rId47"/>
  </p:sldLayoutIdLst>
  <p:hf hdr="0" dt="0"/>
  <p:txStyles>
    <p:titleStyle>
      <a:lvl1pPr algn="l" defTabSz="914263" rtl="0" eaLnBrk="1" latinLnBrk="0" hangingPunct="1">
        <a:lnSpc>
          <a:spcPct val="100000"/>
        </a:lnSpc>
        <a:spcBef>
          <a:spcPts val="0"/>
        </a:spcBef>
        <a:buNone/>
        <a:defRPr sz="3499" b="1" kern="1200">
          <a:solidFill>
            <a:srgbClr val="202020"/>
          </a:solidFill>
          <a:latin typeface="+mj-lt"/>
          <a:ea typeface="+mj-ea"/>
          <a:cs typeface="+mj-cs"/>
        </a:defRPr>
      </a:lvl1pPr>
    </p:titleStyle>
    <p:body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 userDrawn="1">
          <p15:clr>
            <a:srgbClr val="F26B43"/>
          </p15:clr>
        </p15:guide>
        <p15:guide id="2" pos="8635" userDrawn="1">
          <p15:clr>
            <a:srgbClr val="F26B43"/>
          </p15:clr>
        </p15:guide>
        <p15:guide id="3" pos="959" userDrawn="1">
          <p15:clr>
            <a:srgbClr val="F26B43"/>
          </p15:clr>
        </p15:guide>
        <p15:guide id="4" pos="2882" userDrawn="1">
          <p15:clr>
            <a:srgbClr val="F26B43"/>
          </p15:clr>
        </p15:guide>
        <p15:guide id="5" pos="6712" userDrawn="1">
          <p15:clr>
            <a:srgbClr val="F26B43"/>
          </p15:clr>
        </p15:guide>
        <p15:guide id="6" pos="5750" userDrawn="1">
          <p15:clr>
            <a:srgbClr val="F26B43"/>
          </p15:clr>
        </p15:guide>
        <p15:guide id="7" pos="4790" userDrawn="1">
          <p15:clr>
            <a:srgbClr val="F26B43"/>
          </p15:clr>
        </p15:guide>
        <p15:guide id="8" pos="3844" userDrawn="1">
          <p15:clr>
            <a:srgbClr val="F26B43"/>
          </p15:clr>
        </p15:guide>
        <p15:guide id="9" pos="1919" userDrawn="1">
          <p15:clr>
            <a:srgbClr val="F26B43"/>
          </p15:clr>
        </p15:guide>
        <p15:guide id="10" pos="9597" userDrawn="1">
          <p15:clr>
            <a:srgbClr val="F26B43"/>
          </p15:clr>
        </p15:guide>
        <p15:guide id="11" pos="10580" userDrawn="1">
          <p15:clr>
            <a:srgbClr val="F26B43"/>
          </p15:clr>
        </p15:guide>
        <p15:guide id="12" pos="11519" userDrawn="1">
          <p15:clr>
            <a:srgbClr val="F26B43"/>
          </p15:clr>
        </p15:guide>
        <p15:guide id="13" pos="12467" userDrawn="1">
          <p15:clr>
            <a:srgbClr val="F26B43"/>
          </p15:clr>
        </p15:guide>
        <p15:guide id="14" pos="13427" userDrawn="1">
          <p15:clr>
            <a:srgbClr val="F26B43"/>
          </p15:clr>
        </p15:guide>
        <p15:guide id="15" pos="14954" userDrawn="1">
          <p15:clr>
            <a:srgbClr val="F26B43"/>
          </p15:clr>
        </p15:guide>
        <p15:guide id="16" orient="horz" pos="8238" userDrawn="1">
          <p15:clr>
            <a:srgbClr val="F26B43"/>
          </p15:clr>
        </p15:guide>
        <p15:guide id="17" pos="399" userDrawn="1">
          <p15:clr>
            <a:srgbClr val="F26B43"/>
          </p15:clr>
        </p15:guide>
        <p15:guide id="18" pos="7672" userDrawn="1">
          <p15:clr>
            <a:srgbClr val="F26B43"/>
          </p15:clr>
        </p15:guide>
        <p15:guide id="19" pos="143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6502C64-96C1-BE9E-9946-E02498653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A48A3D0-3EB2-E8FC-7D33-F3E95453F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7BD2A78-757A-F4D9-6DFC-799A769615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9E1DE-BDC2-4D43-883B-6A6EE104D011}" type="datetimeFigureOut">
              <a:rPr lang="nb-NO" smtClean="0"/>
              <a:t>17.10.2023</a:t>
            </a:fld>
            <a:endParaRPr lang="nb-NO"/>
          </a:p>
        </p:txBody>
      </p:sp>
      <p:sp>
        <p:nvSpPr>
          <p:cNvPr id="5" name="Plassholder for bunntekst 4">
            <a:extLst>
              <a:ext uri="{FF2B5EF4-FFF2-40B4-BE49-F238E27FC236}">
                <a16:creationId xmlns:a16="http://schemas.microsoft.com/office/drawing/2014/main" id="{103FF42E-B8BC-1933-3F95-A3CD5CCB0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167A1A8-F3CF-E546-EE93-5A6AF0D9D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225F8-D498-4F97-ACB0-44702881F5EC}" type="slidenum">
              <a:rPr lang="nb-NO" smtClean="0"/>
              <a:t>‹#›</a:t>
            </a:fld>
            <a:endParaRPr lang="nb-NO"/>
          </a:p>
        </p:txBody>
      </p:sp>
    </p:spTree>
    <p:extLst>
      <p:ext uri="{BB962C8B-B14F-4D97-AF65-F5344CB8AC3E}">
        <p14:creationId xmlns:p14="http://schemas.microsoft.com/office/powerpoint/2010/main" val="30424690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3.xml"/><Relationship Id="rId5" Type="http://schemas.openxmlformats.org/officeDocument/2006/relationships/hyperlink" Target="https://www.helsedirektoratet.no/tema/finansiering/innsatsstyrt-finansiering-og-drg-systemet/stg-systemet" TargetMode="External"/><Relationship Id="rId4" Type="http://schemas.openxmlformats.org/officeDocument/2006/relationships/hyperlink" Target="https://www.helsedirektoratet.no/tema/finansiering/innsatsstyrt-finansiering-og-drg-systemet/drg-systemet#drglogikkdefinisjonstabelle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s://www.regjeringen.no/no/tema/helse-og-omsorg/innsikt/nasjonal-helse-og-samhandlingsplan/id2913278/" TargetMode="External"/><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hyperlink" Target="mailto:ann.lisbeth.sandvik@helsedir.no" TargetMode="External"/><Relationship Id="rId2" Type="http://schemas.openxmlformats.org/officeDocument/2006/relationships/hyperlink" Target="mailto:jostein.bandlien@helsedir.no" TargetMode="Externa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helsedirektoratet.no/tema/finansiering/andre-finansieringsordninger/resultatbasert-finansiering-rbf" TargetMode="External"/><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mailto:drginfo@helsedir.no" TargetMode="External"/><Relationship Id="rId2" Type="http://schemas.openxmlformats.org/officeDocument/2006/relationships/hyperlink" Target="https://www.helsedirektoratet.no/tema/finansiering/innsatsstyrt-finansiering-og-drg-systemet/innsatsstyrt-finansiering-isf#forelopigisfregelverk" TargetMode="External"/><Relationship Id="rId1" Type="http://schemas.openxmlformats.org/officeDocument/2006/relationships/slideLayout" Target="../slideLayouts/slideLayout11.xml"/><Relationship Id="rId6" Type="http://schemas.openxmlformats.org/officeDocument/2006/relationships/hyperlink" Target="mailto:npr@helsedir.no" TargetMode="External"/><Relationship Id="rId5" Type="http://schemas.openxmlformats.org/officeDocument/2006/relationships/hyperlink" Target="mailto:kodehjelp@ehelse.no" TargetMode="External"/><Relationship Id="rId4" Type="http://schemas.openxmlformats.org/officeDocument/2006/relationships/hyperlink" Target="https://www.helfo.no/om-helfo/kontakt-med-helf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0209CF-1EB8-45C9-A52A-46CD1DEB0100}"/>
              </a:ext>
            </a:extLst>
          </p:cNvPr>
          <p:cNvSpPr>
            <a:spLocks noGrp="1"/>
          </p:cNvSpPr>
          <p:nvPr>
            <p:ph type="ctrTitle"/>
          </p:nvPr>
        </p:nvSpPr>
        <p:spPr>
          <a:xfrm>
            <a:off x="761257" y="1740287"/>
            <a:ext cx="5496929" cy="1592697"/>
          </a:xfrm>
        </p:spPr>
        <p:txBody>
          <a:bodyPr>
            <a:normAutofit/>
          </a:bodyPr>
          <a:lstStyle/>
          <a:p>
            <a:r>
              <a:rPr lang="nb-NO" sz="3200" dirty="0"/>
              <a:t>Informasjonsmøte om foreløpig ISF-regelverk 2024 med mer</a:t>
            </a:r>
          </a:p>
        </p:txBody>
      </p:sp>
      <p:sp>
        <p:nvSpPr>
          <p:cNvPr id="4" name="Plassholder for tekst 3">
            <a:extLst>
              <a:ext uri="{FF2B5EF4-FFF2-40B4-BE49-F238E27FC236}">
                <a16:creationId xmlns:a16="http://schemas.microsoft.com/office/drawing/2014/main" id="{A087E867-F009-417E-87A7-398A3B9CCFD7}"/>
              </a:ext>
            </a:extLst>
          </p:cNvPr>
          <p:cNvSpPr>
            <a:spLocks noGrp="1"/>
          </p:cNvSpPr>
          <p:nvPr>
            <p:ph type="body" sz="quarter" idx="10"/>
          </p:nvPr>
        </p:nvSpPr>
        <p:spPr/>
        <p:txBody>
          <a:bodyPr/>
          <a:lstStyle/>
          <a:p>
            <a:r>
              <a:rPr lang="nb-NO" dirty="0"/>
              <a:t>Oslo 17.oktober 2023</a:t>
            </a:r>
          </a:p>
        </p:txBody>
      </p:sp>
    </p:spTree>
    <p:extLst>
      <p:ext uri="{BB962C8B-B14F-4D97-AF65-F5344CB8AC3E}">
        <p14:creationId xmlns:p14="http://schemas.microsoft.com/office/powerpoint/2010/main" val="2724657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E76B81-81CB-967B-D3AA-5F50F9640C28}"/>
              </a:ext>
            </a:extLst>
          </p:cNvPr>
          <p:cNvSpPr>
            <a:spLocks noGrp="1"/>
          </p:cNvSpPr>
          <p:nvPr>
            <p:ph type="title"/>
          </p:nvPr>
        </p:nvSpPr>
        <p:spPr/>
        <p:txBody>
          <a:bodyPr/>
          <a:lstStyle/>
          <a:p>
            <a:r>
              <a:rPr lang="nb-NO" dirty="0"/>
              <a:t>Samarbeidsaktiviteter</a:t>
            </a:r>
          </a:p>
        </p:txBody>
      </p:sp>
      <p:sp>
        <p:nvSpPr>
          <p:cNvPr id="3" name="Plassholder for innhold 2">
            <a:extLst>
              <a:ext uri="{FF2B5EF4-FFF2-40B4-BE49-F238E27FC236}">
                <a16:creationId xmlns:a16="http://schemas.microsoft.com/office/drawing/2014/main" id="{58CEF9C5-088A-E90D-BE99-AA7C417A16EC}"/>
              </a:ext>
            </a:extLst>
          </p:cNvPr>
          <p:cNvSpPr>
            <a:spLocks noGrp="1"/>
          </p:cNvSpPr>
          <p:nvPr>
            <p:ph idx="1"/>
          </p:nvPr>
        </p:nvSpPr>
        <p:spPr>
          <a:xfrm>
            <a:off x="761256" y="1917700"/>
            <a:ext cx="6681960" cy="4424107"/>
          </a:xfrm>
        </p:spPr>
        <p:txBody>
          <a:bodyPr>
            <a:normAutofit/>
          </a:bodyPr>
          <a:lstStyle/>
          <a:p>
            <a:pPr marL="0" indent="0">
              <a:buNone/>
            </a:pPr>
            <a:r>
              <a:rPr lang="nb-NO" sz="3000" dirty="0"/>
              <a:t>Hovedregel           </a:t>
            </a:r>
            <a:r>
              <a:rPr lang="nb-NO" sz="3000" b="1" u="sng" dirty="0"/>
              <a:t>indirekte kontakt</a:t>
            </a:r>
          </a:p>
          <a:p>
            <a:endParaRPr lang="nb-NO" dirty="0"/>
          </a:p>
          <a:p>
            <a:endParaRPr lang="nb-NO" dirty="0"/>
          </a:p>
          <a:p>
            <a:r>
              <a:rPr lang="nb-NO" sz="2500" dirty="0"/>
              <a:t>Unntak - dersom samarbeidsmøte gjennomføres som </a:t>
            </a:r>
            <a:r>
              <a:rPr lang="nb-NO" sz="2500" u="sng" dirty="0"/>
              <a:t>en del av </a:t>
            </a:r>
            <a:r>
              <a:rPr lang="nb-NO" sz="2500" dirty="0"/>
              <a:t>en konsultasjon</a:t>
            </a:r>
          </a:p>
          <a:p>
            <a:pPr lvl="1"/>
            <a:endParaRPr lang="nb-NO" sz="2000" dirty="0"/>
          </a:p>
          <a:p>
            <a:pPr lvl="1"/>
            <a:r>
              <a:rPr lang="nb-NO" sz="2000" dirty="0"/>
              <a:t>Konsultasjonen registreres da som </a:t>
            </a:r>
            <a:r>
              <a:rPr lang="nb-NO" sz="2000" u="sng" dirty="0"/>
              <a:t>direkte kontakt </a:t>
            </a:r>
            <a:r>
              <a:rPr lang="nb-NO" sz="2000" dirty="0"/>
              <a:t>på ordinær måte og prosedyrekoden for samarbeids-aktivitet legges på kontakten </a:t>
            </a:r>
          </a:p>
          <a:p>
            <a:pPr lvl="1"/>
            <a:r>
              <a:rPr lang="nb-NO" sz="2000" dirty="0"/>
              <a:t>Vil gi både konsultasjons DRG og en STG for samarbeidsaktivitet </a:t>
            </a:r>
          </a:p>
          <a:p>
            <a:pPr marL="179982" lvl="1" indent="0">
              <a:buNone/>
            </a:pPr>
            <a:endParaRPr lang="nb-NO" sz="2200" dirty="0"/>
          </a:p>
        </p:txBody>
      </p:sp>
      <p:sp>
        <p:nvSpPr>
          <p:cNvPr id="4" name="Plassholder for bunntekst 3">
            <a:extLst>
              <a:ext uri="{FF2B5EF4-FFF2-40B4-BE49-F238E27FC236}">
                <a16:creationId xmlns:a16="http://schemas.microsoft.com/office/drawing/2014/main" id="{5E25A466-BB32-A847-DAC1-B45B45C0B7C8}"/>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27855706-EEAD-972D-EC8E-36DC195B707A}"/>
              </a:ext>
            </a:extLst>
          </p:cNvPr>
          <p:cNvSpPr>
            <a:spLocks noGrp="1"/>
          </p:cNvSpPr>
          <p:nvPr>
            <p:ph type="sldNum" sz="quarter" idx="12"/>
          </p:nvPr>
        </p:nvSpPr>
        <p:spPr/>
        <p:txBody>
          <a:bodyPr/>
          <a:lstStyle/>
          <a:p>
            <a:fld id="{1670A82E-6091-4B79-BDC9-9FEC8E0D8D32}" type="slidenum">
              <a:rPr lang="nn-NO" smtClean="0"/>
              <a:t>10</a:t>
            </a:fld>
            <a:endParaRPr lang="nn-NO"/>
          </a:p>
        </p:txBody>
      </p:sp>
      <p:sp>
        <p:nvSpPr>
          <p:cNvPr id="6" name="TekstSylinder 5">
            <a:extLst>
              <a:ext uri="{FF2B5EF4-FFF2-40B4-BE49-F238E27FC236}">
                <a16:creationId xmlns:a16="http://schemas.microsoft.com/office/drawing/2014/main" id="{6000458A-3AE8-46A3-DDB0-020248CC0F31}"/>
              </a:ext>
            </a:extLst>
          </p:cNvPr>
          <p:cNvSpPr txBox="1"/>
          <p:nvPr/>
        </p:nvSpPr>
        <p:spPr>
          <a:xfrm>
            <a:off x="7534274" y="1480733"/>
            <a:ext cx="3890914" cy="4861074"/>
          </a:xfrm>
          <a:prstGeom prst="rect">
            <a:avLst/>
          </a:prstGeom>
          <a:gradFill>
            <a:gsLst>
              <a:gs pos="7000">
                <a:schemeClr val="bg1">
                  <a:lumMod val="95000"/>
                </a:schemeClr>
              </a:gs>
              <a:gs pos="32000">
                <a:schemeClr val="accent5">
                  <a:lumMod val="20000"/>
                  <a:lumOff val="80000"/>
                </a:schemeClr>
              </a:gs>
              <a:gs pos="52000">
                <a:schemeClr val="accent5">
                  <a:lumMod val="20000"/>
                  <a:lumOff val="80000"/>
                </a:schemeClr>
              </a:gs>
            </a:gsLst>
            <a:lin ang="5400000" scaled="1"/>
          </a:gradFill>
        </p:spPr>
        <p:txBody>
          <a:bodyPr wrap="square" rtlCol="0">
            <a:spAutoFit/>
          </a:bodyPr>
          <a:lstStyle/>
          <a:p>
            <a:pPr lvl="1"/>
            <a:r>
              <a:rPr lang="nb-NO" sz="2200" b="1" dirty="0"/>
              <a:t>NB! </a:t>
            </a:r>
          </a:p>
          <a:p>
            <a:pPr lvl="2"/>
            <a:r>
              <a:rPr lang="nb-NO" dirty="0"/>
              <a:t>Dette forutsetter at vilkårene for hva som er en konsultasjon er tilstede og at </a:t>
            </a:r>
            <a:r>
              <a:rPr lang="nb-NO" sz="1800" dirty="0"/>
              <a:t>samarbeidsmøte</a:t>
            </a:r>
            <a:r>
              <a:rPr lang="nb-NO" dirty="0"/>
              <a:t> er en</a:t>
            </a:r>
            <a:r>
              <a:rPr lang="nb-NO" b="1" u="sng" dirty="0"/>
              <a:t> vesentlig</a:t>
            </a:r>
            <a:r>
              <a:rPr lang="nb-NO" dirty="0"/>
              <a:t> og i hovedsak </a:t>
            </a:r>
            <a:r>
              <a:rPr lang="nb-NO" b="1" u="sng" dirty="0"/>
              <a:t>planlagt</a:t>
            </a:r>
            <a:r>
              <a:rPr lang="nb-NO" dirty="0"/>
              <a:t> del av konsultasjonen</a:t>
            </a:r>
          </a:p>
          <a:p>
            <a:pPr lvl="2"/>
            <a:endParaRPr lang="nb-NO" sz="1800" dirty="0"/>
          </a:p>
          <a:p>
            <a:pPr lvl="2"/>
            <a:r>
              <a:rPr lang="nb-NO" dirty="0"/>
              <a:t>Det er ikke nødvendigvis en konsultasjon selv om pasienten (eller pårørende) er tilstede, og det er ikke nødvendigvis en samarbeidsaktivitet om representanter for annen tjeneste er tilstede</a:t>
            </a:r>
          </a:p>
        </p:txBody>
      </p:sp>
      <p:sp>
        <p:nvSpPr>
          <p:cNvPr id="7" name="Pil: høyre 6">
            <a:extLst>
              <a:ext uri="{FF2B5EF4-FFF2-40B4-BE49-F238E27FC236}">
                <a16:creationId xmlns:a16="http://schemas.microsoft.com/office/drawing/2014/main" id="{3AE713C3-A846-A07D-985E-A2E490A1F5D2}"/>
              </a:ext>
            </a:extLst>
          </p:cNvPr>
          <p:cNvSpPr/>
          <p:nvPr/>
        </p:nvSpPr>
        <p:spPr>
          <a:xfrm>
            <a:off x="2791968" y="1917700"/>
            <a:ext cx="978408" cy="484632"/>
          </a:xfrm>
          <a:prstGeom prst="rightArrow">
            <a:avLst/>
          </a:prstGeom>
          <a:gradFill>
            <a:gsLst>
              <a:gs pos="7000">
                <a:schemeClr val="bg1">
                  <a:lumMod val="95000"/>
                </a:schemeClr>
              </a:gs>
              <a:gs pos="32000">
                <a:schemeClr val="bg1">
                  <a:lumMod val="85000"/>
                </a:schemeClr>
              </a:gs>
              <a:gs pos="52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5461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48EE6C-B57B-D493-5DDE-62CAA3FF7DF5}"/>
              </a:ext>
            </a:extLst>
          </p:cNvPr>
          <p:cNvSpPr>
            <a:spLocks noGrp="1"/>
          </p:cNvSpPr>
          <p:nvPr>
            <p:ph type="title"/>
          </p:nvPr>
        </p:nvSpPr>
        <p:spPr>
          <a:xfrm>
            <a:off x="761254" y="315914"/>
            <a:ext cx="10774253" cy="906556"/>
          </a:xfrm>
        </p:spPr>
        <p:txBody>
          <a:bodyPr wrap="square" anchor="b">
            <a:normAutofit/>
          </a:bodyPr>
          <a:lstStyle/>
          <a:p>
            <a:r>
              <a:rPr lang="nb-NO" dirty="0"/>
              <a:t>Multippel koding</a:t>
            </a:r>
          </a:p>
        </p:txBody>
      </p:sp>
      <p:sp>
        <p:nvSpPr>
          <p:cNvPr id="4" name="Plassholder for bunntekst 3">
            <a:extLst>
              <a:ext uri="{FF2B5EF4-FFF2-40B4-BE49-F238E27FC236}">
                <a16:creationId xmlns:a16="http://schemas.microsoft.com/office/drawing/2014/main" id="{63F4C520-1C06-08D3-CFE4-026271607D4A}"/>
              </a:ext>
            </a:extLst>
          </p:cNvPr>
          <p:cNvSpPr>
            <a:spLocks noGrp="1"/>
          </p:cNvSpPr>
          <p:nvPr>
            <p:ph type="ftr" sz="quarter" idx="11"/>
          </p:nvPr>
        </p:nvSpPr>
        <p:spPr>
          <a:xfrm>
            <a:off x="761256" y="6455688"/>
            <a:ext cx="900172" cy="107697"/>
          </a:xfrm>
        </p:spPr>
        <p:txBody>
          <a:bodyPr anchor="ctr">
            <a:normAutofit/>
          </a:bodyPr>
          <a:lstStyle/>
          <a:p>
            <a:pPr>
              <a:spcAft>
                <a:spcPts val="600"/>
              </a:spcAft>
            </a:pPr>
            <a:r>
              <a:rPr lang="nn-NO"/>
              <a:t>Helsedirektoratet</a:t>
            </a:r>
          </a:p>
        </p:txBody>
      </p:sp>
      <p:sp>
        <p:nvSpPr>
          <p:cNvPr id="5" name="Plassholder for lysbildenummer 4">
            <a:extLst>
              <a:ext uri="{FF2B5EF4-FFF2-40B4-BE49-F238E27FC236}">
                <a16:creationId xmlns:a16="http://schemas.microsoft.com/office/drawing/2014/main" id="{52BCBCBB-F7DE-F27B-A0AA-708F4A2EA697}"/>
              </a:ext>
            </a:extLst>
          </p:cNvPr>
          <p:cNvSpPr>
            <a:spLocks noGrp="1"/>
          </p:cNvSpPr>
          <p:nvPr>
            <p:ph type="sldNum" sz="quarter" idx="12"/>
          </p:nvPr>
        </p:nvSpPr>
        <p:spPr>
          <a:xfrm>
            <a:off x="10530572" y="6485065"/>
            <a:ext cx="900172" cy="107697"/>
          </a:xfrm>
        </p:spPr>
        <p:txBody>
          <a:bodyPr anchor="ctr">
            <a:normAutofit/>
          </a:bodyPr>
          <a:lstStyle/>
          <a:p>
            <a:pPr>
              <a:spcAft>
                <a:spcPts val="600"/>
              </a:spcAft>
            </a:pPr>
            <a:fld id="{1670A82E-6091-4B79-BDC9-9FEC8E0D8D32}" type="slidenum">
              <a:rPr lang="nn-NO" smtClean="0"/>
              <a:pPr>
                <a:spcAft>
                  <a:spcPts val="600"/>
                </a:spcAft>
              </a:pPr>
              <a:t>11</a:t>
            </a:fld>
            <a:endParaRPr lang="nn-NO"/>
          </a:p>
        </p:txBody>
      </p:sp>
      <p:sp>
        <p:nvSpPr>
          <p:cNvPr id="3" name="Plassholder for innhold 2">
            <a:extLst>
              <a:ext uri="{FF2B5EF4-FFF2-40B4-BE49-F238E27FC236}">
                <a16:creationId xmlns:a16="http://schemas.microsoft.com/office/drawing/2014/main" id="{F75DF147-F9B1-19B9-FACA-4FCEE53CD2CB}"/>
              </a:ext>
            </a:extLst>
          </p:cNvPr>
          <p:cNvSpPr>
            <a:spLocks noGrp="1"/>
          </p:cNvSpPr>
          <p:nvPr>
            <p:ph idx="1"/>
          </p:nvPr>
        </p:nvSpPr>
        <p:spPr>
          <a:xfrm>
            <a:off x="761255" y="1917700"/>
            <a:ext cx="7885439" cy="4424107"/>
          </a:xfrm>
        </p:spPr>
        <p:txBody>
          <a:bodyPr wrap="square">
            <a:normAutofit/>
          </a:bodyPr>
          <a:lstStyle/>
          <a:p>
            <a:pPr marL="179982" lvl="1" indent="0">
              <a:spcAft>
                <a:spcPts val="600"/>
              </a:spcAft>
              <a:buNone/>
            </a:pPr>
            <a:endParaRPr lang="nb-NO" dirty="0"/>
          </a:p>
          <a:p>
            <a:pPr marL="179982" lvl="1" indent="0">
              <a:spcAft>
                <a:spcPts val="600"/>
              </a:spcAft>
              <a:buNone/>
            </a:pPr>
            <a:r>
              <a:rPr lang="nb-NO" sz="2400" dirty="0"/>
              <a:t>ISF-regelverk 2024:</a:t>
            </a:r>
          </a:p>
          <a:p>
            <a:pPr marL="179982" lvl="1" indent="0">
              <a:spcAft>
                <a:spcPts val="600"/>
              </a:spcAft>
              <a:buNone/>
            </a:pPr>
            <a:r>
              <a:rPr lang="nb-NO" sz="2000" i="1" dirty="0"/>
              <a:t>«… Fra 2024 er hovedregelen at det er sverd-/stjernekoding som skal rapporteres med multippel koding ved tilstander. Stjernekoden rapporteres i NPR-meldingen inn som kode </a:t>
            </a:r>
            <a:r>
              <a:rPr lang="nb-NO" sz="2000" i="1" dirty="0" err="1"/>
              <a:t>nr</a:t>
            </a:r>
            <a:r>
              <a:rPr lang="nb-NO" sz="2000" i="1" dirty="0"/>
              <a:t> 2, mens sverdkoden (eller en annen kode som oppfører seg som sverdkode sammen med den aktuelle stjernekoden) rapporteres som kode </a:t>
            </a:r>
            <a:r>
              <a:rPr lang="nb-NO" sz="2000" i="1" dirty="0" err="1"/>
              <a:t>nr</a:t>
            </a:r>
            <a:r>
              <a:rPr lang="nb-NO" sz="2000" i="1" dirty="0"/>
              <a:t> 1. For prosedyrer knyttet til bruk av medisinsk stråling, er det krav om multippel koding, jf. Kodeveiledningen.»</a:t>
            </a:r>
          </a:p>
        </p:txBody>
      </p:sp>
      <p:pic>
        <p:nvPicPr>
          <p:cNvPr id="7" name="Bilde 6">
            <a:extLst>
              <a:ext uri="{FF2B5EF4-FFF2-40B4-BE49-F238E27FC236}">
                <a16:creationId xmlns:a16="http://schemas.microsoft.com/office/drawing/2014/main" id="{364F9535-809C-A494-D8C7-3EFCE82EF5D6}"/>
              </a:ext>
            </a:extLst>
          </p:cNvPr>
          <p:cNvPicPr>
            <a:picLocks noChangeAspect="1"/>
          </p:cNvPicPr>
          <p:nvPr/>
        </p:nvPicPr>
        <p:blipFill>
          <a:blip r:embed="rId2"/>
          <a:stretch>
            <a:fillRect/>
          </a:stretch>
        </p:blipFill>
        <p:spPr>
          <a:xfrm>
            <a:off x="9144000" y="3429000"/>
            <a:ext cx="2468440" cy="2661159"/>
          </a:xfrm>
          <a:prstGeom prst="rect">
            <a:avLst/>
          </a:prstGeom>
        </p:spPr>
      </p:pic>
    </p:spTree>
    <p:extLst>
      <p:ext uri="{BB962C8B-B14F-4D97-AF65-F5344CB8AC3E}">
        <p14:creationId xmlns:p14="http://schemas.microsoft.com/office/powerpoint/2010/main" val="333947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700222-8F6C-69C4-72FE-2D1FC61DA32D}"/>
              </a:ext>
            </a:extLst>
          </p:cNvPr>
          <p:cNvSpPr>
            <a:spLocks noGrp="1"/>
          </p:cNvSpPr>
          <p:nvPr>
            <p:ph type="title"/>
          </p:nvPr>
        </p:nvSpPr>
        <p:spPr/>
        <p:txBody>
          <a:bodyPr/>
          <a:lstStyle/>
          <a:p>
            <a:r>
              <a:rPr lang="nb-NO" dirty="0"/>
              <a:t>Multippel koding</a:t>
            </a:r>
          </a:p>
        </p:txBody>
      </p:sp>
      <p:sp>
        <p:nvSpPr>
          <p:cNvPr id="3" name="Plassholder for innhold 2">
            <a:extLst>
              <a:ext uri="{FF2B5EF4-FFF2-40B4-BE49-F238E27FC236}">
                <a16:creationId xmlns:a16="http://schemas.microsoft.com/office/drawing/2014/main" id="{3047FE48-A76E-2C83-4CBF-5720A776B3F7}"/>
              </a:ext>
            </a:extLst>
          </p:cNvPr>
          <p:cNvSpPr>
            <a:spLocks noGrp="1"/>
          </p:cNvSpPr>
          <p:nvPr>
            <p:ph idx="1"/>
          </p:nvPr>
        </p:nvSpPr>
        <p:spPr>
          <a:xfrm>
            <a:off x="761257" y="1700463"/>
            <a:ext cx="7120872" cy="4841623"/>
          </a:xfrm>
        </p:spPr>
        <p:txBody>
          <a:bodyPr>
            <a:normAutofit lnSpcReduction="10000"/>
          </a:bodyPr>
          <a:lstStyle/>
          <a:p>
            <a:pPr marL="0" indent="0">
              <a:buNone/>
            </a:pPr>
            <a:r>
              <a:rPr lang="nb-NO" b="1" dirty="0"/>
              <a:t>Begrunnelsen</a:t>
            </a:r>
            <a:r>
              <a:rPr lang="nb-NO" dirty="0"/>
              <a:t> (se grunnlagsdokumentet):</a:t>
            </a:r>
          </a:p>
          <a:p>
            <a:pPr marL="0" indent="0">
              <a:buNone/>
            </a:pPr>
            <a:endParaRPr lang="nb-NO" dirty="0"/>
          </a:p>
          <a:p>
            <a:r>
              <a:rPr lang="nb-NO" sz="1900" dirty="0"/>
              <a:t>Konsekvensene av full innføring er ikke tilstrekkelig utredet verken for systemene eller ressursbruken nasjonalt eller for RHF/HF. Vil utredes i 2024 (også med ICD-11 i tankene)</a:t>
            </a:r>
          </a:p>
          <a:p>
            <a:pPr marL="0" indent="0">
              <a:buNone/>
            </a:pPr>
            <a:endParaRPr lang="nb-NO" sz="1900" dirty="0"/>
          </a:p>
          <a:p>
            <a:r>
              <a:rPr lang="nb-NO" sz="1900" dirty="0"/>
              <a:t>Ingen ytterligere tilpasninger i NPK eller ISF</a:t>
            </a:r>
          </a:p>
          <a:p>
            <a:endParaRPr lang="nb-NO" sz="1900" dirty="0"/>
          </a:p>
          <a:p>
            <a:r>
              <a:rPr lang="nb-NO" sz="1900" dirty="0"/>
              <a:t>Krav om multippel koding av prosedyrer for bruk av medisinsk stråling (dersom kode eller kodetekst ikke presiserer bruk av medisinsk stråling, må det legges til </a:t>
            </a:r>
            <a:r>
              <a:rPr lang="nb-NO" sz="1900" dirty="0" err="1"/>
              <a:t>tilleggskode</a:t>
            </a:r>
            <a:r>
              <a:rPr lang="nb-NO" sz="1900" dirty="0"/>
              <a:t> om strålebruk)</a:t>
            </a:r>
          </a:p>
          <a:p>
            <a:endParaRPr lang="nb-NO" sz="1900" dirty="0"/>
          </a:p>
          <a:p>
            <a:pPr marL="0" indent="0">
              <a:buNone/>
            </a:pPr>
            <a:r>
              <a:rPr lang="nb-NO" sz="1900" dirty="0"/>
              <a:t>Unntak fra hovedregel:</a:t>
            </a:r>
          </a:p>
          <a:p>
            <a:r>
              <a:rPr lang="nb-NO" sz="1600" dirty="0"/>
              <a:t>Dersom EPJ allerede er tilrettelagt for multippel koding utover medisinsk stråling (prosedyrekoder) og sverd/stjerne (tilstandskoder), og tilstandskodingen er kvalitetssikret med tanke på DRG-resultat, kan dette rapporteres multippelt også framover. </a:t>
            </a:r>
          </a:p>
        </p:txBody>
      </p:sp>
      <p:sp>
        <p:nvSpPr>
          <p:cNvPr id="4" name="Plassholder for bunntekst 3">
            <a:extLst>
              <a:ext uri="{FF2B5EF4-FFF2-40B4-BE49-F238E27FC236}">
                <a16:creationId xmlns:a16="http://schemas.microsoft.com/office/drawing/2014/main" id="{0CDF03DE-FB7E-8AA5-FC1F-60DB58BFAD86}"/>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3321595F-9862-B531-AE31-6FF1FEB13E16}"/>
              </a:ext>
            </a:extLst>
          </p:cNvPr>
          <p:cNvSpPr>
            <a:spLocks noGrp="1"/>
          </p:cNvSpPr>
          <p:nvPr>
            <p:ph type="sldNum" sz="quarter" idx="12"/>
          </p:nvPr>
        </p:nvSpPr>
        <p:spPr/>
        <p:txBody>
          <a:bodyPr/>
          <a:lstStyle/>
          <a:p>
            <a:fld id="{1670A82E-6091-4B79-BDC9-9FEC8E0D8D32}" type="slidenum">
              <a:rPr lang="nn-NO" smtClean="0"/>
              <a:t>12</a:t>
            </a:fld>
            <a:endParaRPr lang="nn-NO"/>
          </a:p>
        </p:txBody>
      </p:sp>
      <p:sp>
        <p:nvSpPr>
          <p:cNvPr id="6" name="TekstSylinder 5">
            <a:extLst>
              <a:ext uri="{FF2B5EF4-FFF2-40B4-BE49-F238E27FC236}">
                <a16:creationId xmlns:a16="http://schemas.microsoft.com/office/drawing/2014/main" id="{731839E6-C739-4987-5DA2-8175E4FA40C3}"/>
              </a:ext>
            </a:extLst>
          </p:cNvPr>
          <p:cNvSpPr txBox="1"/>
          <p:nvPr/>
        </p:nvSpPr>
        <p:spPr>
          <a:xfrm>
            <a:off x="8343498" y="906539"/>
            <a:ext cx="3446165" cy="5509200"/>
          </a:xfrm>
          <a:prstGeom prst="rect">
            <a:avLst/>
          </a:prstGeom>
          <a:gradFill>
            <a:gsLst>
              <a:gs pos="0">
                <a:schemeClr val="accent1">
                  <a:lumMod val="5000"/>
                  <a:lumOff val="95000"/>
                </a:schemeClr>
              </a:gs>
              <a:gs pos="44000">
                <a:schemeClr val="accent5">
                  <a:lumMod val="20000"/>
                  <a:lumOff val="80000"/>
                </a:schemeClr>
              </a:gs>
              <a:gs pos="32000">
                <a:schemeClr val="accent5">
                  <a:lumMod val="20000"/>
                  <a:lumOff val="80000"/>
                </a:schemeClr>
              </a:gs>
            </a:gsLst>
            <a:lin ang="5400000" scaled="1"/>
          </a:gradFill>
        </p:spPr>
        <p:txBody>
          <a:bodyPr wrap="square" rtlCol="0">
            <a:spAutoFit/>
          </a:bodyPr>
          <a:lstStyle/>
          <a:p>
            <a:r>
              <a:rPr lang="nb-NO" sz="2800" b="1" dirty="0"/>
              <a:t>NPK</a:t>
            </a:r>
            <a:endParaRPr lang="nb-NO" sz="2000" b="1" dirty="0"/>
          </a:p>
          <a:p>
            <a:endParaRPr lang="nb-NO" sz="1800" dirty="0"/>
          </a:p>
          <a:p>
            <a:r>
              <a:rPr lang="nb-NO" sz="1800" b="1" u="sng" dirty="0"/>
              <a:t>Tilstandskoder</a:t>
            </a:r>
            <a:r>
              <a:rPr lang="nb-NO" sz="1800" dirty="0"/>
              <a:t>:</a:t>
            </a:r>
          </a:p>
          <a:p>
            <a:r>
              <a:rPr lang="nb-NO" sz="1800" dirty="0"/>
              <a:t>1) Kode </a:t>
            </a:r>
            <a:r>
              <a:rPr lang="nb-NO" sz="1800" dirty="0" err="1"/>
              <a:t>nr</a:t>
            </a:r>
            <a:r>
              <a:rPr lang="nb-NO" sz="1800" dirty="0"/>
              <a:t> 2 er grupperingskode</a:t>
            </a:r>
          </a:p>
          <a:p>
            <a:r>
              <a:rPr lang="nb-NO" sz="1800" dirty="0"/>
              <a:t>2) Dersom det i kode </a:t>
            </a:r>
            <a:r>
              <a:rPr lang="nb-NO" sz="1800" dirty="0" err="1"/>
              <a:t>nr</a:t>
            </a:r>
            <a:r>
              <a:rPr lang="nb-NO" sz="1800" dirty="0"/>
              <a:t> 2 for </a:t>
            </a:r>
            <a:r>
              <a:rPr lang="nb-NO" sz="1800" dirty="0" err="1"/>
              <a:t>hovedtilstand</a:t>
            </a:r>
            <a:r>
              <a:rPr lang="nb-NO" sz="1800" dirty="0"/>
              <a:t> </a:t>
            </a:r>
            <a:r>
              <a:rPr lang="nb-NO" sz="1800" u="sng" dirty="0"/>
              <a:t>ikke</a:t>
            </a:r>
            <a:r>
              <a:rPr lang="nb-NO" sz="1800" dirty="0"/>
              <a:t> forekommer en </a:t>
            </a:r>
            <a:r>
              <a:rPr lang="nb-NO" sz="1800" dirty="0" err="1"/>
              <a:t>stjernekode</a:t>
            </a:r>
            <a:r>
              <a:rPr lang="nb-NO" sz="1800" dirty="0"/>
              <a:t> vil koden som ligger i kode nummer to flyttes ned til annen tilstand, og gruppering vil skje etter kode nummer en. Koder ut over de to  første i </a:t>
            </a:r>
            <a:r>
              <a:rPr lang="nb-NO" sz="1800" dirty="0" err="1"/>
              <a:t>hovedtilstand</a:t>
            </a:r>
            <a:r>
              <a:rPr lang="nb-NO" sz="1800" dirty="0"/>
              <a:t> vil ikke tas hensyn til i grupperingen</a:t>
            </a:r>
          </a:p>
          <a:p>
            <a:endParaRPr lang="nb-NO" sz="1800" dirty="0"/>
          </a:p>
          <a:p>
            <a:r>
              <a:rPr lang="nb-NO" sz="1800" b="1" u="sng" dirty="0"/>
              <a:t>Prosedyrekoder</a:t>
            </a:r>
            <a:r>
              <a:rPr lang="nb-NO" sz="1800" dirty="0"/>
              <a:t>:</a:t>
            </a:r>
          </a:p>
          <a:p>
            <a:r>
              <a:rPr lang="nb-NO" sz="1800" dirty="0"/>
              <a:t>Gruppering skjer likt uavhengig av multippel koding (en for en kode)</a:t>
            </a:r>
          </a:p>
        </p:txBody>
      </p:sp>
    </p:spTree>
    <p:extLst>
      <p:ext uri="{BB962C8B-B14F-4D97-AF65-F5344CB8AC3E}">
        <p14:creationId xmlns:p14="http://schemas.microsoft.com/office/powerpoint/2010/main" val="40605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B11F09-F32D-205F-D0F2-2748FF1D1C4C}"/>
              </a:ext>
            </a:extLst>
          </p:cNvPr>
          <p:cNvSpPr>
            <a:spLocks noGrp="1"/>
          </p:cNvSpPr>
          <p:nvPr>
            <p:ph type="title"/>
          </p:nvPr>
        </p:nvSpPr>
        <p:spPr/>
        <p:txBody>
          <a:bodyPr/>
          <a:lstStyle/>
          <a:p>
            <a:r>
              <a:rPr lang="nb-NO" dirty="0"/>
              <a:t>Legemiddel-behandling</a:t>
            </a:r>
          </a:p>
        </p:txBody>
      </p:sp>
      <p:sp>
        <p:nvSpPr>
          <p:cNvPr id="7" name="Plassholder for tekst 6">
            <a:extLst>
              <a:ext uri="{FF2B5EF4-FFF2-40B4-BE49-F238E27FC236}">
                <a16:creationId xmlns:a16="http://schemas.microsoft.com/office/drawing/2014/main" id="{0631EEC9-A3EC-70A8-13D5-33A31B7AAFD1}"/>
              </a:ext>
            </a:extLst>
          </p:cNvPr>
          <p:cNvSpPr>
            <a:spLocks noGrp="1"/>
          </p:cNvSpPr>
          <p:nvPr>
            <p:ph type="body" sz="quarter" idx="14"/>
          </p:nvPr>
        </p:nvSpPr>
        <p:spPr/>
        <p:txBody>
          <a:bodyPr/>
          <a:lstStyle/>
          <a:p>
            <a:endParaRPr lang="nb-NO" dirty="0"/>
          </a:p>
          <a:p>
            <a:endParaRPr lang="nb-NO" dirty="0"/>
          </a:p>
          <a:p>
            <a:r>
              <a:rPr lang="nb-NO" dirty="0"/>
              <a:t>Ingen overføring av midler til ISF for ny legemiddelbehandling i 2024</a:t>
            </a:r>
          </a:p>
          <a:p>
            <a:endParaRPr lang="nb-NO" dirty="0"/>
          </a:p>
          <a:p>
            <a:endParaRPr lang="nb-NO" dirty="0"/>
          </a:p>
        </p:txBody>
      </p:sp>
      <p:sp>
        <p:nvSpPr>
          <p:cNvPr id="6" name="Plassholder for innhold 5">
            <a:extLst>
              <a:ext uri="{FF2B5EF4-FFF2-40B4-BE49-F238E27FC236}">
                <a16:creationId xmlns:a16="http://schemas.microsoft.com/office/drawing/2014/main" id="{E077B9D3-A525-49C1-296F-E880DAC3DA92}"/>
              </a:ext>
            </a:extLst>
          </p:cNvPr>
          <p:cNvSpPr>
            <a:spLocks noGrp="1"/>
          </p:cNvSpPr>
          <p:nvPr>
            <p:ph idx="1"/>
          </p:nvPr>
        </p:nvSpPr>
        <p:spPr/>
        <p:txBody>
          <a:bodyPr>
            <a:normAutofit lnSpcReduction="10000"/>
          </a:bodyPr>
          <a:lstStyle/>
          <a:p>
            <a:r>
              <a:rPr lang="nb-NO" dirty="0"/>
              <a:t>Endring av </a:t>
            </a:r>
            <a:r>
              <a:rPr lang="nb-NO" dirty="0" err="1"/>
              <a:t>RHFenes</a:t>
            </a:r>
            <a:r>
              <a:rPr lang="nb-NO" dirty="0"/>
              <a:t> finansieringsansvar for legemidler er påvirket av:</a:t>
            </a:r>
          </a:p>
          <a:p>
            <a:endParaRPr lang="nb-NO" dirty="0"/>
          </a:p>
          <a:p>
            <a:pPr marL="342900" indent="-342900">
              <a:buFont typeface="Arial" panose="020B0604020202020204" pitchFamily="34" charset="0"/>
              <a:buChar char="•"/>
            </a:pPr>
            <a:r>
              <a:rPr lang="nb-NO" dirty="0"/>
              <a:t>Overføring av finansieringsansvar fra folketrygden – midler flyttes da fra Folketrygdens budsjett til </a:t>
            </a:r>
            <a:r>
              <a:rPr lang="nb-NO" dirty="0" err="1"/>
              <a:t>RHFenes</a:t>
            </a:r>
            <a:r>
              <a:rPr lang="nb-NO" dirty="0"/>
              <a:t> basisbevilgning</a:t>
            </a:r>
          </a:p>
          <a:p>
            <a:endParaRPr lang="nb-NO" dirty="0"/>
          </a:p>
          <a:p>
            <a:pPr marL="342900" indent="-342900">
              <a:buFont typeface="Arial" panose="020B0604020202020204" pitchFamily="34" charset="0"/>
              <a:buChar char="•"/>
            </a:pPr>
            <a:r>
              <a:rPr lang="nb-NO" dirty="0"/>
              <a:t>Ved overføring fra folketrygden har det tilsvarende blitt overført midler til ISF for å inkludere ny legemiddelbehandling i nye STGer</a:t>
            </a:r>
          </a:p>
          <a:p>
            <a:endParaRPr lang="nb-NO" dirty="0"/>
          </a:p>
          <a:p>
            <a:pPr marL="342900" indent="-342900">
              <a:buFont typeface="Arial" panose="020B0604020202020204" pitchFamily="34" charset="0"/>
              <a:buChar char="•"/>
            </a:pPr>
            <a:r>
              <a:rPr lang="nb-NO" dirty="0"/>
              <a:t>All pasientadministrert legemiddelbehandling som forvaltes via </a:t>
            </a:r>
            <a:r>
              <a:rPr lang="nb-NO" dirty="0" err="1"/>
              <a:t>RHFenes</a:t>
            </a:r>
            <a:r>
              <a:rPr lang="nb-NO" dirty="0"/>
              <a:t> oppgjørssystem er inkludert i ISF-grunnlaget – med  unntak for </a:t>
            </a:r>
            <a:r>
              <a:rPr lang="nb-NO" dirty="0" err="1"/>
              <a:t>legemiddelbehanding</a:t>
            </a:r>
            <a:r>
              <a:rPr lang="nb-NO" dirty="0"/>
              <a:t> for sjeldne tilstander (</a:t>
            </a:r>
            <a:r>
              <a:rPr lang="nb-NO" dirty="0" err="1"/>
              <a:t>rammebev</a:t>
            </a:r>
            <a:r>
              <a:rPr lang="nb-NO" dirty="0"/>
              <a:t>.)</a:t>
            </a:r>
          </a:p>
          <a:p>
            <a:endParaRPr lang="nb-NO" dirty="0"/>
          </a:p>
          <a:p>
            <a:endParaRPr lang="nb-NO" dirty="0"/>
          </a:p>
          <a:p>
            <a:endParaRPr lang="nb-NO" dirty="0"/>
          </a:p>
        </p:txBody>
      </p:sp>
      <p:sp>
        <p:nvSpPr>
          <p:cNvPr id="4" name="Plassholder for bunntekst 3">
            <a:extLst>
              <a:ext uri="{FF2B5EF4-FFF2-40B4-BE49-F238E27FC236}">
                <a16:creationId xmlns:a16="http://schemas.microsoft.com/office/drawing/2014/main" id="{D360A8CA-B743-07C1-E866-693B99D1E7FE}"/>
              </a:ext>
            </a:extLst>
          </p:cNvPr>
          <p:cNvSpPr>
            <a:spLocks noGrp="1"/>
          </p:cNvSpPr>
          <p:nvPr>
            <p:ph type="ftr" sz="quarter" idx="4294967295"/>
          </p:nvPr>
        </p:nvSpPr>
        <p:spPr>
          <a:xfrm>
            <a:off x="0" y="6456363"/>
            <a:ext cx="900113" cy="106362"/>
          </a:xfrm>
        </p:spPr>
        <p:txBody>
          <a:bodyPr/>
          <a:lstStyle/>
          <a:p>
            <a:r>
              <a:rPr lang="nn-NO"/>
              <a:t>Helsedirektoratet</a:t>
            </a:r>
          </a:p>
        </p:txBody>
      </p:sp>
      <p:sp>
        <p:nvSpPr>
          <p:cNvPr id="5" name="Plassholder for lysbildenummer 4">
            <a:extLst>
              <a:ext uri="{FF2B5EF4-FFF2-40B4-BE49-F238E27FC236}">
                <a16:creationId xmlns:a16="http://schemas.microsoft.com/office/drawing/2014/main" id="{30006D74-D98F-9D89-B117-20408C38BDCF}"/>
              </a:ext>
            </a:extLst>
          </p:cNvPr>
          <p:cNvSpPr>
            <a:spLocks noGrp="1"/>
          </p:cNvSpPr>
          <p:nvPr>
            <p:ph type="sldNum" sz="quarter" idx="4294967295"/>
          </p:nvPr>
        </p:nvSpPr>
        <p:spPr>
          <a:xfrm>
            <a:off x="11291888" y="6484938"/>
            <a:ext cx="900112" cy="107950"/>
          </a:xfrm>
        </p:spPr>
        <p:txBody>
          <a:bodyPr/>
          <a:lstStyle/>
          <a:p>
            <a:fld id="{1670A82E-6091-4B79-BDC9-9FEC8E0D8D32}" type="slidenum">
              <a:rPr lang="nn-NO" smtClean="0"/>
              <a:t>13</a:t>
            </a:fld>
            <a:endParaRPr lang="nn-NO"/>
          </a:p>
        </p:txBody>
      </p:sp>
      <p:pic>
        <p:nvPicPr>
          <p:cNvPr id="8" name="Bilde 7">
            <a:extLst>
              <a:ext uri="{FF2B5EF4-FFF2-40B4-BE49-F238E27FC236}">
                <a16:creationId xmlns:a16="http://schemas.microsoft.com/office/drawing/2014/main" id="{A5361ED0-225D-4316-C7CB-772115F7A6C3}"/>
              </a:ext>
            </a:extLst>
          </p:cNvPr>
          <p:cNvPicPr>
            <a:picLocks noChangeAspect="1"/>
          </p:cNvPicPr>
          <p:nvPr/>
        </p:nvPicPr>
        <p:blipFill>
          <a:blip r:embed="rId2"/>
          <a:stretch>
            <a:fillRect/>
          </a:stretch>
        </p:blipFill>
        <p:spPr>
          <a:xfrm>
            <a:off x="647199" y="4252422"/>
            <a:ext cx="2335140" cy="1440000"/>
          </a:xfrm>
          <a:prstGeom prst="rect">
            <a:avLst/>
          </a:prstGeom>
        </p:spPr>
      </p:pic>
    </p:spTree>
    <p:extLst>
      <p:ext uri="{BB962C8B-B14F-4D97-AF65-F5344CB8AC3E}">
        <p14:creationId xmlns:p14="http://schemas.microsoft.com/office/powerpoint/2010/main" val="301004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B98075-A703-61F9-EC0C-38C921F7A7F0}"/>
              </a:ext>
            </a:extLst>
          </p:cNvPr>
          <p:cNvSpPr>
            <a:spLocks noGrp="1"/>
          </p:cNvSpPr>
          <p:nvPr>
            <p:ph type="title"/>
          </p:nvPr>
        </p:nvSpPr>
        <p:spPr/>
        <p:txBody>
          <a:bodyPr/>
          <a:lstStyle/>
          <a:p>
            <a:r>
              <a:rPr lang="nb-NO" dirty="0"/>
              <a:t>STG-logikk endringer i 2024</a:t>
            </a:r>
          </a:p>
        </p:txBody>
      </p:sp>
      <p:sp>
        <p:nvSpPr>
          <p:cNvPr id="3" name="Plassholder for tekst 2">
            <a:extLst>
              <a:ext uri="{FF2B5EF4-FFF2-40B4-BE49-F238E27FC236}">
                <a16:creationId xmlns:a16="http://schemas.microsoft.com/office/drawing/2014/main" id="{24176144-D118-1CE1-E2C4-A1B4C4C2D581}"/>
              </a:ext>
            </a:extLst>
          </p:cNvPr>
          <p:cNvSpPr>
            <a:spLocks noGrp="1"/>
          </p:cNvSpPr>
          <p:nvPr>
            <p:ph type="body" sz="quarter" idx="14"/>
          </p:nvPr>
        </p:nvSpPr>
        <p:spPr/>
        <p:txBody>
          <a:bodyPr/>
          <a:lstStyle/>
          <a:p>
            <a:r>
              <a:rPr lang="nb-NO" dirty="0"/>
              <a:t>Gjennomgang av XS03 </a:t>
            </a:r>
            <a:r>
              <a:rPr lang="nb-NO" b="0" i="0" dirty="0">
                <a:effectLst/>
                <a:latin typeface="Calibri" panose="020F0502020204030204" pitchFamily="34" charset="0"/>
              </a:rPr>
              <a:t>Pasientadministrert legemiddelbehandling med mindre kostbare kreftlegemidler</a:t>
            </a:r>
            <a:endParaRPr lang="nb-NO" dirty="0"/>
          </a:p>
        </p:txBody>
      </p:sp>
      <p:sp>
        <p:nvSpPr>
          <p:cNvPr id="4" name="Plassholder for innhold 3">
            <a:extLst>
              <a:ext uri="{FF2B5EF4-FFF2-40B4-BE49-F238E27FC236}">
                <a16:creationId xmlns:a16="http://schemas.microsoft.com/office/drawing/2014/main" id="{E5FA6CFC-F762-C073-F9CF-45814E3E0B3F}"/>
              </a:ext>
            </a:extLst>
          </p:cNvPr>
          <p:cNvSpPr>
            <a:spLocks noGrp="1"/>
          </p:cNvSpPr>
          <p:nvPr>
            <p:ph idx="1"/>
          </p:nvPr>
        </p:nvSpPr>
        <p:spPr/>
        <p:txBody>
          <a:bodyPr/>
          <a:lstStyle/>
          <a:p>
            <a:r>
              <a:rPr lang="nb-NO" dirty="0"/>
              <a:t>Gruppering til STG skjer i hovedsak basert på kombinasjon av ATC-kode og indikasjon for behandling (ICD-10 kode)</a:t>
            </a:r>
          </a:p>
          <a:p>
            <a:endParaRPr lang="nb-NO" dirty="0"/>
          </a:p>
          <a:p>
            <a:r>
              <a:rPr lang="nb-NO" dirty="0"/>
              <a:t>Ved inklusjon av kreftlegemidler i ISF ble det </a:t>
            </a:r>
            <a:r>
              <a:rPr lang="nb-NO" dirty="0" err="1"/>
              <a:t>pga</a:t>
            </a:r>
            <a:r>
              <a:rPr lang="nb-NO" dirty="0"/>
              <a:t> stor kostnadsvariasjon også etablert en egen STG for mindre kostbare kreftlegemidler (XS03)</a:t>
            </a:r>
          </a:p>
          <a:p>
            <a:endParaRPr lang="nb-NO" dirty="0"/>
          </a:p>
          <a:p>
            <a:r>
              <a:rPr lang="nb-NO" dirty="0"/>
              <a:t>Basert på oppdatert kostnadsinformasjon er nye legemidler flyttet inn i grunnlaget for STG XS03</a:t>
            </a:r>
          </a:p>
          <a:p>
            <a:endParaRPr lang="nb-NO" dirty="0"/>
          </a:p>
          <a:p>
            <a:r>
              <a:rPr lang="nb-NO" dirty="0"/>
              <a:t>Når de billigste legemidlene er flyttet til XS03 har det medført større endringer i vektene til de øvrige kreft     STG-ene   </a:t>
            </a:r>
          </a:p>
          <a:p>
            <a:endParaRPr lang="nb-NO" dirty="0"/>
          </a:p>
        </p:txBody>
      </p:sp>
      <p:pic>
        <p:nvPicPr>
          <p:cNvPr id="6" name="Bilde 5">
            <a:extLst>
              <a:ext uri="{FF2B5EF4-FFF2-40B4-BE49-F238E27FC236}">
                <a16:creationId xmlns:a16="http://schemas.microsoft.com/office/drawing/2014/main" id="{AFBD53E6-8C2F-3556-090E-F9A134315835}"/>
              </a:ext>
            </a:extLst>
          </p:cNvPr>
          <p:cNvPicPr>
            <a:picLocks noChangeAspect="1"/>
          </p:cNvPicPr>
          <p:nvPr/>
        </p:nvPicPr>
        <p:blipFill>
          <a:blip r:embed="rId2"/>
          <a:stretch>
            <a:fillRect/>
          </a:stretch>
        </p:blipFill>
        <p:spPr>
          <a:xfrm>
            <a:off x="1056040" y="3895725"/>
            <a:ext cx="1371600" cy="457200"/>
          </a:xfrm>
          <a:prstGeom prst="rect">
            <a:avLst/>
          </a:prstGeom>
        </p:spPr>
      </p:pic>
      <p:pic>
        <p:nvPicPr>
          <p:cNvPr id="8" name="Bilde 7">
            <a:extLst>
              <a:ext uri="{FF2B5EF4-FFF2-40B4-BE49-F238E27FC236}">
                <a16:creationId xmlns:a16="http://schemas.microsoft.com/office/drawing/2014/main" id="{EC98E8E1-0B9D-EABF-7CC6-C87988E05763}"/>
              </a:ext>
            </a:extLst>
          </p:cNvPr>
          <p:cNvPicPr>
            <a:picLocks noChangeAspect="1"/>
          </p:cNvPicPr>
          <p:nvPr/>
        </p:nvPicPr>
        <p:blipFill>
          <a:blip r:embed="rId3"/>
          <a:stretch>
            <a:fillRect/>
          </a:stretch>
        </p:blipFill>
        <p:spPr>
          <a:xfrm>
            <a:off x="1326891" y="4906713"/>
            <a:ext cx="829898" cy="1080000"/>
          </a:xfrm>
          <a:prstGeom prst="rect">
            <a:avLst/>
          </a:prstGeom>
        </p:spPr>
      </p:pic>
    </p:spTree>
    <p:extLst>
      <p:ext uri="{BB962C8B-B14F-4D97-AF65-F5344CB8AC3E}">
        <p14:creationId xmlns:p14="http://schemas.microsoft.com/office/powerpoint/2010/main" val="373065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A8CF25-62BE-C5F6-885F-604C92758B2E}"/>
              </a:ext>
            </a:extLst>
          </p:cNvPr>
          <p:cNvSpPr>
            <a:spLocks noGrp="1"/>
          </p:cNvSpPr>
          <p:nvPr>
            <p:ph type="title"/>
          </p:nvPr>
        </p:nvSpPr>
        <p:spPr/>
        <p:txBody>
          <a:bodyPr/>
          <a:lstStyle/>
          <a:p>
            <a:r>
              <a:rPr lang="nb-NO" dirty="0"/>
              <a:t>Justeringer i STG-logikken</a:t>
            </a:r>
          </a:p>
        </p:txBody>
      </p:sp>
      <p:sp>
        <p:nvSpPr>
          <p:cNvPr id="3" name="Plassholder for tekst 2">
            <a:extLst>
              <a:ext uri="{FF2B5EF4-FFF2-40B4-BE49-F238E27FC236}">
                <a16:creationId xmlns:a16="http://schemas.microsoft.com/office/drawing/2014/main" id="{0C86F599-08DA-F7B7-E4D9-C0DA0EDF7783}"/>
              </a:ext>
            </a:extLst>
          </p:cNvPr>
          <p:cNvSpPr>
            <a:spLocks noGrp="1"/>
          </p:cNvSpPr>
          <p:nvPr>
            <p:ph type="body" sz="quarter" idx="14"/>
          </p:nvPr>
        </p:nvSpPr>
        <p:spPr/>
        <p:txBody>
          <a:bodyPr/>
          <a:lstStyle/>
          <a:p>
            <a:endParaRPr lang="nb-NO" dirty="0"/>
          </a:p>
          <a:p>
            <a:endParaRPr lang="nb-NO" dirty="0"/>
          </a:p>
          <a:p>
            <a:r>
              <a:rPr lang="nb-NO" dirty="0"/>
              <a:t>1) STG logikken justeres hvert tertial </a:t>
            </a:r>
          </a:p>
          <a:p>
            <a:endParaRPr lang="nb-NO" dirty="0"/>
          </a:p>
          <a:p>
            <a:r>
              <a:rPr lang="nb-NO" dirty="0"/>
              <a:t>2) Utvidelse/endring av logikken gjøres årlig</a:t>
            </a:r>
          </a:p>
        </p:txBody>
      </p:sp>
      <p:sp>
        <p:nvSpPr>
          <p:cNvPr id="4" name="Plassholder for innhold 3">
            <a:extLst>
              <a:ext uri="{FF2B5EF4-FFF2-40B4-BE49-F238E27FC236}">
                <a16:creationId xmlns:a16="http://schemas.microsoft.com/office/drawing/2014/main" id="{2F67F238-BE77-898D-4EDD-36020E54B2B4}"/>
              </a:ext>
            </a:extLst>
          </p:cNvPr>
          <p:cNvSpPr>
            <a:spLocks noGrp="1"/>
          </p:cNvSpPr>
          <p:nvPr>
            <p:ph idx="1"/>
          </p:nvPr>
        </p:nvSpPr>
        <p:spPr/>
        <p:txBody>
          <a:bodyPr/>
          <a:lstStyle/>
          <a:p>
            <a:endParaRPr lang="nb-NO" dirty="0"/>
          </a:p>
          <a:p>
            <a:r>
              <a:rPr lang="nb-NO" dirty="0"/>
              <a:t>Beslutninger i Nye metoder blir fulgt opp tertialvis:</a:t>
            </a:r>
          </a:p>
          <a:p>
            <a:endParaRPr lang="nb-NO" dirty="0"/>
          </a:p>
          <a:p>
            <a:r>
              <a:rPr lang="nb-NO" dirty="0"/>
              <a:t>Når nye legemidler blir besluttet tatt i bruk blir legemidlet inkludert i STG for aktuelt indikasjonsområde dersom slik STG foreligger</a:t>
            </a:r>
          </a:p>
          <a:p>
            <a:endParaRPr lang="nb-NO" dirty="0"/>
          </a:p>
          <a:p>
            <a:r>
              <a:rPr lang="nb-NO" dirty="0"/>
              <a:t>Dersom indikasjonsområde ikke er inkludert i logikken vil legemiddelbehandlingen bli inkludert i XS99  </a:t>
            </a:r>
          </a:p>
          <a:p>
            <a:r>
              <a:rPr lang="nb-NO" dirty="0"/>
              <a:t>	</a:t>
            </a:r>
          </a:p>
          <a:p>
            <a:endParaRPr lang="nb-NO" dirty="0"/>
          </a:p>
          <a:p>
            <a:endParaRPr lang="nb-NO" dirty="0"/>
          </a:p>
          <a:p>
            <a:endParaRPr lang="nb-NO" dirty="0"/>
          </a:p>
          <a:p>
            <a:r>
              <a:rPr lang="nb-NO" dirty="0"/>
              <a:t> </a:t>
            </a:r>
          </a:p>
          <a:p>
            <a:endParaRPr lang="nb-NO" dirty="0"/>
          </a:p>
        </p:txBody>
      </p:sp>
      <p:pic>
        <p:nvPicPr>
          <p:cNvPr id="6" name="Bilde 5">
            <a:extLst>
              <a:ext uri="{FF2B5EF4-FFF2-40B4-BE49-F238E27FC236}">
                <a16:creationId xmlns:a16="http://schemas.microsoft.com/office/drawing/2014/main" id="{39A19D81-2520-4B4A-8CE7-4D0570886A2F}"/>
              </a:ext>
            </a:extLst>
          </p:cNvPr>
          <p:cNvPicPr>
            <a:picLocks noChangeAspect="1"/>
          </p:cNvPicPr>
          <p:nvPr/>
        </p:nvPicPr>
        <p:blipFill>
          <a:blip r:embed="rId2"/>
          <a:stretch>
            <a:fillRect/>
          </a:stretch>
        </p:blipFill>
        <p:spPr>
          <a:xfrm>
            <a:off x="671525" y="4753037"/>
            <a:ext cx="2596089" cy="1332000"/>
          </a:xfrm>
          <a:prstGeom prst="rect">
            <a:avLst/>
          </a:prstGeom>
        </p:spPr>
      </p:pic>
    </p:spTree>
    <p:extLst>
      <p:ext uri="{BB962C8B-B14F-4D97-AF65-F5344CB8AC3E}">
        <p14:creationId xmlns:p14="http://schemas.microsoft.com/office/powerpoint/2010/main" val="56457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160660-B34E-7290-74DE-949B8B220D07}"/>
              </a:ext>
            </a:extLst>
          </p:cNvPr>
          <p:cNvSpPr>
            <a:spLocks noGrp="1"/>
          </p:cNvSpPr>
          <p:nvPr>
            <p:ph type="title"/>
          </p:nvPr>
        </p:nvSpPr>
        <p:spPr/>
        <p:txBody>
          <a:bodyPr/>
          <a:lstStyle/>
          <a:p>
            <a:r>
              <a:rPr lang="nb-NO" dirty="0"/>
              <a:t>Digital </a:t>
            </a:r>
            <a:r>
              <a:rPr lang="nb-NO" dirty="0" err="1"/>
              <a:t>hjemmeoppfølging</a:t>
            </a:r>
            <a:endParaRPr lang="nb-NO" dirty="0"/>
          </a:p>
        </p:txBody>
      </p:sp>
      <p:sp>
        <p:nvSpPr>
          <p:cNvPr id="4" name="Plassholder for bunntekst 3">
            <a:extLst>
              <a:ext uri="{FF2B5EF4-FFF2-40B4-BE49-F238E27FC236}">
                <a16:creationId xmlns:a16="http://schemas.microsoft.com/office/drawing/2014/main" id="{347CAB77-2B10-C411-78E3-BF7AB524D2B8}"/>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D4574796-ABEE-6634-4B53-B7306479AF07}"/>
              </a:ext>
            </a:extLst>
          </p:cNvPr>
          <p:cNvSpPr>
            <a:spLocks noGrp="1"/>
          </p:cNvSpPr>
          <p:nvPr>
            <p:ph type="sldNum" sz="quarter" idx="12"/>
          </p:nvPr>
        </p:nvSpPr>
        <p:spPr/>
        <p:txBody>
          <a:bodyPr/>
          <a:lstStyle/>
          <a:p>
            <a:fld id="{1670A82E-6091-4B79-BDC9-9FEC8E0D8D32}" type="slidenum">
              <a:rPr lang="nn-NO" smtClean="0"/>
              <a:t>16</a:t>
            </a:fld>
            <a:endParaRPr lang="nn-NO"/>
          </a:p>
        </p:txBody>
      </p:sp>
      <p:pic>
        <p:nvPicPr>
          <p:cNvPr id="7" name="Bilde 6">
            <a:extLst>
              <a:ext uri="{FF2B5EF4-FFF2-40B4-BE49-F238E27FC236}">
                <a16:creationId xmlns:a16="http://schemas.microsoft.com/office/drawing/2014/main" id="{71B0662D-9910-271B-0162-80C6DB62B271}"/>
              </a:ext>
            </a:extLst>
          </p:cNvPr>
          <p:cNvPicPr>
            <a:picLocks noChangeAspect="1"/>
          </p:cNvPicPr>
          <p:nvPr/>
        </p:nvPicPr>
        <p:blipFill>
          <a:blip r:embed="rId2"/>
          <a:stretch>
            <a:fillRect/>
          </a:stretch>
        </p:blipFill>
        <p:spPr>
          <a:xfrm>
            <a:off x="6220396" y="2285999"/>
            <a:ext cx="5858239" cy="3035809"/>
          </a:xfrm>
          <a:prstGeom prst="rect">
            <a:avLst/>
          </a:prstGeom>
        </p:spPr>
      </p:pic>
      <p:sp>
        <p:nvSpPr>
          <p:cNvPr id="8" name="TekstSylinder 7">
            <a:extLst>
              <a:ext uri="{FF2B5EF4-FFF2-40B4-BE49-F238E27FC236}">
                <a16:creationId xmlns:a16="http://schemas.microsoft.com/office/drawing/2014/main" id="{88BADE86-EAB8-1332-D840-33D10EF83D9E}"/>
              </a:ext>
            </a:extLst>
          </p:cNvPr>
          <p:cNvSpPr txBox="1"/>
          <p:nvPr/>
        </p:nvSpPr>
        <p:spPr>
          <a:xfrm>
            <a:off x="9962894" y="5274528"/>
            <a:ext cx="2229106" cy="184666"/>
          </a:xfrm>
          <a:prstGeom prst="rect">
            <a:avLst/>
          </a:prstGeom>
          <a:noFill/>
        </p:spPr>
        <p:txBody>
          <a:bodyPr wrap="square" rtlCol="0">
            <a:spAutoFit/>
          </a:bodyPr>
          <a:lstStyle/>
          <a:p>
            <a:r>
              <a:rPr lang="nb-NO" sz="600" dirty="0"/>
              <a:t>Illustrasjon fra OUS </a:t>
            </a:r>
            <a:r>
              <a:rPr lang="nb-NO" sz="600" dirty="0" err="1"/>
              <a:t>hjemmesykehus</a:t>
            </a:r>
            <a:r>
              <a:rPr lang="nb-NO" sz="600" dirty="0"/>
              <a:t> og digital oppfølging</a:t>
            </a:r>
            <a:endParaRPr lang="nb-NO" sz="1200" dirty="0"/>
          </a:p>
        </p:txBody>
      </p:sp>
      <p:sp>
        <p:nvSpPr>
          <p:cNvPr id="10" name="Plassholder for innhold 2">
            <a:extLst>
              <a:ext uri="{FF2B5EF4-FFF2-40B4-BE49-F238E27FC236}">
                <a16:creationId xmlns:a16="http://schemas.microsoft.com/office/drawing/2014/main" id="{7E3C574C-CFFF-D762-DDA2-09C205EE6A01}"/>
              </a:ext>
            </a:extLst>
          </p:cNvPr>
          <p:cNvSpPr>
            <a:spLocks noGrp="1"/>
          </p:cNvSpPr>
          <p:nvPr>
            <p:ph idx="1"/>
          </p:nvPr>
        </p:nvSpPr>
        <p:spPr>
          <a:xfrm>
            <a:off x="938784" y="2331053"/>
            <a:ext cx="5032821" cy="3035808"/>
          </a:xfrm>
        </p:spPr>
        <p:txBody>
          <a:bodyPr>
            <a:normAutofit lnSpcReduction="10000"/>
          </a:bodyPr>
          <a:lstStyle/>
          <a:p>
            <a:pPr marL="0" indent="0">
              <a:buNone/>
            </a:pPr>
            <a:r>
              <a:rPr lang="nb-NO" sz="2800" dirty="0"/>
              <a:t>Utfordrende med avgrensing av aktiviteten</a:t>
            </a:r>
          </a:p>
          <a:p>
            <a:pPr marL="0" indent="0">
              <a:buNone/>
            </a:pPr>
            <a:endParaRPr lang="nb-NO" sz="2800" dirty="0"/>
          </a:p>
          <a:p>
            <a:pPr lvl="1"/>
            <a:r>
              <a:rPr lang="nb-NO" sz="2500" dirty="0"/>
              <a:t>Ny aktivitet</a:t>
            </a:r>
          </a:p>
          <a:p>
            <a:pPr lvl="1"/>
            <a:r>
              <a:rPr lang="nb-NO" sz="2400" dirty="0"/>
              <a:t>Skal ha statistisk verdi</a:t>
            </a:r>
          </a:p>
          <a:p>
            <a:pPr lvl="1"/>
            <a:r>
              <a:rPr lang="nb-NO" sz="2400" dirty="0"/>
              <a:t>Begrense registreringsbyrden</a:t>
            </a:r>
          </a:p>
          <a:p>
            <a:pPr lvl="1"/>
            <a:r>
              <a:rPr lang="nb-NO" sz="2400" dirty="0"/>
              <a:t>Lik refusjon for lik tjeneste på tvers av enheter</a:t>
            </a:r>
          </a:p>
          <a:p>
            <a:pPr lvl="1"/>
            <a:endParaRPr lang="nb-NO" dirty="0"/>
          </a:p>
        </p:txBody>
      </p:sp>
    </p:spTree>
    <p:extLst>
      <p:ext uri="{BB962C8B-B14F-4D97-AF65-F5344CB8AC3E}">
        <p14:creationId xmlns:p14="http://schemas.microsoft.com/office/powerpoint/2010/main" val="306176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2B0A6E-8F08-B0C5-8AC5-23D91839A7C1}"/>
              </a:ext>
            </a:extLst>
          </p:cNvPr>
          <p:cNvSpPr>
            <a:spLocks noGrp="1"/>
          </p:cNvSpPr>
          <p:nvPr>
            <p:ph type="title"/>
          </p:nvPr>
        </p:nvSpPr>
        <p:spPr/>
        <p:txBody>
          <a:bodyPr/>
          <a:lstStyle/>
          <a:p>
            <a:r>
              <a:rPr lang="nb-NO" dirty="0"/>
              <a:t>Digital </a:t>
            </a:r>
            <a:r>
              <a:rPr lang="nb-NO" dirty="0" err="1"/>
              <a:t>hjemmeoppfølging</a:t>
            </a:r>
            <a:endParaRPr lang="nb-NO" dirty="0"/>
          </a:p>
        </p:txBody>
      </p:sp>
      <p:sp>
        <p:nvSpPr>
          <p:cNvPr id="4" name="Plassholder for bunntekst 3">
            <a:extLst>
              <a:ext uri="{FF2B5EF4-FFF2-40B4-BE49-F238E27FC236}">
                <a16:creationId xmlns:a16="http://schemas.microsoft.com/office/drawing/2014/main" id="{5CB60FFA-B816-4096-3052-F3967EE59F6C}"/>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1E1D79E9-8B0E-1BFB-248C-AEEFB2E88AA4}"/>
              </a:ext>
            </a:extLst>
          </p:cNvPr>
          <p:cNvSpPr>
            <a:spLocks noGrp="1"/>
          </p:cNvSpPr>
          <p:nvPr>
            <p:ph type="sldNum" sz="quarter" idx="12"/>
          </p:nvPr>
        </p:nvSpPr>
        <p:spPr/>
        <p:txBody>
          <a:bodyPr/>
          <a:lstStyle/>
          <a:p>
            <a:fld id="{1670A82E-6091-4B79-BDC9-9FEC8E0D8D32}" type="slidenum">
              <a:rPr lang="nn-NO" smtClean="0"/>
              <a:t>17</a:t>
            </a:fld>
            <a:endParaRPr lang="nn-NO"/>
          </a:p>
        </p:txBody>
      </p:sp>
      <p:pic>
        <p:nvPicPr>
          <p:cNvPr id="13" name="Plassholder for innhold 12">
            <a:extLst>
              <a:ext uri="{FF2B5EF4-FFF2-40B4-BE49-F238E27FC236}">
                <a16:creationId xmlns:a16="http://schemas.microsoft.com/office/drawing/2014/main" id="{C052A689-535B-7629-2629-5C60BC7A939F}"/>
              </a:ext>
            </a:extLst>
          </p:cNvPr>
          <p:cNvPicPr>
            <a:picLocks noGrp="1" noChangeAspect="1"/>
          </p:cNvPicPr>
          <p:nvPr>
            <p:ph idx="1"/>
          </p:nvPr>
        </p:nvPicPr>
        <p:blipFill>
          <a:blip r:embed="rId2"/>
          <a:stretch>
            <a:fillRect/>
          </a:stretch>
        </p:blipFill>
        <p:spPr>
          <a:xfrm>
            <a:off x="1076827" y="1697435"/>
            <a:ext cx="8572499" cy="4870121"/>
          </a:xfrm>
          <a:prstGeom prst="rect">
            <a:avLst/>
          </a:prstGeom>
        </p:spPr>
      </p:pic>
    </p:spTree>
    <p:extLst>
      <p:ext uri="{BB962C8B-B14F-4D97-AF65-F5344CB8AC3E}">
        <p14:creationId xmlns:p14="http://schemas.microsoft.com/office/powerpoint/2010/main" val="385210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9A15E4-0A4C-7E5D-A8EF-22CD8B1D28C3}"/>
              </a:ext>
            </a:extLst>
          </p:cNvPr>
          <p:cNvSpPr>
            <a:spLocks noGrp="1"/>
          </p:cNvSpPr>
          <p:nvPr>
            <p:ph type="title"/>
          </p:nvPr>
        </p:nvSpPr>
        <p:spPr/>
        <p:txBody>
          <a:bodyPr/>
          <a:lstStyle/>
          <a:p>
            <a:r>
              <a:rPr lang="nb-NO" dirty="0"/>
              <a:t>Digital </a:t>
            </a:r>
            <a:r>
              <a:rPr lang="nb-NO" dirty="0" err="1"/>
              <a:t>hjemmeoppfølging</a:t>
            </a:r>
            <a:endParaRPr lang="nb-NO" dirty="0"/>
          </a:p>
        </p:txBody>
      </p:sp>
      <p:sp>
        <p:nvSpPr>
          <p:cNvPr id="3" name="Plassholder for innhold 2">
            <a:extLst>
              <a:ext uri="{FF2B5EF4-FFF2-40B4-BE49-F238E27FC236}">
                <a16:creationId xmlns:a16="http://schemas.microsoft.com/office/drawing/2014/main" id="{0D8FB60B-BBD2-E6C6-0130-8EFAF528BAB8}"/>
              </a:ext>
            </a:extLst>
          </p:cNvPr>
          <p:cNvSpPr>
            <a:spLocks noGrp="1"/>
          </p:cNvSpPr>
          <p:nvPr>
            <p:ph idx="1"/>
          </p:nvPr>
        </p:nvSpPr>
        <p:spPr/>
        <p:txBody>
          <a:bodyPr/>
          <a:lstStyle/>
          <a:p>
            <a:pPr lvl="1"/>
            <a:endParaRPr lang="nb-NO" dirty="0"/>
          </a:p>
          <a:p>
            <a:pPr marL="0" indent="0">
              <a:buNone/>
            </a:pPr>
            <a:r>
              <a:rPr lang="nb-NO" sz="2800" dirty="0"/>
              <a:t>Klargjøring av ISF-regelverk – omstrukturering og justering av beskrivelser</a:t>
            </a:r>
          </a:p>
          <a:p>
            <a:pPr marL="0" indent="0">
              <a:buNone/>
            </a:pPr>
            <a:endParaRPr lang="nb-NO" sz="2800" dirty="0"/>
          </a:p>
          <a:p>
            <a:pPr marL="0" indent="0">
              <a:buNone/>
            </a:pPr>
            <a:r>
              <a:rPr lang="nb-NO" sz="2800" dirty="0"/>
              <a:t>Justering av kodetekster – samme innhold</a:t>
            </a:r>
          </a:p>
          <a:p>
            <a:pPr marL="0" indent="0">
              <a:buNone/>
            </a:pPr>
            <a:endParaRPr lang="nb-NO" sz="2800" dirty="0"/>
          </a:p>
          <a:p>
            <a:pPr marL="0" indent="0">
              <a:buNone/>
            </a:pPr>
            <a:r>
              <a:rPr lang="nb-NO" sz="2800" dirty="0"/>
              <a:t>Med noen unntak:</a:t>
            </a:r>
          </a:p>
          <a:p>
            <a:pPr marL="0" indent="0">
              <a:buNone/>
            </a:pPr>
            <a:r>
              <a:rPr lang="nb-NO" sz="2200" dirty="0">
                <a:effectLst/>
                <a:ea typeface="Calibri" panose="020F0502020204030204" pitchFamily="34" charset="0"/>
                <a:cs typeface="Times New Roman" panose="02020603050405020304" pitchFamily="18" charset="0"/>
              </a:rPr>
              <a:t>WMFX00 Digital </a:t>
            </a:r>
            <a:r>
              <a:rPr lang="nb-NO" sz="2200" dirty="0" err="1">
                <a:effectLst/>
                <a:ea typeface="Calibri" panose="020F0502020204030204" pitchFamily="34" charset="0"/>
                <a:cs typeface="Times New Roman" panose="02020603050405020304" pitchFamily="18" charset="0"/>
              </a:rPr>
              <a:t>hjemmeoppfølging</a:t>
            </a:r>
            <a:r>
              <a:rPr lang="nb-NO" sz="2200" dirty="0">
                <a:effectLst/>
                <a:ea typeface="Calibri" panose="020F0502020204030204" pitchFamily="34" charset="0"/>
                <a:cs typeface="Times New Roman" panose="02020603050405020304" pitchFamily="18" charset="0"/>
              </a:rPr>
              <a:t> av fjernrapporterte data fra annet medisinsk utstyr nå vil dekke deler av aktiviteten der man til og med 2023 ville brukt WMGA42. Sistnevnte kode, WMGA42, vil for 2024 dekke </a:t>
            </a:r>
            <a:r>
              <a:rPr lang="nb-NO" sz="2200" i="1" dirty="0">
                <a:effectLst/>
                <a:ea typeface="Calibri" panose="020F0502020204030204" pitchFamily="34" charset="0"/>
                <a:cs typeface="Times New Roman" panose="02020603050405020304" pitchFamily="18" charset="0"/>
              </a:rPr>
              <a:t>"annen asynkron telemedisinsk oppfølging"</a:t>
            </a:r>
            <a:endParaRPr lang="nb-NO" sz="2200" dirty="0">
              <a:effectLst/>
              <a:ea typeface="Calibri" panose="020F0502020204030204" pitchFamily="34" charset="0"/>
              <a:cs typeface="Times New Roman" panose="02020603050405020304" pitchFamily="18" charset="0"/>
            </a:endParaRPr>
          </a:p>
          <a:p>
            <a:endParaRPr lang="nb-NO" dirty="0"/>
          </a:p>
        </p:txBody>
      </p:sp>
      <p:sp>
        <p:nvSpPr>
          <p:cNvPr id="4" name="Plassholder for bunntekst 3">
            <a:extLst>
              <a:ext uri="{FF2B5EF4-FFF2-40B4-BE49-F238E27FC236}">
                <a16:creationId xmlns:a16="http://schemas.microsoft.com/office/drawing/2014/main" id="{403BF9FA-ED21-A23B-008D-0F68378EBEF0}"/>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A71A66E2-7EFB-E56B-3B2D-298C9E61127F}"/>
              </a:ext>
            </a:extLst>
          </p:cNvPr>
          <p:cNvSpPr>
            <a:spLocks noGrp="1"/>
          </p:cNvSpPr>
          <p:nvPr>
            <p:ph type="sldNum" sz="quarter" idx="12"/>
          </p:nvPr>
        </p:nvSpPr>
        <p:spPr/>
        <p:txBody>
          <a:bodyPr/>
          <a:lstStyle/>
          <a:p>
            <a:fld id="{1670A82E-6091-4B79-BDC9-9FEC8E0D8D32}" type="slidenum">
              <a:rPr lang="nn-NO" smtClean="0"/>
              <a:t>18</a:t>
            </a:fld>
            <a:endParaRPr lang="nn-NO"/>
          </a:p>
        </p:txBody>
      </p:sp>
    </p:spTree>
    <p:extLst>
      <p:ext uri="{BB962C8B-B14F-4D97-AF65-F5344CB8AC3E}">
        <p14:creationId xmlns:p14="http://schemas.microsoft.com/office/powerpoint/2010/main" val="1457032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30BCFE-989E-6319-A087-21DFFDE7AAB2}"/>
              </a:ext>
            </a:extLst>
          </p:cNvPr>
          <p:cNvSpPr>
            <a:spLocks noGrp="1"/>
          </p:cNvSpPr>
          <p:nvPr>
            <p:ph type="title"/>
          </p:nvPr>
        </p:nvSpPr>
        <p:spPr/>
        <p:txBody>
          <a:bodyPr/>
          <a:lstStyle/>
          <a:p>
            <a:r>
              <a:rPr lang="nb-NO" dirty="0"/>
              <a:t>Digital </a:t>
            </a:r>
            <a:r>
              <a:rPr lang="nb-NO" dirty="0" err="1"/>
              <a:t>hjemmeoppfølging</a:t>
            </a:r>
            <a:endParaRPr lang="nb-NO" dirty="0"/>
          </a:p>
        </p:txBody>
      </p:sp>
      <p:sp>
        <p:nvSpPr>
          <p:cNvPr id="3" name="Plassholder for innhold 2">
            <a:extLst>
              <a:ext uri="{FF2B5EF4-FFF2-40B4-BE49-F238E27FC236}">
                <a16:creationId xmlns:a16="http://schemas.microsoft.com/office/drawing/2014/main" id="{D2637EA9-0BD4-BA79-6413-E648C841B454}"/>
              </a:ext>
            </a:extLst>
          </p:cNvPr>
          <p:cNvSpPr>
            <a:spLocks noGrp="1"/>
          </p:cNvSpPr>
          <p:nvPr>
            <p:ph idx="1"/>
          </p:nvPr>
        </p:nvSpPr>
        <p:spPr>
          <a:xfrm>
            <a:off x="761256" y="1737814"/>
            <a:ext cx="10663932" cy="4424107"/>
          </a:xfrm>
        </p:spPr>
        <p:txBody>
          <a:bodyPr/>
          <a:lstStyle/>
          <a:p>
            <a:pPr marL="0" indent="0">
              <a:buNone/>
            </a:pPr>
            <a:r>
              <a:rPr lang="nb-NO" sz="2800" dirty="0"/>
              <a:t>Hva har vi vurdert for 2024, men ikke gjort:</a:t>
            </a:r>
          </a:p>
          <a:p>
            <a:pPr marL="0" indent="0">
              <a:buNone/>
            </a:pPr>
            <a:endParaRPr lang="nb-NO" sz="2800" dirty="0"/>
          </a:p>
          <a:p>
            <a:r>
              <a:rPr lang="nb-NO" dirty="0"/>
              <a:t>Ikke økt refusjonene med ekstra insentiv slik antydet i juni</a:t>
            </a:r>
          </a:p>
          <a:p>
            <a:r>
              <a:rPr lang="nb-NO" dirty="0"/>
              <a:t>Ikke ytterligere klargjøring av kriterier for nettbasert behandlingsprogram</a:t>
            </a:r>
          </a:p>
          <a:p>
            <a:r>
              <a:rPr lang="nb-NO" dirty="0"/>
              <a:t>Ikke endret periode for refusjon fra tertial til år</a:t>
            </a:r>
          </a:p>
          <a:p>
            <a:r>
              <a:rPr lang="nb-NO" dirty="0"/>
              <a:t>Ikke inkludert skjema som brukes i forbindelse med konsultasjon</a:t>
            </a:r>
          </a:p>
          <a:p>
            <a:r>
              <a:rPr lang="nb-NO" dirty="0"/>
              <a:t>Ikke laget aggregeringsregler for digital </a:t>
            </a:r>
            <a:r>
              <a:rPr lang="nb-NO" dirty="0" err="1"/>
              <a:t>hjemmeoppfølging</a:t>
            </a:r>
            <a:r>
              <a:rPr lang="nb-NO" dirty="0"/>
              <a:t> der ulike aktiviteter gjøres i kombinasjon</a:t>
            </a:r>
          </a:p>
          <a:p>
            <a:endParaRPr lang="nb-NO" dirty="0"/>
          </a:p>
          <a:p>
            <a:pPr marL="0" indent="0">
              <a:buNone/>
            </a:pPr>
            <a:r>
              <a:rPr lang="nb-NO" dirty="0"/>
              <a:t>               </a:t>
            </a:r>
          </a:p>
          <a:p>
            <a:pPr marL="0" indent="0">
              <a:buNone/>
            </a:pPr>
            <a:r>
              <a:rPr lang="nb-NO" dirty="0"/>
              <a:t>	    Vil gjøre kartlegging av aktiviteten med tanke på ytterligere innsikt</a:t>
            </a:r>
          </a:p>
          <a:p>
            <a:endParaRPr lang="nb-NO" dirty="0"/>
          </a:p>
        </p:txBody>
      </p:sp>
      <p:sp>
        <p:nvSpPr>
          <p:cNvPr id="4" name="Plassholder for bunntekst 3">
            <a:extLst>
              <a:ext uri="{FF2B5EF4-FFF2-40B4-BE49-F238E27FC236}">
                <a16:creationId xmlns:a16="http://schemas.microsoft.com/office/drawing/2014/main" id="{A914CB94-4691-E6D7-087E-DEA886FACAF6}"/>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2C7A12F4-67A3-6F3D-D440-D01C16B9DCB1}"/>
              </a:ext>
            </a:extLst>
          </p:cNvPr>
          <p:cNvSpPr>
            <a:spLocks noGrp="1"/>
          </p:cNvSpPr>
          <p:nvPr>
            <p:ph type="sldNum" sz="quarter" idx="12"/>
          </p:nvPr>
        </p:nvSpPr>
        <p:spPr/>
        <p:txBody>
          <a:bodyPr/>
          <a:lstStyle/>
          <a:p>
            <a:fld id="{1670A82E-6091-4B79-BDC9-9FEC8E0D8D32}" type="slidenum">
              <a:rPr lang="nn-NO" smtClean="0"/>
              <a:t>19</a:t>
            </a:fld>
            <a:endParaRPr lang="nn-NO"/>
          </a:p>
        </p:txBody>
      </p:sp>
      <p:sp>
        <p:nvSpPr>
          <p:cNvPr id="6" name="Stjerne: 5 tagger 5">
            <a:extLst>
              <a:ext uri="{FF2B5EF4-FFF2-40B4-BE49-F238E27FC236}">
                <a16:creationId xmlns:a16="http://schemas.microsoft.com/office/drawing/2014/main" id="{167BAE44-1652-9408-9B96-F2F95E739EC7}"/>
              </a:ext>
            </a:extLst>
          </p:cNvPr>
          <p:cNvSpPr/>
          <p:nvPr/>
        </p:nvSpPr>
        <p:spPr>
          <a:xfrm>
            <a:off x="972274" y="5080291"/>
            <a:ext cx="914400" cy="914400"/>
          </a:xfrm>
          <a:prstGeom prst="star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4857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F6D6C25-1633-B9DA-9DC8-2F4198608EF4}"/>
              </a:ext>
            </a:extLst>
          </p:cNvPr>
          <p:cNvSpPr>
            <a:spLocks noGrp="1"/>
          </p:cNvSpPr>
          <p:nvPr>
            <p:ph type="title"/>
          </p:nvPr>
        </p:nvSpPr>
        <p:spPr/>
        <p:txBody>
          <a:bodyPr/>
          <a:lstStyle/>
          <a:p>
            <a:r>
              <a:rPr lang="nb-NO" dirty="0"/>
              <a:t>Dagsorden</a:t>
            </a:r>
          </a:p>
        </p:txBody>
      </p:sp>
      <p:sp>
        <p:nvSpPr>
          <p:cNvPr id="8" name="Rectangle 3">
            <a:extLst>
              <a:ext uri="{FF2B5EF4-FFF2-40B4-BE49-F238E27FC236}">
                <a16:creationId xmlns:a16="http://schemas.microsoft.com/office/drawing/2014/main" id="{450ABB38-15B5-EE3F-30C5-E31355C1386D}"/>
              </a:ext>
            </a:extLst>
          </p:cNvPr>
          <p:cNvSpPr>
            <a:spLocks noGrp="1" noChangeArrowheads="1"/>
          </p:cNvSpPr>
          <p:nvPr>
            <p:ph idx="1"/>
          </p:nvPr>
        </p:nvSpPr>
        <p:spPr bwMode="auto">
          <a:xfrm>
            <a:off x="609599" y="1931117"/>
            <a:ext cx="11221453" cy="3508653"/>
          </a:xfrm>
          <a:prstGeom prst="rect">
            <a:avLst/>
          </a:prstGeom>
          <a:solidFill>
            <a:schemeClr val="accent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2400" dirty="0">
                <a:solidFill>
                  <a:schemeClr val="bg1"/>
                </a:solidFill>
                <a:latin typeface="Arial" panose="020B0604020202020204" pitchFamily="34" charset="0"/>
                <a:ea typeface="Calibri" panose="020F0502020204030204" pitchFamily="34" charset="0"/>
              </a:rPr>
              <a:t>1</a:t>
            </a:r>
            <a:r>
              <a:rPr kumimoji="0" lang="nb-NO" altLang="nb-NO" sz="24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000-1015 Innledning</a:t>
            </a:r>
            <a:endParaRPr kumimoji="0" lang="nb-NO" altLang="nb-NO" sz="24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4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1015-1130 Utviklingsområder ISF - foreløpig ISF-regelverk 2024</a:t>
            </a:r>
          </a:p>
          <a:p>
            <a:pPr lvl="5" defTabSz="914400" eaLnBrk="0" fontAlgn="base" hangingPunct="0">
              <a:spcBef>
                <a:spcPct val="0"/>
              </a:spcBef>
              <a:spcAft>
                <a:spcPct val="0"/>
              </a:spcAft>
            </a:pPr>
            <a:r>
              <a:rPr lang="nb-NO" altLang="nb-NO" sz="2000" dirty="0">
                <a:solidFill>
                  <a:schemeClr val="bg1"/>
                </a:solidFill>
                <a:latin typeface="Arial" panose="020B0604020202020204" pitchFamily="34" charset="0"/>
                <a:ea typeface="Calibri" panose="020F0502020204030204" pitchFamily="34" charset="0"/>
              </a:rPr>
              <a:t>Somatikk og p</a:t>
            </a:r>
            <a:r>
              <a:rPr kumimoji="0" lang="nb-NO" altLang="nb-NO" sz="20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sykisk helsevern/TSB</a:t>
            </a:r>
            <a:endParaRPr lang="nb-NO" altLang="nb-NO" sz="2000" dirty="0">
              <a:solidFill>
                <a:schemeClr val="bg1"/>
              </a:solidFill>
              <a:latin typeface="Arial" panose="020B0604020202020204" pitchFamily="34" charset="0"/>
            </a:endParaRPr>
          </a:p>
          <a:p>
            <a:pPr lvl="5" defTabSz="914400" eaLnBrk="0" fontAlgn="base" hangingPunct="0">
              <a:spcBef>
                <a:spcPct val="0"/>
              </a:spcBef>
              <a:spcAft>
                <a:spcPct val="0"/>
              </a:spcAft>
            </a:pPr>
            <a:r>
              <a:rPr kumimoji="0" lang="nb-NO" altLang="nb-NO" sz="2000" b="0" i="0" u="none" strike="noStrike" cap="none" normalizeH="0" baseline="0" dirty="0" err="1">
                <a:ln>
                  <a:noFill/>
                </a:ln>
                <a:solidFill>
                  <a:schemeClr val="bg1"/>
                </a:solidFill>
                <a:effectLst/>
                <a:latin typeface="Arial" panose="020B0604020202020204" pitchFamily="34" charset="0"/>
              </a:rPr>
              <a:t>Kostnadsvekter</a:t>
            </a:r>
            <a:endParaRPr kumimoji="0" lang="nb-NO" altLang="nb-NO" sz="2000" b="0" i="0" u="none" strike="noStrike" cap="none" normalizeH="0" baseline="0" dirty="0">
              <a:ln>
                <a:noFill/>
              </a:ln>
              <a:solidFill>
                <a:schemeClr val="bg1"/>
              </a:solidFill>
              <a:effectLst/>
              <a:latin typeface="Arial" panose="020B0604020202020204" pitchFamily="34" charset="0"/>
            </a:endParaRPr>
          </a:p>
          <a:p>
            <a:pPr marL="2285658" lvl="5" indent="0" defTabSz="914400" eaLnBrk="0" fontAlgn="base" hangingPunct="0">
              <a:spcBef>
                <a:spcPct val="0"/>
              </a:spcBef>
              <a:spcAft>
                <a:spcPct val="0"/>
              </a:spcAft>
              <a:buNone/>
            </a:pPr>
            <a:endParaRPr kumimoji="0" lang="nb-NO" altLang="nb-NO" sz="2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4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1130-1200 Pause med enkel servering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2400" b="0" i="0" u="none" strike="noStrike" cap="none" normalizeH="0" baseline="0" dirty="0">
              <a:ln>
                <a:noFill/>
              </a:ln>
              <a:solidFill>
                <a:schemeClr val="bg1"/>
              </a:solidFill>
              <a:effectLst/>
              <a:latin typeface="Arial" panose="020B0604020202020204" pitchFamily="34" charset="0"/>
            </a:endParaRPr>
          </a:p>
          <a:p>
            <a:pPr marL="0" indent="0" defTabSz="914400" eaLnBrk="0" fontAlgn="base" hangingPunct="0">
              <a:spcBef>
                <a:spcPct val="0"/>
              </a:spcBef>
              <a:spcAft>
                <a:spcPct val="0"/>
              </a:spcAft>
              <a:buNone/>
            </a:pPr>
            <a:r>
              <a:rPr kumimoji="0" lang="nb-NO" altLang="nb-NO" sz="24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1200-1230 Nytt i kodeverkene; fra Direktoratet for </a:t>
            </a:r>
            <a:r>
              <a:rPr kumimoji="0" lang="nb-NO" altLang="nb-NO" sz="2400" b="0" i="0" u="none" strike="noStrike" cap="none" normalizeH="0" baseline="0" dirty="0" err="1">
                <a:ln>
                  <a:noFill/>
                </a:ln>
                <a:solidFill>
                  <a:schemeClr val="bg1"/>
                </a:solidFill>
                <a:effectLst/>
                <a:latin typeface="Arial" panose="020B0604020202020204" pitchFamily="34" charset="0"/>
                <a:ea typeface="Calibri" panose="020F0502020204030204" pitchFamily="34" charset="0"/>
              </a:rPr>
              <a:t>e-helse</a:t>
            </a:r>
            <a:r>
              <a:rPr kumimoji="0" lang="nb-NO" altLang="nb-NO" sz="24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 </a:t>
            </a:r>
          </a:p>
          <a:p>
            <a:pPr marL="0" indent="0" defTabSz="914400" eaLnBrk="0" fontAlgn="base" hangingPunct="0">
              <a:spcBef>
                <a:spcPct val="0"/>
              </a:spcBef>
              <a:spcAft>
                <a:spcPct val="0"/>
              </a:spcAft>
              <a:buNone/>
            </a:pPr>
            <a:r>
              <a:rPr kumimoji="0" lang="nb-NO" altLang="nb-NO" sz="24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1230-1240 Resultatbasert finansiering (RBF)</a:t>
            </a:r>
            <a:endParaRPr kumimoji="0" lang="nb-NO" altLang="nb-NO" sz="24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4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1240-1245 Avslutning</a:t>
            </a:r>
            <a:endParaRPr kumimoji="0" lang="nb-NO" altLang="nb-NO" sz="24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0973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191B1E-F974-F85E-96AD-B1DD442A239C}"/>
              </a:ext>
            </a:extLst>
          </p:cNvPr>
          <p:cNvSpPr>
            <a:spLocks noGrp="1"/>
          </p:cNvSpPr>
          <p:nvPr>
            <p:ph type="ctrTitle"/>
          </p:nvPr>
        </p:nvSpPr>
        <p:spPr>
          <a:xfrm>
            <a:off x="745957" y="405114"/>
            <a:ext cx="9144000" cy="1229869"/>
          </a:xfrm>
        </p:spPr>
        <p:txBody>
          <a:bodyPr>
            <a:noAutofit/>
          </a:bodyPr>
          <a:lstStyle/>
          <a:p>
            <a:pPr algn="l"/>
            <a:r>
              <a:rPr lang="nb-NO" sz="4000" dirty="0"/>
              <a:t>Behandling og oppfølging gjennom ACT/FACT oppsøkende team</a:t>
            </a:r>
          </a:p>
        </p:txBody>
      </p:sp>
      <p:sp>
        <p:nvSpPr>
          <p:cNvPr id="5" name="TekstSylinder 4">
            <a:extLst>
              <a:ext uri="{FF2B5EF4-FFF2-40B4-BE49-F238E27FC236}">
                <a16:creationId xmlns:a16="http://schemas.microsoft.com/office/drawing/2014/main" id="{5FD8D297-F905-08A4-DF70-87692D38C2F4}"/>
              </a:ext>
            </a:extLst>
          </p:cNvPr>
          <p:cNvSpPr txBox="1"/>
          <p:nvPr/>
        </p:nvSpPr>
        <p:spPr>
          <a:xfrm>
            <a:off x="891251" y="2019992"/>
            <a:ext cx="7292050" cy="4862870"/>
          </a:xfrm>
          <a:prstGeom prst="rect">
            <a:avLst/>
          </a:prstGeom>
          <a:noFill/>
        </p:spPr>
        <p:txBody>
          <a:bodyPr wrap="square" rtlCol="0">
            <a:spAutoFit/>
          </a:bodyPr>
          <a:lstStyle/>
          <a:p>
            <a:r>
              <a:rPr lang="nb-NO" sz="2300" dirty="0"/>
              <a:t>Vi har mottatt mange henvendelser knyttet til oppfølgingen av ACT/FACT-pasienter</a:t>
            </a:r>
          </a:p>
          <a:p>
            <a:endParaRPr lang="nb-NO" sz="2200" dirty="0"/>
          </a:p>
          <a:p>
            <a:r>
              <a:rPr lang="nb-NO" sz="2200" dirty="0"/>
              <a:t>Gjort justeringer i regelverksteksten for å få frem</a:t>
            </a:r>
          </a:p>
          <a:p>
            <a:pPr marL="285750" indent="-285750">
              <a:buFontTx/>
              <a:buChar char="-"/>
            </a:pPr>
            <a:r>
              <a:rPr lang="nb-NO" sz="2200" dirty="0"/>
              <a:t>Eksempler for hva som ligger i </a:t>
            </a:r>
            <a:r>
              <a:rPr lang="nb-NO" sz="2200" i="1" dirty="0"/>
              <a:t>«å bli fulgt gjennom ACT-funksjonen halve kalendermåneden» </a:t>
            </a:r>
            <a:r>
              <a:rPr lang="nb-NO" sz="2200" dirty="0"/>
              <a:t>(pasienter på FACT-tavlen eller i intensiv oppfølgingsfase)</a:t>
            </a:r>
          </a:p>
          <a:p>
            <a:pPr marL="285750" indent="-285750">
              <a:buFontTx/>
              <a:buChar char="-"/>
            </a:pPr>
            <a:r>
              <a:rPr lang="nb-NO" sz="2200" dirty="0"/>
              <a:t>Eksempler på poliklinisk behandlingsepisoder som kan registreres av ACT/FACT-behandlere</a:t>
            </a:r>
          </a:p>
          <a:p>
            <a:pPr marL="285750" indent="-285750">
              <a:buFontTx/>
              <a:buChar char="-"/>
            </a:pPr>
            <a:r>
              <a:rPr lang="nb-NO" sz="2200" dirty="0"/>
              <a:t>Flere enn én registrering av prosedyrekoden på samme pasient i samme måned påvirker ikke ISF-grunnlaget</a:t>
            </a:r>
          </a:p>
          <a:p>
            <a:endParaRPr lang="nb-NO" sz="2200" dirty="0"/>
          </a:p>
          <a:p>
            <a:pPr marL="285750" indent="-285750">
              <a:buFontTx/>
              <a:buChar char="-"/>
            </a:pPr>
            <a:endParaRPr lang="nb-NO" sz="2200" dirty="0"/>
          </a:p>
        </p:txBody>
      </p:sp>
      <p:sp>
        <p:nvSpPr>
          <p:cNvPr id="3" name="TekstSylinder 2">
            <a:extLst>
              <a:ext uri="{FF2B5EF4-FFF2-40B4-BE49-F238E27FC236}">
                <a16:creationId xmlns:a16="http://schemas.microsoft.com/office/drawing/2014/main" id="{8A58839B-1AD6-E0DE-BACD-9D8A33CEAECC}"/>
              </a:ext>
            </a:extLst>
          </p:cNvPr>
          <p:cNvSpPr txBox="1"/>
          <p:nvPr/>
        </p:nvSpPr>
        <p:spPr>
          <a:xfrm>
            <a:off x="8310623" y="1959348"/>
            <a:ext cx="3646026" cy="4493538"/>
          </a:xfrm>
          <a:prstGeom prst="rect">
            <a:avLst/>
          </a:prstGeom>
          <a:noFill/>
          <a:ln cmpd="sng">
            <a:solidFill>
              <a:schemeClr val="accent1"/>
            </a:solidFill>
          </a:ln>
        </p:spPr>
        <p:txBody>
          <a:bodyPr wrap="square" rtlCol="0">
            <a:spAutoFit/>
          </a:bodyPr>
          <a:lstStyle/>
          <a:p>
            <a:r>
              <a:rPr lang="nb-NO" sz="2600" dirty="0">
                <a:solidFill>
                  <a:srgbClr val="0070C0"/>
                </a:solidFill>
              </a:rPr>
              <a:t>Arbeidsfordelingen mellom primærhelse-tjeneste og spesialist-helsetjeneste gir noen utfordringer ved ACT/FACT. </a:t>
            </a:r>
          </a:p>
          <a:p>
            <a:endParaRPr lang="nb-NO" sz="2600" dirty="0">
              <a:solidFill>
                <a:srgbClr val="0070C0"/>
              </a:solidFill>
            </a:endParaRPr>
          </a:p>
          <a:p>
            <a:r>
              <a:rPr lang="nb-NO" sz="2600" dirty="0">
                <a:solidFill>
                  <a:srgbClr val="0070C0"/>
                </a:solidFill>
              </a:rPr>
              <a:t>Vi jobber videre med å finne så gode løsninger som mulig på disse problemene.</a:t>
            </a:r>
          </a:p>
        </p:txBody>
      </p:sp>
    </p:spTree>
    <p:extLst>
      <p:ext uri="{BB962C8B-B14F-4D97-AF65-F5344CB8AC3E}">
        <p14:creationId xmlns:p14="http://schemas.microsoft.com/office/powerpoint/2010/main" val="372140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A04068-9AFD-76A6-DE40-97E85AB823F3}"/>
              </a:ext>
            </a:extLst>
          </p:cNvPr>
          <p:cNvSpPr>
            <a:spLocks noGrp="1"/>
          </p:cNvSpPr>
          <p:nvPr>
            <p:ph type="title"/>
          </p:nvPr>
        </p:nvSpPr>
        <p:spPr>
          <a:xfrm>
            <a:off x="761256" y="315913"/>
            <a:ext cx="5122402" cy="1157511"/>
          </a:xfrm>
        </p:spPr>
        <p:txBody>
          <a:bodyPr wrap="square" anchor="b">
            <a:normAutofit/>
          </a:bodyPr>
          <a:lstStyle/>
          <a:p>
            <a:r>
              <a:rPr lang="nb-NO" sz="4400" dirty="0"/>
              <a:t>Rehabilitering</a:t>
            </a:r>
            <a:r>
              <a:rPr lang="nb-NO" dirty="0"/>
              <a:t> </a:t>
            </a:r>
          </a:p>
        </p:txBody>
      </p:sp>
      <p:sp>
        <p:nvSpPr>
          <p:cNvPr id="11" name="Footer Placeholder 2">
            <a:extLst>
              <a:ext uri="{FF2B5EF4-FFF2-40B4-BE49-F238E27FC236}">
                <a16:creationId xmlns:a16="http://schemas.microsoft.com/office/drawing/2014/main" id="{2EC2AFC9-56D4-9D7B-0B49-8C64D9E6CC73}"/>
              </a:ext>
            </a:extLst>
          </p:cNvPr>
          <p:cNvSpPr>
            <a:spLocks noGrp="1"/>
          </p:cNvSpPr>
          <p:nvPr>
            <p:ph type="ftr" sz="quarter" idx="11"/>
          </p:nvPr>
        </p:nvSpPr>
        <p:spPr>
          <a:xfrm>
            <a:off x="761256" y="6455688"/>
            <a:ext cx="900172" cy="107697"/>
          </a:xfrm>
        </p:spPr>
        <p:txBody>
          <a:bodyPr anchor="ctr">
            <a:normAutofit/>
          </a:bodyPr>
          <a:lstStyle/>
          <a:p>
            <a:pPr>
              <a:spcAft>
                <a:spcPts val="600"/>
              </a:spcAft>
            </a:pPr>
            <a:r>
              <a:rPr lang="nn-NO"/>
              <a:t>Helsedirektoratet</a:t>
            </a:r>
          </a:p>
        </p:txBody>
      </p:sp>
      <p:sp>
        <p:nvSpPr>
          <p:cNvPr id="13" name="Slide Number Placeholder 3">
            <a:extLst>
              <a:ext uri="{FF2B5EF4-FFF2-40B4-BE49-F238E27FC236}">
                <a16:creationId xmlns:a16="http://schemas.microsoft.com/office/drawing/2014/main" id="{BB985425-58EB-4294-E2FE-6AA2D51E8B74}"/>
              </a:ext>
            </a:extLst>
          </p:cNvPr>
          <p:cNvSpPr>
            <a:spLocks noGrp="1"/>
          </p:cNvSpPr>
          <p:nvPr>
            <p:ph type="sldNum" sz="quarter" idx="12"/>
          </p:nvPr>
        </p:nvSpPr>
        <p:spPr>
          <a:xfrm>
            <a:off x="10530572" y="6485065"/>
            <a:ext cx="900172" cy="107697"/>
          </a:xfrm>
        </p:spPr>
        <p:txBody>
          <a:bodyPr anchor="ctr">
            <a:normAutofit/>
          </a:bodyPr>
          <a:lstStyle/>
          <a:p>
            <a:pPr>
              <a:spcAft>
                <a:spcPts val="600"/>
              </a:spcAft>
            </a:pPr>
            <a:fld id="{1670A82E-6091-4B79-BDC9-9FEC8E0D8D32}" type="slidenum">
              <a:rPr lang="nn-NO" smtClean="0"/>
              <a:pPr>
                <a:spcAft>
                  <a:spcPts val="600"/>
                </a:spcAft>
              </a:pPr>
              <a:t>21</a:t>
            </a:fld>
            <a:endParaRPr lang="nn-NO"/>
          </a:p>
        </p:txBody>
      </p:sp>
      <p:sp>
        <p:nvSpPr>
          <p:cNvPr id="4" name="Plassholder for innhold 3">
            <a:extLst>
              <a:ext uri="{FF2B5EF4-FFF2-40B4-BE49-F238E27FC236}">
                <a16:creationId xmlns:a16="http://schemas.microsoft.com/office/drawing/2014/main" id="{8FF9A8D1-BD02-9B62-0321-D9A920473AEC}"/>
              </a:ext>
            </a:extLst>
          </p:cNvPr>
          <p:cNvSpPr>
            <a:spLocks noGrp="1"/>
          </p:cNvSpPr>
          <p:nvPr>
            <p:ph idx="1"/>
          </p:nvPr>
        </p:nvSpPr>
        <p:spPr>
          <a:xfrm>
            <a:off x="870773" y="1602420"/>
            <a:ext cx="10567687" cy="4960965"/>
          </a:xfrm>
        </p:spPr>
        <p:txBody>
          <a:bodyPr wrap="square">
            <a:normAutofit/>
          </a:bodyPr>
          <a:lstStyle/>
          <a:p>
            <a:pPr marL="0" indent="0">
              <a:lnSpc>
                <a:spcPct val="90000"/>
              </a:lnSpc>
              <a:spcAft>
                <a:spcPts val="600"/>
              </a:spcAft>
              <a:buNone/>
            </a:pPr>
            <a:r>
              <a:rPr lang="nb-NO" sz="2000" dirty="0"/>
              <a:t>ISF for rehabilitering er justert de seneste årene</a:t>
            </a:r>
          </a:p>
          <a:p>
            <a:pPr>
              <a:lnSpc>
                <a:spcPct val="90000"/>
              </a:lnSpc>
              <a:spcAft>
                <a:spcPts val="600"/>
              </a:spcAft>
            </a:pPr>
            <a:endParaRPr lang="nb-NO" sz="1800" dirty="0"/>
          </a:p>
          <a:p>
            <a:pPr marL="0" indent="0">
              <a:lnSpc>
                <a:spcPct val="90000"/>
              </a:lnSpc>
              <a:spcAft>
                <a:spcPts val="600"/>
              </a:spcAft>
              <a:buNone/>
            </a:pPr>
            <a:r>
              <a:rPr lang="nb-NO" sz="2000" dirty="0"/>
              <a:t>Vurdert en fjerning av avkortingsregelen for kompleks rehabilitering: </a:t>
            </a:r>
          </a:p>
          <a:p>
            <a:pPr lvl="1">
              <a:lnSpc>
                <a:spcPct val="90000"/>
              </a:lnSpc>
              <a:spcAft>
                <a:spcPts val="600"/>
              </a:spcAft>
            </a:pPr>
            <a:r>
              <a:rPr lang="nb-NO" sz="2000" dirty="0"/>
              <a:t>Hensikten er forenklinger og samsvar mellom ISF-poeng i</a:t>
            </a:r>
          </a:p>
          <a:p>
            <a:pPr marL="0" indent="0">
              <a:lnSpc>
                <a:spcPct val="90000"/>
              </a:lnSpc>
              <a:spcAft>
                <a:spcPts val="600"/>
              </a:spcAft>
              <a:buNone/>
            </a:pPr>
            <a:r>
              <a:rPr lang="nb-NO" sz="2000" dirty="0"/>
              <a:t>     datagrunnlaget og grunnlag for finansiering</a:t>
            </a:r>
          </a:p>
          <a:p>
            <a:pPr lvl="1">
              <a:lnSpc>
                <a:spcPct val="90000"/>
              </a:lnSpc>
              <a:spcAft>
                <a:spcPts val="600"/>
              </a:spcAft>
            </a:pPr>
            <a:r>
              <a:rPr lang="nb-NO" sz="2000" dirty="0"/>
              <a:t>3 ulike alternative modeller er utredet</a:t>
            </a:r>
          </a:p>
          <a:p>
            <a:pPr>
              <a:lnSpc>
                <a:spcPct val="90000"/>
              </a:lnSpc>
              <a:spcAft>
                <a:spcPts val="600"/>
              </a:spcAft>
            </a:pPr>
            <a:endParaRPr lang="nb-NO" sz="1800" dirty="0"/>
          </a:p>
          <a:p>
            <a:pPr marL="0" indent="0">
              <a:lnSpc>
                <a:spcPct val="90000"/>
              </a:lnSpc>
              <a:spcAft>
                <a:spcPts val="600"/>
              </a:spcAft>
              <a:buNone/>
            </a:pPr>
            <a:r>
              <a:rPr lang="nb-NO" sz="2000" dirty="0"/>
              <a:t>Etter dialog med RHF har vi besluttet følgende:</a:t>
            </a:r>
          </a:p>
          <a:p>
            <a:pPr lvl="1">
              <a:lnSpc>
                <a:spcPct val="90000"/>
              </a:lnSpc>
              <a:spcAft>
                <a:spcPts val="600"/>
              </a:spcAft>
            </a:pPr>
            <a:r>
              <a:rPr lang="nb-NO" sz="2000" dirty="0"/>
              <a:t>Avkortingsregelen for kompleks rehabilitering avvikles ikke for ISF 2024</a:t>
            </a:r>
          </a:p>
          <a:p>
            <a:pPr lvl="1">
              <a:lnSpc>
                <a:spcPct val="90000"/>
              </a:lnSpc>
              <a:spcAft>
                <a:spcPts val="600"/>
              </a:spcAft>
            </a:pPr>
            <a:r>
              <a:rPr lang="nb-NO" sz="2000" dirty="0">
                <a:effectLst/>
                <a:ea typeface="Times New Roman" panose="02020603050405020304" pitchFamily="18" charset="0"/>
              </a:rPr>
              <a:t>Analyser av innhold og fordeling fortsetter</a:t>
            </a:r>
          </a:p>
          <a:p>
            <a:pPr lvl="1">
              <a:lnSpc>
                <a:spcPct val="90000"/>
              </a:lnSpc>
              <a:spcAft>
                <a:spcPts val="600"/>
              </a:spcAft>
            </a:pPr>
            <a:r>
              <a:rPr lang="nb-NO" sz="2000" dirty="0">
                <a:ea typeface="Times New Roman" panose="02020603050405020304" pitchFamily="18" charset="0"/>
              </a:rPr>
              <a:t>Tydeliggjøring av </a:t>
            </a:r>
            <a:r>
              <a:rPr lang="nb-NO" sz="2000" dirty="0">
                <a:effectLst/>
                <a:ea typeface="Times New Roman" panose="02020603050405020304" pitchFamily="18" charset="0"/>
              </a:rPr>
              <a:t>hvilke tjenester som </a:t>
            </a:r>
            <a:r>
              <a:rPr lang="nb-NO" sz="2000" dirty="0">
                <a:ea typeface="Times New Roman" panose="02020603050405020304" pitchFamily="18" charset="0"/>
              </a:rPr>
              <a:t>skal</a:t>
            </a:r>
            <a:r>
              <a:rPr lang="nb-NO" sz="2000" dirty="0">
                <a:effectLst/>
                <a:ea typeface="Times New Roman" panose="02020603050405020304" pitchFamily="18" charset="0"/>
              </a:rPr>
              <a:t> inngå i ISF-grunnlaget</a:t>
            </a:r>
          </a:p>
          <a:p>
            <a:pPr lvl="1">
              <a:lnSpc>
                <a:spcPct val="90000"/>
              </a:lnSpc>
              <a:spcAft>
                <a:spcPts val="600"/>
              </a:spcAft>
            </a:pPr>
            <a:r>
              <a:rPr lang="nb-NO" sz="2000" dirty="0">
                <a:effectLst/>
                <a:ea typeface="Times New Roman" panose="02020603050405020304" pitchFamily="18" charset="0"/>
              </a:rPr>
              <a:t>Utvikling av DRG-logikken bør sees i sammenheng med evt. ny </a:t>
            </a:r>
            <a:r>
              <a:rPr lang="nb-NO" sz="2000" dirty="0" err="1">
                <a:effectLst/>
                <a:ea typeface="Times New Roman" panose="02020603050405020304" pitchFamily="18" charset="0"/>
              </a:rPr>
              <a:t>innholdsavgrensning</a:t>
            </a:r>
            <a:r>
              <a:rPr lang="nb-NO" sz="2000" dirty="0">
                <a:effectLst/>
                <a:ea typeface="Times New Roman" panose="02020603050405020304" pitchFamily="18" charset="0"/>
              </a:rPr>
              <a:t> og nye KPP-data </a:t>
            </a:r>
          </a:p>
          <a:p>
            <a:pPr lvl="1">
              <a:lnSpc>
                <a:spcPct val="90000"/>
              </a:lnSpc>
              <a:spcAft>
                <a:spcPts val="600"/>
              </a:spcAft>
            </a:pPr>
            <a:r>
              <a:rPr lang="nb-NO" sz="2000" dirty="0">
                <a:ea typeface="Times New Roman" panose="02020603050405020304" pitchFamily="18" charset="0"/>
              </a:rPr>
              <a:t>U</a:t>
            </a:r>
            <a:r>
              <a:rPr lang="nb-NO" sz="2000" dirty="0">
                <a:effectLst/>
                <a:ea typeface="Times New Roman" panose="02020603050405020304" pitchFamily="18" charset="0"/>
              </a:rPr>
              <a:t>tvikling av tjenesteforløp for rehabilitering med sikte på at like tjenester finansieres likt</a:t>
            </a:r>
            <a:endParaRPr lang="nb-NO" sz="2000" dirty="0"/>
          </a:p>
          <a:p>
            <a:pPr>
              <a:lnSpc>
                <a:spcPct val="90000"/>
              </a:lnSpc>
              <a:spcAft>
                <a:spcPts val="600"/>
              </a:spcAft>
            </a:pPr>
            <a:endParaRPr lang="nb-NO" sz="1600" dirty="0"/>
          </a:p>
        </p:txBody>
      </p:sp>
      <p:pic>
        <p:nvPicPr>
          <p:cNvPr id="5" name="Bilde 4" descr="Kiropraktor som behandler pasientens ben">
            <a:extLst>
              <a:ext uri="{FF2B5EF4-FFF2-40B4-BE49-F238E27FC236}">
                <a16:creationId xmlns:a16="http://schemas.microsoft.com/office/drawing/2014/main" id="{DEFD6FBB-A063-3CC8-9970-863EFC968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23" y="1358423"/>
            <a:ext cx="3705699" cy="2471686"/>
          </a:xfrm>
          <a:prstGeom prst="rect">
            <a:avLst/>
          </a:prstGeom>
        </p:spPr>
      </p:pic>
    </p:spTree>
    <p:extLst>
      <p:ext uri="{BB962C8B-B14F-4D97-AF65-F5344CB8AC3E}">
        <p14:creationId xmlns:p14="http://schemas.microsoft.com/office/powerpoint/2010/main" val="958431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0C020A-1925-03AF-3161-793AADABEBB4}"/>
              </a:ext>
            </a:extLst>
          </p:cNvPr>
          <p:cNvSpPr>
            <a:spLocks noGrp="1"/>
          </p:cNvSpPr>
          <p:nvPr>
            <p:ph type="title"/>
          </p:nvPr>
        </p:nvSpPr>
        <p:spPr/>
        <p:txBody>
          <a:bodyPr/>
          <a:lstStyle/>
          <a:p>
            <a:r>
              <a:rPr lang="nb-NO" dirty="0"/>
              <a:t>Palliativ behandling</a:t>
            </a:r>
          </a:p>
        </p:txBody>
      </p:sp>
      <p:sp>
        <p:nvSpPr>
          <p:cNvPr id="3" name="Plassholder for innhold 2">
            <a:extLst>
              <a:ext uri="{FF2B5EF4-FFF2-40B4-BE49-F238E27FC236}">
                <a16:creationId xmlns:a16="http://schemas.microsoft.com/office/drawing/2014/main" id="{14823688-9FDE-C757-6019-7CFA75126D32}"/>
              </a:ext>
            </a:extLst>
          </p:cNvPr>
          <p:cNvSpPr>
            <a:spLocks noGrp="1"/>
          </p:cNvSpPr>
          <p:nvPr>
            <p:ph idx="1"/>
          </p:nvPr>
        </p:nvSpPr>
        <p:spPr>
          <a:xfrm>
            <a:off x="3481306" y="1663057"/>
            <a:ext cx="8287494" cy="4424107"/>
          </a:xfrm>
        </p:spPr>
        <p:txBody>
          <a:bodyPr>
            <a:normAutofit lnSpcReduction="10000"/>
          </a:bodyPr>
          <a:lstStyle/>
          <a:p>
            <a:pPr marL="0" indent="0">
              <a:buNone/>
            </a:pPr>
            <a:r>
              <a:rPr lang="nb-NO" sz="2800" dirty="0"/>
              <a:t>Ingen endring i ISF-regelverk 2024</a:t>
            </a:r>
          </a:p>
          <a:p>
            <a:pPr marL="0" indent="0">
              <a:buNone/>
            </a:pPr>
            <a:endParaRPr lang="nb-NO" dirty="0"/>
          </a:p>
          <a:p>
            <a:r>
              <a:rPr lang="nb-NO" sz="2400" dirty="0">
                <a:effectLst/>
                <a:ea typeface="Calibri" panose="020F0502020204030204" pitchFamily="34" charset="0"/>
              </a:rPr>
              <a:t>ISF-regelverk støtter seg til de krav som til enhver tid er gjeldende nasjonal retningslinje for </a:t>
            </a:r>
            <a:r>
              <a:rPr lang="nb-NO" sz="2400" dirty="0" err="1">
                <a:effectLst/>
                <a:ea typeface="Calibri" panose="020F0502020204030204" pitchFamily="34" charset="0"/>
              </a:rPr>
              <a:t>palliasjon</a:t>
            </a:r>
            <a:r>
              <a:rPr lang="nb-NO" sz="2400" dirty="0">
                <a:ea typeface="Calibri" panose="020F0502020204030204" pitchFamily="34" charset="0"/>
              </a:rPr>
              <a:t> både for barn og unge og voksne</a:t>
            </a:r>
          </a:p>
          <a:p>
            <a:r>
              <a:rPr lang="nb-NO" sz="2400" dirty="0"/>
              <a:t>Har vurdert å ta inn de mest sentrale kravene fra retningslinjene</a:t>
            </a:r>
          </a:p>
          <a:p>
            <a:pPr marL="0" indent="0">
              <a:buNone/>
            </a:pPr>
            <a:endParaRPr lang="nb-NO" dirty="0"/>
          </a:p>
          <a:p>
            <a:pPr marL="0" indent="0">
              <a:buNone/>
            </a:pPr>
            <a:r>
              <a:rPr lang="nb-NO" b="1" dirty="0"/>
              <a:t>Men..</a:t>
            </a:r>
          </a:p>
          <a:p>
            <a:pPr marL="0" indent="0">
              <a:buNone/>
            </a:pPr>
            <a:r>
              <a:rPr lang="nb-NO" sz="2300" dirty="0"/>
              <a:t>Nasjonal faglig retningslinje om </a:t>
            </a:r>
            <a:r>
              <a:rPr lang="nb-NO" sz="2300" dirty="0" err="1"/>
              <a:t>palliasjon</a:t>
            </a:r>
            <a:r>
              <a:rPr lang="nb-NO" sz="2300" dirty="0"/>
              <a:t> til barn og unge (IS-2599) og Nasjonalt handlingsprogram for </a:t>
            </a:r>
            <a:r>
              <a:rPr lang="nb-NO" sz="2300" dirty="0" err="1"/>
              <a:t>palliasjon</a:t>
            </a:r>
            <a:r>
              <a:rPr lang="nb-NO" sz="2300" dirty="0"/>
              <a:t> i kreftomsorgen Nasjonal faglig retningslinje (IS-2800) er under revisjon. </a:t>
            </a:r>
          </a:p>
        </p:txBody>
      </p:sp>
      <p:sp>
        <p:nvSpPr>
          <p:cNvPr id="4" name="Plassholder for bunntekst 3">
            <a:extLst>
              <a:ext uri="{FF2B5EF4-FFF2-40B4-BE49-F238E27FC236}">
                <a16:creationId xmlns:a16="http://schemas.microsoft.com/office/drawing/2014/main" id="{850C1245-9F32-EEFF-4095-83D1225E96C1}"/>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347D53A2-51C4-1665-BA8A-1ADDFE9423FC}"/>
              </a:ext>
            </a:extLst>
          </p:cNvPr>
          <p:cNvSpPr>
            <a:spLocks noGrp="1"/>
          </p:cNvSpPr>
          <p:nvPr>
            <p:ph type="sldNum" sz="quarter" idx="12"/>
          </p:nvPr>
        </p:nvSpPr>
        <p:spPr/>
        <p:txBody>
          <a:bodyPr/>
          <a:lstStyle/>
          <a:p>
            <a:fld id="{1670A82E-6091-4B79-BDC9-9FEC8E0D8D32}" type="slidenum">
              <a:rPr lang="nn-NO" smtClean="0"/>
              <a:t>22</a:t>
            </a:fld>
            <a:endParaRPr lang="nn-NO"/>
          </a:p>
        </p:txBody>
      </p:sp>
      <p:pic>
        <p:nvPicPr>
          <p:cNvPr id="8" name="Bilde 7">
            <a:extLst>
              <a:ext uri="{FF2B5EF4-FFF2-40B4-BE49-F238E27FC236}">
                <a16:creationId xmlns:a16="http://schemas.microsoft.com/office/drawing/2014/main" id="{19A38329-8E66-1524-73A5-9E5AD449196D}"/>
              </a:ext>
            </a:extLst>
          </p:cNvPr>
          <p:cNvPicPr>
            <a:picLocks noChangeAspect="1"/>
          </p:cNvPicPr>
          <p:nvPr/>
        </p:nvPicPr>
        <p:blipFill>
          <a:blip r:embed="rId2"/>
          <a:stretch>
            <a:fillRect/>
          </a:stretch>
        </p:blipFill>
        <p:spPr>
          <a:xfrm>
            <a:off x="423200" y="2025621"/>
            <a:ext cx="2631141" cy="3727450"/>
          </a:xfrm>
          <a:prstGeom prst="rect">
            <a:avLst/>
          </a:prstGeom>
        </p:spPr>
      </p:pic>
    </p:spTree>
    <p:extLst>
      <p:ext uri="{BB962C8B-B14F-4D97-AF65-F5344CB8AC3E}">
        <p14:creationId xmlns:p14="http://schemas.microsoft.com/office/powerpoint/2010/main" val="171044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540660-1781-CE90-9A4B-DB3AB0109611}"/>
              </a:ext>
            </a:extLst>
          </p:cNvPr>
          <p:cNvSpPr>
            <a:spLocks noGrp="1"/>
          </p:cNvSpPr>
          <p:nvPr>
            <p:ph type="title"/>
          </p:nvPr>
        </p:nvSpPr>
        <p:spPr>
          <a:xfrm>
            <a:off x="761256" y="315913"/>
            <a:ext cx="5122402" cy="1157511"/>
          </a:xfrm>
        </p:spPr>
        <p:txBody>
          <a:bodyPr wrap="square" anchor="b">
            <a:normAutofit/>
          </a:bodyPr>
          <a:lstStyle/>
          <a:p>
            <a:r>
              <a:rPr lang="nb-NO" sz="4000" dirty="0"/>
              <a:t>Intensivbehandling</a:t>
            </a:r>
            <a:endParaRPr lang="nb-NO" dirty="0"/>
          </a:p>
        </p:txBody>
      </p:sp>
      <p:sp>
        <p:nvSpPr>
          <p:cNvPr id="4" name="Plassholder for bunntekst 3">
            <a:extLst>
              <a:ext uri="{FF2B5EF4-FFF2-40B4-BE49-F238E27FC236}">
                <a16:creationId xmlns:a16="http://schemas.microsoft.com/office/drawing/2014/main" id="{0696D146-EC2E-1221-D5D6-CF5C146490B8}"/>
              </a:ext>
            </a:extLst>
          </p:cNvPr>
          <p:cNvSpPr>
            <a:spLocks noGrp="1"/>
          </p:cNvSpPr>
          <p:nvPr>
            <p:ph type="ftr" sz="quarter" idx="11"/>
          </p:nvPr>
        </p:nvSpPr>
        <p:spPr>
          <a:xfrm>
            <a:off x="761256" y="6455688"/>
            <a:ext cx="900172" cy="107697"/>
          </a:xfrm>
        </p:spPr>
        <p:txBody>
          <a:bodyPr anchor="ctr">
            <a:normAutofit/>
          </a:bodyPr>
          <a:lstStyle/>
          <a:p>
            <a:pPr>
              <a:spcAft>
                <a:spcPts val="600"/>
              </a:spcAft>
            </a:pPr>
            <a:r>
              <a:rPr lang="nn-NO"/>
              <a:t>Helsedirektoratet</a:t>
            </a:r>
          </a:p>
        </p:txBody>
      </p:sp>
      <p:sp>
        <p:nvSpPr>
          <p:cNvPr id="5" name="Plassholder for lysbildenummer 4">
            <a:extLst>
              <a:ext uri="{FF2B5EF4-FFF2-40B4-BE49-F238E27FC236}">
                <a16:creationId xmlns:a16="http://schemas.microsoft.com/office/drawing/2014/main" id="{AEB34EB7-73E1-00C4-76E0-B6EBC4422588}"/>
              </a:ext>
            </a:extLst>
          </p:cNvPr>
          <p:cNvSpPr>
            <a:spLocks noGrp="1"/>
          </p:cNvSpPr>
          <p:nvPr>
            <p:ph type="sldNum" sz="quarter" idx="12"/>
          </p:nvPr>
        </p:nvSpPr>
        <p:spPr>
          <a:xfrm>
            <a:off x="10530572" y="6485065"/>
            <a:ext cx="900172" cy="107697"/>
          </a:xfrm>
        </p:spPr>
        <p:txBody>
          <a:bodyPr anchor="ctr">
            <a:normAutofit/>
          </a:bodyPr>
          <a:lstStyle/>
          <a:p>
            <a:pPr>
              <a:spcAft>
                <a:spcPts val="600"/>
              </a:spcAft>
            </a:pPr>
            <a:fld id="{1670A82E-6091-4B79-BDC9-9FEC8E0D8D32}" type="slidenum">
              <a:rPr lang="nn-NO" smtClean="0"/>
              <a:pPr>
                <a:spcAft>
                  <a:spcPts val="600"/>
                </a:spcAft>
              </a:pPr>
              <a:t>23</a:t>
            </a:fld>
            <a:endParaRPr lang="nn-NO"/>
          </a:p>
        </p:txBody>
      </p:sp>
      <p:pic>
        <p:nvPicPr>
          <p:cNvPr id="6" name="Bilde 5">
            <a:extLst>
              <a:ext uri="{FF2B5EF4-FFF2-40B4-BE49-F238E27FC236}">
                <a16:creationId xmlns:a16="http://schemas.microsoft.com/office/drawing/2014/main" id="{F5FFF4C4-1CD8-A375-E338-633045C88E84}"/>
              </a:ext>
            </a:extLst>
          </p:cNvPr>
          <p:cNvPicPr>
            <a:picLocks noChangeAspect="1"/>
          </p:cNvPicPr>
          <p:nvPr/>
        </p:nvPicPr>
        <p:blipFill rotWithShape="1">
          <a:blip r:embed="rId2"/>
          <a:srcRect l="12729" r="9986" b="2"/>
          <a:stretch/>
        </p:blipFill>
        <p:spPr>
          <a:xfrm>
            <a:off x="761256" y="1917700"/>
            <a:ext cx="5122402" cy="4424107"/>
          </a:xfrm>
          <a:prstGeom prst="rect">
            <a:avLst/>
          </a:prstGeom>
          <a:noFill/>
        </p:spPr>
      </p:pic>
      <p:sp>
        <p:nvSpPr>
          <p:cNvPr id="3" name="Plassholder for innhold 2">
            <a:extLst>
              <a:ext uri="{FF2B5EF4-FFF2-40B4-BE49-F238E27FC236}">
                <a16:creationId xmlns:a16="http://schemas.microsoft.com/office/drawing/2014/main" id="{FCB3DD09-DDD3-2D00-9874-851D15A91813}"/>
              </a:ext>
            </a:extLst>
          </p:cNvPr>
          <p:cNvSpPr>
            <a:spLocks noGrp="1"/>
          </p:cNvSpPr>
          <p:nvPr>
            <p:ph idx="13"/>
          </p:nvPr>
        </p:nvSpPr>
        <p:spPr>
          <a:xfrm>
            <a:off x="6301198" y="1917700"/>
            <a:ext cx="5122402" cy="4424107"/>
          </a:xfrm>
        </p:spPr>
        <p:txBody>
          <a:bodyPr wrap="square">
            <a:normAutofit/>
          </a:bodyPr>
          <a:lstStyle/>
          <a:p>
            <a:pPr marL="0" indent="0">
              <a:spcAft>
                <a:spcPts val="600"/>
              </a:spcAft>
              <a:buNone/>
            </a:pPr>
            <a:r>
              <a:rPr lang="nb-NO" sz="3200" dirty="0"/>
              <a:t>Ingen endring i ISF-regelverk eller DRG-logikk for 2024</a:t>
            </a:r>
          </a:p>
          <a:p>
            <a:pPr marL="0" indent="0">
              <a:spcAft>
                <a:spcPts val="600"/>
              </a:spcAft>
              <a:buNone/>
            </a:pPr>
            <a:endParaRPr lang="nb-NO" sz="3200" dirty="0"/>
          </a:p>
          <a:p>
            <a:pPr marL="0" indent="0">
              <a:spcAft>
                <a:spcPts val="600"/>
              </a:spcAft>
              <a:buNone/>
            </a:pPr>
            <a:r>
              <a:rPr lang="nb-NO" sz="3200" dirty="0"/>
              <a:t>Koding av særkode opprettholdes</a:t>
            </a:r>
          </a:p>
        </p:txBody>
      </p:sp>
    </p:spTree>
    <p:extLst>
      <p:ext uri="{BB962C8B-B14F-4D97-AF65-F5344CB8AC3E}">
        <p14:creationId xmlns:p14="http://schemas.microsoft.com/office/powerpoint/2010/main" val="3441597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463B1E-977A-316D-5374-D2EDA4EF08B5}"/>
              </a:ext>
            </a:extLst>
          </p:cNvPr>
          <p:cNvSpPr>
            <a:spLocks noGrp="1"/>
          </p:cNvSpPr>
          <p:nvPr>
            <p:ph type="title"/>
          </p:nvPr>
        </p:nvSpPr>
        <p:spPr/>
        <p:txBody>
          <a:bodyPr/>
          <a:lstStyle/>
          <a:p>
            <a:r>
              <a:rPr lang="nb-NO" dirty="0"/>
              <a:t>Registrering i medisinske kvalitetsregistre</a:t>
            </a:r>
          </a:p>
        </p:txBody>
      </p:sp>
      <p:sp>
        <p:nvSpPr>
          <p:cNvPr id="4" name="Plassholder for bunntekst 3">
            <a:extLst>
              <a:ext uri="{FF2B5EF4-FFF2-40B4-BE49-F238E27FC236}">
                <a16:creationId xmlns:a16="http://schemas.microsoft.com/office/drawing/2014/main" id="{30177C94-1F47-FBBA-0DC3-FE0CE500D5DA}"/>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F1B6E98E-C247-EC3B-CCDB-BB6E209E9167}"/>
              </a:ext>
            </a:extLst>
          </p:cNvPr>
          <p:cNvSpPr>
            <a:spLocks noGrp="1"/>
          </p:cNvSpPr>
          <p:nvPr>
            <p:ph type="sldNum" sz="quarter" idx="12"/>
          </p:nvPr>
        </p:nvSpPr>
        <p:spPr/>
        <p:txBody>
          <a:bodyPr/>
          <a:lstStyle/>
          <a:p>
            <a:fld id="{1670A82E-6091-4B79-BDC9-9FEC8E0D8D32}" type="slidenum">
              <a:rPr lang="nn-NO" smtClean="0"/>
              <a:t>24</a:t>
            </a:fld>
            <a:endParaRPr lang="nn-NO"/>
          </a:p>
        </p:txBody>
      </p:sp>
      <p:pic>
        <p:nvPicPr>
          <p:cNvPr id="13" name="Plassholder for innhold 12">
            <a:extLst>
              <a:ext uri="{FF2B5EF4-FFF2-40B4-BE49-F238E27FC236}">
                <a16:creationId xmlns:a16="http://schemas.microsoft.com/office/drawing/2014/main" id="{4CD79982-6448-11A4-164D-C70397313188}"/>
              </a:ext>
            </a:extLst>
          </p:cNvPr>
          <p:cNvPicPr>
            <a:picLocks noGrp="1" noChangeAspect="1"/>
          </p:cNvPicPr>
          <p:nvPr>
            <p:ph idx="1"/>
          </p:nvPr>
        </p:nvPicPr>
        <p:blipFill>
          <a:blip r:embed="rId2"/>
          <a:stretch>
            <a:fillRect/>
          </a:stretch>
        </p:blipFill>
        <p:spPr>
          <a:xfrm>
            <a:off x="942215" y="1914719"/>
            <a:ext cx="6553768" cy="662997"/>
          </a:xfrm>
        </p:spPr>
      </p:pic>
      <p:sp>
        <p:nvSpPr>
          <p:cNvPr id="14" name="TekstSylinder 13">
            <a:extLst>
              <a:ext uri="{FF2B5EF4-FFF2-40B4-BE49-F238E27FC236}">
                <a16:creationId xmlns:a16="http://schemas.microsoft.com/office/drawing/2014/main" id="{53EF7462-27B6-B599-D122-ED26EE618C82}"/>
              </a:ext>
            </a:extLst>
          </p:cNvPr>
          <p:cNvSpPr txBox="1"/>
          <p:nvPr/>
        </p:nvSpPr>
        <p:spPr>
          <a:xfrm>
            <a:off x="1325880" y="2685414"/>
            <a:ext cx="5971032" cy="2677656"/>
          </a:xfrm>
          <a:prstGeom prst="rect">
            <a:avLst/>
          </a:prstGeom>
          <a:noFill/>
        </p:spPr>
        <p:txBody>
          <a:bodyPr wrap="square" rtlCol="0">
            <a:spAutoFit/>
          </a:bodyPr>
          <a:lstStyle/>
          <a:p>
            <a:r>
              <a:rPr lang="nb-NO" sz="2400" i="1" dirty="0"/>
              <a:t>«Fra 2019 ble det innført en prøveordning i ISF, hvor de regionale helseforetakene mottar ISF-refusjon per registrerte pasient i utvalgte medisinske kvalitetsregistre. Målet var å stimulere til økt dekningsgrad i kvalitetsregistrene. Ordningen avvikles i 2024.»</a:t>
            </a:r>
          </a:p>
        </p:txBody>
      </p:sp>
      <p:pic>
        <p:nvPicPr>
          <p:cNvPr id="16" name="Bilde 15">
            <a:extLst>
              <a:ext uri="{FF2B5EF4-FFF2-40B4-BE49-F238E27FC236}">
                <a16:creationId xmlns:a16="http://schemas.microsoft.com/office/drawing/2014/main" id="{5A1403B8-9855-62CC-9C79-3EB95F3DDC14}"/>
              </a:ext>
            </a:extLst>
          </p:cNvPr>
          <p:cNvPicPr>
            <a:picLocks noChangeAspect="1"/>
          </p:cNvPicPr>
          <p:nvPr/>
        </p:nvPicPr>
        <p:blipFill>
          <a:blip r:embed="rId3"/>
          <a:stretch>
            <a:fillRect/>
          </a:stretch>
        </p:blipFill>
        <p:spPr>
          <a:xfrm>
            <a:off x="7495983" y="3429000"/>
            <a:ext cx="4381077" cy="3109934"/>
          </a:xfrm>
          <a:prstGeom prst="rect">
            <a:avLst/>
          </a:prstGeom>
        </p:spPr>
      </p:pic>
    </p:spTree>
    <p:extLst>
      <p:ext uri="{BB962C8B-B14F-4D97-AF65-F5344CB8AC3E}">
        <p14:creationId xmlns:p14="http://schemas.microsoft.com/office/powerpoint/2010/main" val="3307975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0F5EAE-E40F-9E6C-6858-A3949D518673}"/>
              </a:ext>
            </a:extLst>
          </p:cNvPr>
          <p:cNvSpPr>
            <a:spLocks noGrp="1"/>
          </p:cNvSpPr>
          <p:nvPr>
            <p:ph type="title"/>
          </p:nvPr>
        </p:nvSpPr>
        <p:spPr>
          <a:xfrm>
            <a:off x="761256" y="1011043"/>
            <a:ext cx="10663932" cy="1631573"/>
          </a:xfrm>
        </p:spPr>
        <p:txBody>
          <a:bodyPr>
            <a:normAutofit fontScale="90000"/>
          </a:bodyPr>
          <a:lstStyle/>
          <a:p>
            <a:r>
              <a:rPr lang="nb-NO" dirty="0"/>
              <a:t>Endringer i ISF 2024 forts.</a:t>
            </a:r>
            <a:br>
              <a:rPr lang="nb-NO" dirty="0"/>
            </a:br>
            <a:r>
              <a:rPr lang="nb-NO" dirty="0"/>
              <a:t>Tjenesteforløp</a:t>
            </a:r>
            <a:br>
              <a:rPr lang="nb-NO" dirty="0"/>
            </a:br>
            <a:r>
              <a:rPr lang="nb-NO" sz="4000" dirty="0"/>
              <a:t>Hanne Osnes-Ringen</a:t>
            </a:r>
            <a:endParaRPr lang="nb-NO" dirty="0"/>
          </a:p>
        </p:txBody>
      </p:sp>
    </p:spTree>
    <p:extLst>
      <p:ext uri="{BB962C8B-B14F-4D97-AF65-F5344CB8AC3E}">
        <p14:creationId xmlns:p14="http://schemas.microsoft.com/office/powerpoint/2010/main" val="3273391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F20C79-AAE2-01C3-E37B-C0BCBD794FA7}"/>
              </a:ext>
            </a:extLst>
          </p:cNvPr>
          <p:cNvSpPr>
            <a:spLocks noGrp="1"/>
          </p:cNvSpPr>
          <p:nvPr>
            <p:ph type="title"/>
          </p:nvPr>
        </p:nvSpPr>
        <p:spPr>
          <a:xfrm>
            <a:off x="761255" y="709863"/>
            <a:ext cx="2791067" cy="846385"/>
          </a:xfrm>
        </p:spPr>
        <p:txBody>
          <a:bodyPr>
            <a:noAutofit/>
          </a:bodyPr>
          <a:lstStyle/>
          <a:p>
            <a:r>
              <a:rPr lang="nb-NO" sz="3200" dirty="0"/>
              <a:t>Fødsels-omsorgen</a:t>
            </a:r>
          </a:p>
        </p:txBody>
      </p:sp>
      <p:sp>
        <p:nvSpPr>
          <p:cNvPr id="3" name="Plassholder for tekst 2">
            <a:extLst>
              <a:ext uri="{FF2B5EF4-FFF2-40B4-BE49-F238E27FC236}">
                <a16:creationId xmlns:a16="http://schemas.microsoft.com/office/drawing/2014/main" id="{003E4DE1-5111-CF4F-D077-5342CA7CCD92}"/>
              </a:ext>
            </a:extLst>
          </p:cNvPr>
          <p:cNvSpPr>
            <a:spLocks noGrp="1"/>
          </p:cNvSpPr>
          <p:nvPr>
            <p:ph type="body" sz="quarter" idx="14"/>
          </p:nvPr>
        </p:nvSpPr>
        <p:spPr/>
        <p:txBody>
          <a:bodyPr/>
          <a:lstStyle/>
          <a:p>
            <a:r>
              <a:rPr lang="nb-NO" sz="1800" b="0" i="0" dirty="0">
                <a:effectLst/>
              </a:rPr>
              <a:t>Oppdrag fra HOD: Vurdere behovet for justeringer i ISF fra 2024 for å sikre at ordningen er tilstrekkelig tilpasset variasjonen i gravide og </a:t>
            </a:r>
            <a:r>
              <a:rPr lang="nb-NO" sz="1800" b="0" i="0" dirty="0" err="1">
                <a:effectLst/>
              </a:rPr>
              <a:t>fødendes</a:t>
            </a:r>
            <a:r>
              <a:rPr lang="nb-NO" sz="1800" b="0" i="0" dirty="0">
                <a:effectLst/>
              </a:rPr>
              <a:t> behov.  </a:t>
            </a:r>
          </a:p>
          <a:p>
            <a:endParaRPr lang="nb-NO" sz="1800" dirty="0"/>
          </a:p>
          <a:p>
            <a:r>
              <a:rPr lang="nb-NO" sz="1800" b="0" i="0" dirty="0">
                <a:effectLst/>
              </a:rPr>
              <a:t>Omtale i NOU 2023:5 Kvinneutvalget.</a:t>
            </a:r>
          </a:p>
          <a:p>
            <a:endParaRPr lang="nb-NO" dirty="0">
              <a:latin typeface="Times New Roman" panose="02020603050405020304" pitchFamily="18" charset="0"/>
            </a:endParaRPr>
          </a:p>
          <a:p>
            <a:endParaRPr lang="nb-NO" dirty="0"/>
          </a:p>
        </p:txBody>
      </p:sp>
      <p:sp>
        <p:nvSpPr>
          <p:cNvPr id="4" name="Plassholder for innhold 3">
            <a:extLst>
              <a:ext uri="{FF2B5EF4-FFF2-40B4-BE49-F238E27FC236}">
                <a16:creationId xmlns:a16="http://schemas.microsoft.com/office/drawing/2014/main" id="{7BCB623D-1A6C-CB92-7116-4759D0E7F3AD}"/>
              </a:ext>
            </a:extLst>
          </p:cNvPr>
          <p:cNvSpPr>
            <a:spLocks noGrp="1"/>
          </p:cNvSpPr>
          <p:nvPr>
            <p:ph idx="1"/>
          </p:nvPr>
        </p:nvSpPr>
        <p:spPr>
          <a:xfrm>
            <a:off x="4153389" y="2485505"/>
            <a:ext cx="7720296" cy="4206240"/>
          </a:xfrm>
        </p:spPr>
        <p:txBody>
          <a:bodyPr>
            <a:normAutofit/>
          </a:bodyPr>
          <a:lstStyle/>
          <a:p>
            <a:pPr marL="342900" indent="-342900">
              <a:buFont typeface="Arial" panose="020B0604020202020204" pitchFamily="34" charset="0"/>
              <a:buChar char="•"/>
            </a:pPr>
            <a:r>
              <a:rPr lang="nb-NO" sz="2000" dirty="0">
                <a:ea typeface="Times New Roman" panose="02020603050405020304" pitchFamily="18" charset="0"/>
              </a:rPr>
              <a:t>Ø</a:t>
            </a:r>
            <a:r>
              <a:rPr lang="nb-NO" sz="2000" dirty="0">
                <a:effectLst/>
                <a:ea typeface="Times New Roman" panose="02020603050405020304" pitchFamily="18" charset="0"/>
              </a:rPr>
              <a:t>kt fokus på kvinnehelse og svangerskapsomsorg både faglig, politisk og i media</a:t>
            </a:r>
          </a:p>
          <a:p>
            <a:pPr marL="342900" indent="-342900">
              <a:buFont typeface="Arial" panose="020B0604020202020204" pitchFamily="34" charset="0"/>
              <a:buChar char="•"/>
            </a:pPr>
            <a:r>
              <a:rPr lang="nb-NO" sz="2000" dirty="0">
                <a:ea typeface="Times New Roman" panose="02020603050405020304" pitchFamily="18" charset="0"/>
              </a:rPr>
              <a:t>K</a:t>
            </a:r>
            <a:r>
              <a:rPr lang="nb-NO" sz="2000" dirty="0">
                <a:effectLst/>
                <a:ea typeface="Times New Roman" panose="02020603050405020304" pitchFamily="18" charset="0"/>
              </a:rPr>
              <a:t>ompleksiteten i fødsler har økt og behovet for IVF er økende. </a:t>
            </a:r>
          </a:p>
          <a:p>
            <a:pPr marL="342900" indent="-342900">
              <a:buFont typeface="Arial" panose="020B0604020202020204" pitchFamily="34" charset="0"/>
              <a:buChar char="•"/>
            </a:pPr>
            <a:r>
              <a:rPr lang="nb-NO" sz="2000" dirty="0">
                <a:effectLst/>
                <a:ea typeface="Times New Roman" panose="02020603050405020304" pitchFamily="18" charset="0"/>
              </a:rPr>
              <a:t>Endring i bioteknologiloven med bl.a. innføring av tidlig UL og NIPT test har også ført til behov for mere ressurser gjennom flere kontroller og tettere oppfølging. </a:t>
            </a:r>
          </a:p>
          <a:p>
            <a:pPr marL="342900" indent="-342900">
              <a:buFont typeface="Arial" panose="020B0604020202020204" pitchFamily="34" charset="0"/>
              <a:buChar char="•"/>
            </a:pPr>
            <a:r>
              <a:rPr lang="nb-NO" sz="2000" dirty="0">
                <a:effectLst/>
                <a:ea typeface="Times New Roman" panose="02020603050405020304" pitchFamily="18" charset="0"/>
              </a:rPr>
              <a:t>Dokumentasjonskrav ved fødsel er også endret og økt.</a:t>
            </a:r>
          </a:p>
          <a:p>
            <a:pPr marL="342900" indent="-342900">
              <a:buFont typeface="Arial" panose="020B0604020202020204" pitchFamily="34" charset="0"/>
              <a:buChar char="•"/>
            </a:pPr>
            <a:endParaRPr lang="nb-NO" sz="2000" dirty="0">
              <a:ea typeface="Times New Roman" panose="02020603050405020304" pitchFamily="18" charset="0"/>
            </a:endParaRPr>
          </a:p>
          <a:p>
            <a:pPr marL="342900" indent="-342900">
              <a:buFont typeface="Arial" panose="020B0604020202020204" pitchFamily="34" charset="0"/>
              <a:buChar char="•"/>
            </a:pPr>
            <a:endParaRPr lang="nb-NO" sz="1800" dirty="0">
              <a:effectLst/>
              <a:ea typeface="Times New Roman" panose="02020603050405020304" pitchFamily="18" charset="0"/>
            </a:endParaRPr>
          </a:p>
          <a:p>
            <a:pPr marL="342900" indent="-342900">
              <a:buFont typeface="Arial" panose="020B0604020202020204" pitchFamily="34" charset="0"/>
              <a:buChar char="•"/>
            </a:pPr>
            <a:r>
              <a:rPr lang="nb-NO" sz="2400" dirty="0">
                <a:effectLst/>
                <a:ea typeface="Times New Roman" panose="02020603050405020304" pitchFamily="18" charset="0"/>
              </a:rPr>
              <a:t>En endring i ISF for fødselsomsorgen vil ikke tilføre mere penger til spesialisthelsetjenesten, men vil kunne omfordele midler </a:t>
            </a:r>
            <a:endParaRPr lang="nb-NO" sz="2800" dirty="0"/>
          </a:p>
        </p:txBody>
      </p:sp>
      <p:pic>
        <p:nvPicPr>
          <p:cNvPr id="6" name="Bilde 5">
            <a:extLst>
              <a:ext uri="{FF2B5EF4-FFF2-40B4-BE49-F238E27FC236}">
                <a16:creationId xmlns:a16="http://schemas.microsoft.com/office/drawing/2014/main" id="{18349A2D-3FEF-8DFD-5531-056E487D5CDF}"/>
              </a:ext>
            </a:extLst>
          </p:cNvPr>
          <p:cNvPicPr>
            <a:picLocks noChangeAspect="1"/>
          </p:cNvPicPr>
          <p:nvPr/>
        </p:nvPicPr>
        <p:blipFill>
          <a:blip r:embed="rId2"/>
          <a:stretch>
            <a:fillRect/>
          </a:stretch>
        </p:blipFill>
        <p:spPr>
          <a:xfrm>
            <a:off x="4362839" y="422398"/>
            <a:ext cx="5911691" cy="1789672"/>
          </a:xfrm>
          <a:prstGeom prst="rect">
            <a:avLst/>
          </a:prstGeom>
        </p:spPr>
      </p:pic>
      <p:pic>
        <p:nvPicPr>
          <p:cNvPr id="1026" name="Picture 2">
            <a:extLst>
              <a:ext uri="{FF2B5EF4-FFF2-40B4-BE49-F238E27FC236}">
                <a16:creationId xmlns:a16="http://schemas.microsoft.com/office/drawing/2014/main" id="{FFD8C059-27AF-3304-044B-15B9003D6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1" y="4689654"/>
            <a:ext cx="2669454" cy="200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33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F20C79-AAE2-01C3-E37B-C0BCBD794FA7}"/>
              </a:ext>
            </a:extLst>
          </p:cNvPr>
          <p:cNvSpPr>
            <a:spLocks noGrp="1"/>
          </p:cNvSpPr>
          <p:nvPr>
            <p:ph type="title"/>
          </p:nvPr>
        </p:nvSpPr>
        <p:spPr/>
        <p:txBody>
          <a:bodyPr>
            <a:noAutofit/>
          </a:bodyPr>
          <a:lstStyle/>
          <a:p>
            <a:r>
              <a:rPr lang="nb-NO" sz="3200" dirty="0"/>
              <a:t>Fødsels-omsorgen</a:t>
            </a:r>
          </a:p>
        </p:txBody>
      </p:sp>
      <p:sp>
        <p:nvSpPr>
          <p:cNvPr id="3" name="Plassholder for tekst 2">
            <a:extLst>
              <a:ext uri="{FF2B5EF4-FFF2-40B4-BE49-F238E27FC236}">
                <a16:creationId xmlns:a16="http://schemas.microsoft.com/office/drawing/2014/main" id="{003E4DE1-5111-CF4F-D077-5342CA7CCD92}"/>
              </a:ext>
            </a:extLst>
          </p:cNvPr>
          <p:cNvSpPr>
            <a:spLocks noGrp="1"/>
          </p:cNvSpPr>
          <p:nvPr>
            <p:ph type="body" sz="quarter" idx="14"/>
          </p:nvPr>
        </p:nvSpPr>
        <p:spPr>
          <a:xfrm>
            <a:off x="761256" y="3208713"/>
            <a:ext cx="2791067" cy="3331788"/>
          </a:xfrm>
        </p:spPr>
        <p:txBody>
          <a:bodyPr>
            <a:normAutofit/>
          </a:bodyPr>
          <a:lstStyle/>
          <a:p>
            <a:r>
              <a:rPr lang="nb-NO" sz="2200" b="0" i="0" dirty="0">
                <a:effectLst/>
              </a:rPr>
              <a:t>Forløpsfinansiering av svangerskap, fødsel og barselomsorgen</a:t>
            </a:r>
          </a:p>
          <a:p>
            <a:endParaRPr lang="nb-NO" sz="2200" dirty="0"/>
          </a:p>
          <a:p>
            <a:r>
              <a:rPr lang="nb-NO" sz="2200" b="0" i="0" dirty="0">
                <a:effectLst/>
              </a:rPr>
              <a:t>Tjenesteforløp (TFG)</a:t>
            </a:r>
          </a:p>
          <a:p>
            <a:endParaRPr lang="nb-NO" sz="2200" dirty="0">
              <a:latin typeface="Times New Roman" panose="02020603050405020304" pitchFamily="18" charset="0"/>
            </a:endParaRPr>
          </a:p>
          <a:p>
            <a:endParaRPr lang="nb-NO" dirty="0">
              <a:latin typeface="Times New Roman" panose="02020603050405020304" pitchFamily="18" charset="0"/>
            </a:endParaRPr>
          </a:p>
          <a:p>
            <a:endParaRPr lang="nb-NO" dirty="0"/>
          </a:p>
        </p:txBody>
      </p:sp>
      <p:sp>
        <p:nvSpPr>
          <p:cNvPr id="4" name="Plassholder for innhold 3">
            <a:extLst>
              <a:ext uri="{FF2B5EF4-FFF2-40B4-BE49-F238E27FC236}">
                <a16:creationId xmlns:a16="http://schemas.microsoft.com/office/drawing/2014/main" id="{7BCB623D-1A6C-CB92-7116-4759D0E7F3AD}"/>
              </a:ext>
            </a:extLst>
          </p:cNvPr>
          <p:cNvSpPr>
            <a:spLocks noGrp="1"/>
          </p:cNvSpPr>
          <p:nvPr>
            <p:ph idx="1"/>
          </p:nvPr>
        </p:nvSpPr>
        <p:spPr>
          <a:xfrm>
            <a:off x="4153389" y="648081"/>
            <a:ext cx="7720296" cy="5968849"/>
          </a:xfrm>
        </p:spPr>
        <p:txBody>
          <a:bodyPr>
            <a:normAutofit fontScale="55000" lnSpcReduction="20000"/>
          </a:bodyPr>
          <a:lstStyle/>
          <a:p>
            <a:r>
              <a:rPr lang="nb-NO" sz="3800" dirty="0">
                <a:solidFill>
                  <a:srgbClr val="000000"/>
                </a:solidFill>
              </a:rPr>
              <a:t>Forløpsfinansiering</a:t>
            </a:r>
          </a:p>
          <a:p>
            <a:endParaRPr lang="nb-NO" sz="3800" b="0" i="0" dirty="0">
              <a:solidFill>
                <a:srgbClr val="000000"/>
              </a:solidFill>
              <a:effectLst/>
            </a:endParaRPr>
          </a:p>
          <a:p>
            <a:pPr marL="342900" indent="-342900">
              <a:buFont typeface="Arial" panose="020B0604020202020204" pitchFamily="34" charset="0"/>
              <a:buChar char="•"/>
            </a:pPr>
            <a:r>
              <a:rPr lang="nb-NO" sz="3800" b="0" i="0" dirty="0">
                <a:solidFill>
                  <a:srgbClr val="000000"/>
                </a:solidFill>
                <a:effectLst/>
              </a:rPr>
              <a:t>ønsket utviklingsretning</a:t>
            </a:r>
          </a:p>
          <a:p>
            <a:pPr marL="342900" indent="-342900">
              <a:buFont typeface="Arial" panose="020B0604020202020204" pitchFamily="34" charset="0"/>
              <a:buChar char="•"/>
            </a:pPr>
            <a:r>
              <a:rPr lang="nb-NO" sz="3800" b="0" i="0" dirty="0">
                <a:solidFill>
                  <a:srgbClr val="000000"/>
                </a:solidFill>
                <a:effectLst/>
              </a:rPr>
              <a:t>kan gi fleksibilitet i hvordan tjenesten kan organiseres og finansieres</a:t>
            </a:r>
          </a:p>
          <a:p>
            <a:pPr marL="342900" indent="-342900">
              <a:buFont typeface="Arial" panose="020B0604020202020204" pitchFamily="34" charset="0"/>
              <a:buChar char="•"/>
            </a:pPr>
            <a:r>
              <a:rPr lang="nb-NO" sz="3800" b="0" i="0" dirty="0">
                <a:solidFill>
                  <a:srgbClr val="000000"/>
                </a:solidFill>
                <a:effectLst/>
              </a:rPr>
              <a:t>kan også gi RHF-ene en bedre oversikt over egne styringsdata</a:t>
            </a:r>
          </a:p>
          <a:p>
            <a:endParaRPr lang="nb-NO" sz="3800" b="0" i="0" dirty="0">
              <a:solidFill>
                <a:srgbClr val="000000"/>
              </a:solidFill>
              <a:effectLst/>
            </a:endParaRPr>
          </a:p>
          <a:p>
            <a:endParaRPr lang="nb-NO" sz="3800" dirty="0">
              <a:solidFill>
                <a:srgbClr val="000000"/>
              </a:solidFill>
            </a:endParaRPr>
          </a:p>
          <a:p>
            <a:r>
              <a:rPr lang="nb-NO" sz="3800" dirty="0">
                <a:solidFill>
                  <a:srgbClr val="000000"/>
                </a:solidFill>
              </a:rPr>
              <a:t>MEN</a:t>
            </a:r>
          </a:p>
          <a:p>
            <a:endParaRPr lang="nb-NO" sz="3800" dirty="0">
              <a:solidFill>
                <a:srgbClr val="000000"/>
              </a:solidFill>
            </a:endParaRPr>
          </a:p>
          <a:p>
            <a:pPr marL="342900" indent="-342900">
              <a:buFont typeface="Arial" panose="020B0604020202020204" pitchFamily="34" charset="0"/>
              <a:buChar char="•"/>
            </a:pPr>
            <a:r>
              <a:rPr lang="nb-NO" sz="3800" b="0" i="0" dirty="0">
                <a:solidFill>
                  <a:srgbClr val="000000"/>
                </a:solidFill>
                <a:effectLst/>
              </a:rPr>
              <a:t>NPR er per i dag ikke i stand til å levere data for tjenesteforløp (TFG) til styringsformål til helseforetak og RHF, og dermed heller ikke til finansieringsformål</a:t>
            </a:r>
          </a:p>
          <a:p>
            <a:pPr marL="342900" indent="-342900">
              <a:buFont typeface="Arial" panose="020B0604020202020204" pitchFamily="34" charset="0"/>
              <a:buChar char="•"/>
            </a:pPr>
            <a:r>
              <a:rPr lang="nb-NO" sz="3800" b="0" i="0" dirty="0">
                <a:solidFill>
                  <a:srgbClr val="000000"/>
                </a:solidFill>
                <a:effectLst/>
              </a:rPr>
              <a:t>Det er nødvendig med noen tekniske tilpasninger i tilretteleggingen av rapporterte data i Norsk pasientregister (NPR)</a:t>
            </a:r>
          </a:p>
          <a:p>
            <a:pPr marL="342900" indent="-342900">
              <a:buFont typeface="Arial" panose="020B0604020202020204" pitchFamily="34" charset="0"/>
              <a:buChar char="•"/>
            </a:pPr>
            <a:r>
              <a:rPr lang="nb-NO" sz="3800" dirty="0">
                <a:solidFill>
                  <a:srgbClr val="000000"/>
                </a:solidFill>
              </a:rPr>
              <a:t>L</a:t>
            </a:r>
            <a:r>
              <a:rPr lang="nb-NO" sz="3800" b="0" i="0" dirty="0">
                <a:solidFill>
                  <a:srgbClr val="000000"/>
                </a:solidFill>
                <a:effectLst/>
              </a:rPr>
              <a:t>ukkeregel for ISF-data pr tertial vanskeliggjør innføring av tjenesteforløp for fødsel som et års forløp</a:t>
            </a:r>
          </a:p>
          <a:p>
            <a:endParaRPr lang="nb-NO" sz="3800" b="0" i="0" dirty="0">
              <a:solidFill>
                <a:srgbClr val="000000"/>
              </a:solidFill>
              <a:effectLst/>
            </a:endParaRPr>
          </a:p>
          <a:p>
            <a:pPr marL="342900" indent="-342900">
              <a:buFont typeface="Arial" panose="020B0604020202020204" pitchFamily="34" charset="0"/>
              <a:buChar char="•"/>
            </a:pPr>
            <a:endParaRPr lang="nb-NO" sz="3800" dirty="0">
              <a:solidFill>
                <a:srgbClr val="000000"/>
              </a:solidFill>
            </a:endParaRPr>
          </a:p>
          <a:p>
            <a:pPr marL="342900" indent="-342900">
              <a:buFont typeface="Arial" panose="020B0604020202020204" pitchFamily="34" charset="0"/>
              <a:buChar char="•"/>
            </a:pPr>
            <a:r>
              <a:rPr lang="nb-NO" sz="3800" dirty="0"/>
              <a:t>Forløp u</a:t>
            </a:r>
            <a:r>
              <a:rPr lang="nb-NO" sz="3800" b="0" i="0" dirty="0">
                <a:effectLst/>
              </a:rPr>
              <a:t>ten finansiering knyttet til  forløpsnivå i 2024</a:t>
            </a:r>
          </a:p>
          <a:p>
            <a:endParaRPr lang="nb-NO" dirty="0"/>
          </a:p>
          <a:p>
            <a:r>
              <a:rPr lang="nb-NO" b="0" i="0" dirty="0">
                <a:solidFill>
                  <a:srgbClr val="000000"/>
                </a:solidFill>
                <a:effectLst/>
                <a:latin typeface="Times New Roman" panose="02020603050405020304" pitchFamily="18" charset="0"/>
              </a:rPr>
              <a:t>.</a:t>
            </a:r>
          </a:p>
          <a:p>
            <a:pPr marL="342900" indent="-342900">
              <a:buFont typeface="Arial" panose="020B0604020202020204" pitchFamily="34" charset="0"/>
              <a:buChar char="•"/>
            </a:pPr>
            <a:endParaRPr lang="nb-NO"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0072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F20C79-AAE2-01C3-E37B-C0BCBD794FA7}"/>
              </a:ext>
            </a:extLst>
          </p:cNvPr>
          <p:cNvSpPr>
            <a:spLocks noGrp="1"/>
          </p:cNvSpPr>
          <p:nvPr>
            <p:ph type="title"/>
          </p:nvPr>
        </p:nvSpPr>
        <p:spPr/>
        <p:txBody>
          <a:bodyPr>
            <a:noAutofit/>
          </a:bodyPr>
          <a:lstStyle/>
          <a:p>
            <a:r>
              <a:rPr lang="nb-NO" sz="3200" dirty="0"/>
              <a:t>Fødsels-omsorgen</a:t>
            </a:r>
          </a:p>
        </p:txBody>
      </p:sp>
      <p:sp>
        <p:nvSpPr>
          <p:cNvPr id="3" name="Plassholder for tekst 2">
            <a:extLst>
              <a:ext uri="{FF2B5EF4-FFF2-40B4-BE49-F238E27FC236}">
                <a16:creationId xmlns:a16="http://schemas.microsoft.com/office/drawing/2014/main" id="{003E4DE1-5111-CF4F-D077-5342CA7CCD92}"/>
              </a:ext>
            </a:extLst>
          </p:cNvPr>
          <p:cNvSpPr>
            <a:spLocks noGrp="1"/>
          </p:cNvSpPr>
          <p:nvPr>
            <p:ph type="body" sz="quarter" idx="14"/>
          </p:nvPr>
        </p:nvSpPr>
        <p:spPr>
          <a:xfrm>
            <a:off x="761256" y="2245489"/>
            <a:ext cx="2791067" cy="4295012"/>
          </a:xfrm>
        </p:spPr>
        <p:txBody>
          <a:bodyPr/>
          <a:lstStyle/>
          <a:p>
            <a:r>
              <a:rPr lang="nb-NO" b="0" i="0" dirty="0">
                <a:effectLst/>
              </a:rPr>
              <a:t>Helsedirektoratet har de siste årene utviklet tjenesteforløp for svangerskap og fødsel</a:t>
            </a:r>
          </a:p>
          <a:p>
            <a:endParaRPr lang="nb-NO" dirty="0"/>
          </a:p>
          <a:p>
            <a:r>
              <a:rPr lang="nb-NO" dirty="0"/>
              <a:t>B</a:t>
            </a:r>
            <a:r>
              <a:rPr lang="nb-NO" b="0" i="0" dirty="0">
                <a:effectLst/>
              </a:rPr>
              <a:t>ehov for å ivareta de ulike svangerskap og fødselsforløpene samtidig uten at detaljeringsnivået blir for stort</a:t>
            </a:r>
          </a:p>
          <a:p>
            <a:endParaRPr lang="nb-NO" b="0" i="0" dirty="0">
              <a:effectLst/>
              <a:latin typeface="Times New Roman" panose="02020603050405020304" pitchFamily="18" charset="0"/>
            </a:endParaRPr>
          </a:p>
          <a:p>
            <a:endParaRPr lang="nb-NO" dirty="0"/>
          </a:p>
        </p:txBody>
      </p:sp>
      <p:sp>
        <p:nvSpPr>
          <p:cNvPr id="4" name="Plassholder for innhold 3">
            <a:extLst>
              <a:ext uri="{FF2B5EF4-FFF2-40B4-BE49-F238E27FC236}">
                <a16:creationId xmlns:a16="http://schemas.microsoft.com/office/drawing/2014/main" id="{7BCB623D-1A6C-CB92-7116-4759D0E7F3AD}"/>
              </a:ext>
            </a:extLst>
          </p:cNvPr>
          <p:cNvSpPr>
            <a:spLocks noGrp="1"/>
          </p:cNvSpPr>
          <p:nvPr>
            <p:ph idx="1"/>
          </p:nvPr>
        </p:nvSpPr>
        <p:spPr>
          <a:xfrm>
            <a:off x="4141814" y="913185"/>
            <a:ext cx="7720296" cy="5476040"/>
          </a:xfrm>
        </p:spPr>
        <p:txBody>
          <a:bodyPr>
            <a:normAutofit fontScale="85000" lnSpcReduction="20000"/>
          </a:bodyPr>
          <a:lstStyle/>
          <a:p>
            <a:pPr marL="342900" indent="-342900">
              <a:buFont typeface="Arial" panose="020B0604020202020204" pitchFamily="34" charset="0"/>
              <a:buChar char="•"/>
            </a:pPr>
            <a:r>
              <a:rPr lang="nb-NO" sz="2800" dirty="0">
                <a:solidFill>
                  <a:srgbClr val="000000"/>
                </a:solidFill>
              </a:rPr>
              <a:t>J</a:t>
            </a:r>
            <a:r>
              <a:rPr lang="nb-NO" sz="2800" b="0" i="0" dirty="0">
                <a:solidFill>
                  <a:srgbClr val="000000"/>
                </a:solidFill>
                <a:effectLst/>
              </a:rPr>
              <a:t>ustert eksisterende forløp for svangerskap, fødsel og barselomsorg</a:t>
            </a:r>
          </a:p>
          <a:p>
            <a:pPr marL="342900" indent="-342900">
              <a:buFont typeface="Arial" panose="020B0604020202020204" pitchFamily="34" charset="0"/>
              <a:buChar char="•"/>
            </a:pPr>
            <a:r>
              <a:rPr lang="nb-NO" sz="2800" b="0" i="0" dirty="0">
                <a:solidFill>
                  <a:srgbClr val="000000"/>
                </a:solidFill>
                <a:effectLst/>
              </a:rPr>
              <a:t>De fire nye forløpene inkluderer all oppfølging av gravide i svangerskap inkludert fødsel og barselomsorg i spesialisthelsetjeneste</a:t>
            </a:r>
            <a:endParaRPr lang="nb-NO" sz="2800" dirty="0">
              <a:solidFill>
                <a:srgbClr val="000000"/>
              </a:solidFill>
            </a:endParaRPr>
          </a:p>
          <a:p>
            <a:pPr marL="342900" indent="-342900">
              <a:buFont typeface="Arial" panose="020B0604020202020204" pitchFamily="34" charset="0"/>
              <a:buChar char="•"/>
            </a:pPr>
            <a:r>
              <a:rPr lang="nb-NO" sz="2800" b="0" i="0" dirty="0">
                <a:solidFill>
                  <a:srgbClr val="000000"/>
                </a:solidFill>
                <a:effectLst/>
              </a:rPr>
              <a:t>Delt etter om det er kompliserende faktorer i svangerskapet eller ikke, der kompliserende faktorer i gjennomsnitt gir flere opphold og/eller lengre liggetid.</a:t>
            </a:r>
          </a:p>
          <a:p>
            <a:pPr marL="342900" indent="-342900">
              <a:buFont typeface="Arial" panose="020B0604020202020204" pitchFamily="34" charset="0"/>
              <a:buChar char="•"/>
            </a:pPr>
            <a:r>
              <a:rPr lang="nb-NO" sz="2800" b="0" i="0" dirty="0">
                <a:solidFill>
                  <a:srgbClr val="000000"/>
                </a:solidFill>
                <a:effectLst/>
              </a:rPr>
              <a:t>Fødselsmetode og evt. behov for ressurskrevende inngrep som for eksempel keisersnitt har også betydning for inndeling av fødselsforløp</a:t>
            </a:r>
          </a:p>
          <a:p>
            <a:pPr marL="342900" indent="-342900">
              <a:buFont typeface="Arial" panose="020B0604020202020204" pitchFamily="34" charset="0"/>
              <a:buChar char="•"/>
            </a:pPr>
            <a:r>
              <a:rPr lang="nb-NO" sz="2800" dirty="0">
                <a:solidFill>
                  <a:srgbClr val="000000"/>
                </a:solidFill>
              </a:rPr>
              <a:t>DRG-er i HDG 14</a:t>
            </a:r>
          </a:p>
          <a:p>
            <a:pPr marL="342900" indent="-342900">
              <a:buFont typeface="Arial" panose="020B0604020202020204" pitchFamily="34" charset="0"/>
              <a:buChar char="•"/>
            </a:pPr>
            <a:endParaRPr lang="nb-NO" sz="2800" dirty="0">
              <a:solidFill>
                <a:srgbClr val="000000"/>
              </a:solidFill>
            </a:endParaRPr>
          </a:p>
          <a:p>
            <a:pPr marL="342900" indent="-342900">
              <a:buFont typeface="Arial" panose="020B0604020202020204" pitchFamily="34" charset="0"/>
              <a:buChar char="•"/>
            </a:pPr>
            <a:endParaRPr lang="nb-NO" sz="2800" dirty="0">
              <a:solidFill>
                <a:srgbClr val="000000"/>
              </a:solidFill>
            </a:endParaRPr>
          </a:p>
          <a:p>
            <a:pPr marL="342900" indent="-342900">
              <a:buFont typeface="Arial" panose="020B0604020202020204" pitchFamily="34" charset="0"/>
              <a:buChar char="•"/>
            </a:pPr>
            <a:endParaRPr lang="nb-NO" sz="2800" dirty="0">
              <a:solidFill>
                <a:srgbClr val="000000"/>
              </a:solidFill>
            </a:endParaRPr>
          </a:p>
          <a:p>
            <a:pPr marL="342900" indent="-342900">
              <a:buFont typeface="Arial" panose="020B0604020202020204" pitchFamily="34" charset="0"/>
              <a:buChar char="•"/>
            </a:pPr>
            <a:r>
              <a:rPr lang="nb-NO" sz="2800" dirty="0">
                <a:solidFill>
                  <a:srgbClr val="000000"/>
                </a:solidFill>
              </a:rPr>
              <a:t>Innføring av forløp innen svangerskap, fødsel og barsel- gir ikke mere penger til fødselsomsorgen.</a:t>
            </a:r>
          </a:p>
          <a:p>
            <a:pPr marL="342900" indent="-342900">
              <a:buFont typeface="Arial" panose="020B0604020202020204" pitchFamily="34" charset="0"/>
              <a:buChar char="•"/>
            </a:pPr>
            <a:r>
              <a:rPr lang="nb-NO" sz="2800" dirty="0">
                <a:solidFill>
                  <a:srgbClr val="000000"/>
                </a:solidFill>
              </a:rPr>
              <a:t>Følges videre</a:t>
            </a:r>
          </a:p>
          <a:p>
            <a:endParaRPr lang="nb-NO" b="0" i="0" dirty="0">
              <a:solidFill>
                <a:srgbClr val="000000"/>
              </a:solidFill>
              <a:effectLst/>
              <a:latin typeface="Times New Roman" panose="02020603050405020304" pitchFamily="18" charset="0"/>
            </a:endParaRPr>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2035424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F20C79-AAE2-01C3-E37B-C0BCBD794FA7}"/>
              </a:ext>
            </a:extLst>
          </p:cNvPr>
          <p:cNvSpPr>
            <a:spLocks noGrp="1"/>
          </p:cNvSpPr>
          <p:nvPr>
            <p:ph type="title"/>
          </p:nvPr>
        </p:nvSpPr>
        <p:spPr/>
        <p:txBody>
          <a:bodyPr/>
          <a:lstStyle/>
          <a:p>
            <a:r>
              <a:rPr lang="nb-NO" dirty="0"/>
              <a:t>Fødsels-omsorgen</a:t>
            </a:r>
          </a:p>
        </p:txBody>
      </p:sp>
      <p:sp>
        <p:nvSpPr>
          <p:cNvPr id="3" name="Plassholder for tekst 2">
            <a:extLst>
              <a:ext uri="{FF2B5EF4-FFF2-40B4-BE49-F238E27FC236}">
                <a16:creationId xmlns:a16="http://schemas.microsoft.com/office/drawing/2014/main" id="{003E4DE1-5111-CF4F-D077-5342CA7CCD92}"/>
              </a:ext>
            </a:extLst>
          </p:cNvPr>
          <p:cNvSpPr>
            <a:spLocks noGrp="1"/>
          </p:cNvSpPr>
          <p:nvPr>
            <p:ph type="body" sz="quarter" idx="14"/>
          </p:nvPr>
        </p:nvSpPr>
        <p:spPr>
          <a:xfrm>
            <a:off x="761256" y="1898773"/>
            <a:ext cx="2791067" cy="4427212"/>
          </a:xfrm>
        </p:spPr>
        <p:txBody>
          <a:bodyPr>
            <a:normAutofit fontScale="85000" lnSpcReduction="10000"/>
          </a:bodyPr>
          <a:lstStyle/>
          <a:p>
            <a:pPr marL="342900" indent="-342900">
              <a:buFont typeface="Arial" panose="020B0604020202020204" pitchFamily="34" charset="0"/>
              <a:buChar char="•"/>
            </a:pPr>
            <a:endParaRPr lang="nb-NO" dirty="0">
              <a:latin typeface="Times New Roman" panose="02020603050405020304" pitchFamily="18" charset="0"/>
            </a:endParaRPr>
          </a:p>
          <a:p>
            <a:pPr marL="342900" indent="-342900" algn="l">
              <a:buFont typeface="Arial" panose="020B0604020202020204" pitchFamily="34" charset="0"/>
              <a:buChar char="•"/>
            </a:pPr>
            <a:r>
              <a:rPr lang="nb-NO" sz="2100" b="0" i="0" dirty="0">
                <a:effectLst/>
              </a:rPr>
              <a:t>Forløp for svangerskap og fødsel uten kompliserende faktorer</a:t>
            </a:r>
          </a:p>
          <a:p>
            <a:pPr marL="342900" indent="-342900" algn="l">
              <a:buFont typeface="Arial" panose="020B0604020202020204" pitchFamily="34" charset="0"/>
              <a:buChar char="•"/>
            </a:pPr>
            <a:r>
              <a:rPr lang="nb-NO" sz="2100" b="0" i="0" dirty="0">
                <a:effectLst/>
              </a:rPr>
              <a:t>Forløp for svangerskap og fødsel med kompliserende faktorer</a:t>
            </a:r>
          </a:p>
          <a:p>
            <a:pPr marL="342900" indent="-342900" algn="l">
              <a:buFont typeface="Arial" panose="020B0604020202020204" pitchFamily="34" charset="0"/>
              <a:buChar char="•"/>
            </a:pPr>
            <a:r>
              <a:rPr lang="nb-NO" sz="2100" b="0" i="0" dirty="0">
                <a:effectLst/>
              </a:rPr>
              <a:t>Forløp for svangerskap og fødsel med ressurskrevende inngrep uten kompliserende faktorer</a:t>
            </a:r>
          </a:p>
          <a:p>
            <a:pPr marL="342900" indent="-342900" algn="l">
              <a:buFont typeface="Arial" panose="020B0604020202020204" pitchFamily="34" charset="0"/>
              <a:buChar char="•"/>
            </a:pPr>
            <a:r>
              <a:rPr lang="nb-NO" sz="2100" b="0" i="0" dirty="0">
                <a:effectLst/>
              </a:rPr>
              <a:t>Forløp for svangerskap og fødsel med ressurskrevende inngrep med kompliserende faktorer</a:t>
            </a:r>
          </a:p>
          <a:p>
            <a:endParaRPr lang="nb-NO" dirty="0"/>
          </a:p>
        </p:txBody>
      </p:sp>
      <p:graphicFrame>
        <p:nvGraphicFramePr>
          <p:cNvPr id="8" name="Diagram 7">
            <a:extLst>
              <a:ext uri="{FF2B5EF4-FFF2-40B4-BE49-F238E27FC236}">
                <a16:creationId xmlns:a16="http://schemas.microsoft.com/office/drawing/2014/main" id="{7FD7E945-D5D8-1AF7-534F-6EE568A7ABC9}"/>
              </a:ext>
            </a:extLst>
          </p:cNvPr>
          <p:cNvGraphicFramePr/>
          <p:nvPr>
            <p:extLst>
              <p:ext uri="{D42A27DB-BD31-4B8C-83A1-F6EECF244321}">
                <p14:modId xmlns:p14="http://schemas.microsoft.com/office/powerpoint/2010/main" val="2640821031"/>
              </p:ext>
            </p:extLst>
          </p:nvPr>
        </p:nvGraphicFramePr>
        <p:xfrm>
          <a:off x="4063211" y="1387698"/>
          <a:ext cx="7810474" cy="4596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376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49D484-82FD-C355-D69F-B3E2C72431A2}"/>
              </a:ext>
            </a:extLst>
          </p:cNvPr>
          <p:cNvSpPr>
            <a:spLocks noGrp="1"/>
          </p:cNvSpPr>
          <p:nvPr>
            <p:ph type="title"/>
          </p:nvPr>
        </p:nvSpPr>
        <p:spPr/>
        <p:txBody>
          <a:bodyPr/>
          <a:lstStyle/>
          <a:p>
            <a:r>
              <a:rPr lang="nb-NO" sz="3450" dirty="0"/>
              <a:t>Mange utredninger i 2023</a:t>
            </a:r>
            <a:endParaRPr lang="nb-NO" dirty="0"/>
          </a:p>
        </p:txBody>
      </p:sp>
      <p:graphicFrame>
        <p:nvGraphicFramePr>
          <p:cNvPr id="5" name="Plassholder for innhold 2">
            <a:extLst>
              <a:ext uri="{FF2B5EF4-FFF2-40B4-BE49-F238E27FC236}">
                <a16:creationId xmlns:a16="http://schemas.microsoft.com/office/drawing/2014/main" id="{AFF20C90-B9F2-E787-06A8-A179C5975402}"/>
              </a:ext>
            </a:extLst>
          </p:cNvPr>
          <p:cNvGraphicFramePr>
            <a:graphicFrameLocks noGrp="1"/>
          </p:cNvGraphicFramePr>
          <p:nvPr>
            <p:ph idx="1"/>
            <p:extLst>
              <p:ext uri="{D42A27DB-BD31-4B8C-83A1-F6EECF244321}">
                <p14:modId xmlns:p14="http://schemas.microsoft.com/office/powerpoint/2010/main" val="2407011528"/>
              </p:ext>
            </p:extLst>
          </p:nvPr>
        </p:nvGraphicFramePr>
        <p:xfrm>
          <a:off x="647699" y="1825625"/>
          <a:ext cx="1096327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956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1687-39E2-6050-3BFB-1D1AE62247B2}"/>
              </a:ext>
            </a:extLst>
          </p:cNvPr>
          <p:cNvSpPr>
            <a:spLocks noGrp="1"/>
          </p:cNvSpPr>
          <p:nvPr>
            <p:ph type="title"/>
          </p:nvPr>
        </p:nvSpPr>
        <p:spPr/>
        <p:txBody>
          <a:bodyPr/>
          <a:lstStyle/>
          <a:p>
            <a:r>
              <a:rPr lang="nb-NO" dirty="0"/>
              <a:t>Tjenesteforløp</a:t>
            </a:r>
          </a:p>
        </p:txBody>
      </p:sp>
      <p:sp>
        <p:nvSpPr>
          <p:cNvPr id="3" name="Plassholder for tekst 2">
            <a:extLst>
              <a:ext uri="{FF2B5EF4-FFF2-40B4-BE49-F238E27FC236}">
                <a16:creationId xmlns:a16="http://schemas.microsoft.com/office/drawing/2014/main" id="{06515DCA-2C89-AA5F-DC0F-3CA49B960DD6}"/>
              </a:ext>
            </a:extLst>
          </p:cNvPr>
          <p:cNvSpPr>
            <a:spLocks noGrp="1"/>
          </p:cNvSpPr>
          <p:nvPr>
            <p:ph type="body" sz="quarter" idx="14"/>
          </p:nvPr>
        </p:nvSpPr>
        <p:spPr/>
        <p:txBody>
          <a:bodyPr/>
          <a:lstStyle/>
          <a:p>
            <a:endParaRPr lang="nb-NO" dirty="0">
              <a:latin typeface="Times New Roman" panose="02020603050405020304" pitchFamily="18" charset="0"/>
            </a:endParaRPr>
          </a:p>
          <a:p>
            <a:endParaRPr lang="nb-NO" dirty="0">
              <a:latin typeface="Times New Roman" panose="02020603050405020304" pitchFamily="18" charset="0"/>
            </a:endParaRPr>
          </a:p>
          <a:p>
            <a:endParaRPr lang="nb-NO" b="0" i="0" dirty="0">
              <a:effectLst/>
              <a:latin typeface="Times New Roman" panose="02020603050405020304" pitchFamily="18" charset="0"/>
            </a:endParaRPr>
          </a:p>
          <a:p>
            <a:endParaRPr lang="nb-NO" dirty="0"/>
          </a:p>
        </p:txBody>
      </p:sp>
      <p:sp>
        <p:nvSpPr>
          <p:cNvPr id="4" name="Plassholder for innhold 3">
            <a:extLst>
              <a:ext uri="{FF2B5EF4-FFF2-40B4-BE49-F238E27FC236}">
                <a16:creationId xmlns:a16="http://schemas.microsoft.com/office/drawing/2014/main" id="{F0945F5B-3216-36D9-2F60-0B8DD7D1F074}"/>
              </a:ext>
            </a:extLst>
          </p:cNvPr>
          <p:cNvSpPr>
            <a:spLocks noGrp="1"/>
          </p:cNvSpPr>
          <p:nvPr>
            <p:ph idx="1"/>
          </p:nvPr>
        </p:nvSpPr>
        <p:spPr>
          <a:xfrm>
            <a:off x="3890356" y="648081"/>
            <a:ext cx="8301644" cy="5031629"/>
          </a:xfrm>
        </p:spPr>
        <p:txBody>
          <a:bodyPr>
            <a:normAutofit/>
          </a:bodyPr>
          <a:lstStyle/>
          <a:p>
            <a:r>
              <a:rPr lang="nb-NO" b="0" i="0" dirty="0">
                <a:effectLst/>
              </a:rPr>
              <a:t>Dagbehandling med innsetting av elektive hofteproteser inkluderes i eksisterende forløp for innsetting av hofteproteser.</a:t>
            </a:r>
          </a:p>
          <a:p>
            <a:endParaRPr lang="nb-NO" b="0" i="0" dirty="0">
              <a:effectLst/>
            </a:endParaRPr>
          </a:p>
          <a:p>
            <a:endParaRPr lang="nb-NO" dirty="0"/>
          </a:p>
          <a:p>
            <a:r>
              <a:rPr lang="nb-NO" b="0" i="0" dirty="0">
                <a:effectLst/>
              </a:rPr>
              <a:t>Det opprettes 5 nye forløp uten ISF-finansiering på forløpsnivå. </a:t>
            </a:r>
          </a:p>
          <a:p>
            <a:endParaRPr lang="nb-NO" b="0" i="0" dirty="0">
              <a:effectLst/>
            </a:endParaRPr>
          </a:p>
          <a:p>
            <a:pPr algn="l"/>
            <a:r>
              <a:rPr lang="nb-NO" b="0" i="0" dirty="0">
                <a:solidFill>
                  <a:srgbClr val="000000"/>
                </a:solidFill>
                <a:effectLst/>
              </a:rPr>
              <a:t>De nye tjenesteforløpene er:</a:t>
            </a:r>
          </a:p>
          <a:p>
            <a:pPr algn="l"/>
            <a:endParaRPr lang="nb-NO" b="0" i="0" dirty="0">
              <a:solidFill>
                <a:srgbClr val="000000"/>
              </a:solidFill>
              <a:effectLst/>
            </a:endParaRPr>
          </a:p>
          <a:p>
            <a:pPr marL="342900" indent="-342900" algn="l">
              <a:buFont typeface="Arial" panose="020B0604020202020204" pitchFamily="34" charset="0"/>
              <a:buChar char="•"/>
            </a:pPr>
            <a:r>
              <a:rPr lang="nb-NO" b="0" i="0" dirty="0">
                <a:solidFill>
                  <a:srgbClr val="000000"/>
                </a:solidFill>
                <a:effectLst/>
              </a:rPr>
              <a:t>Forløp ved LAR behandling</a:t>
            </a:r>
          </a:p>
          <a:p>
            <a:pPr algn="l"/>
            <a:endParaRPr lang="nb-NO" b="0" i="0" dirty="0">
              <a:solidFill>
                <a:srgbClr val="000000"/>
              </a:solidFill>
              <a:effectLst/>
            </a:endParaRPr>
          </a:p>
          <a:p>
            <a:pPr marL="342900" indent="-342900" algn="l">
              <a:buFont typeface="Arial" panose="020B0604020202020204" pitchFamily="34" charset="0"/>
              <a:buChar char="•"/>
            </a:pPr>
            <a:r>
              <a:rPr lang="nb-NO" b="0" i="0" dirty="0">
                <a:solidFill>
                  <a:srgbClr val="000000"/>
                </a:solidFill>
                <a:effectLst/>
              </a:rPr>
              <a:t>4 Forløp for svangerskap, fødsel og barselomsorg</a:t>
            </a:r>
            <a:endParaRPr lang="nb-NO" dirty="0">
              <a:solidFill>
                <a:srgbClr val="000000"/>
              </a:solidFill>
            </a:endParaRPr>
          </a:p>
          <a:p>
            <a:endParaRPr lang="nb-NO" b="0" i="0" dirty="0">
              <a:effectLst/>
            </a:endParaRPr>
          </a:p>
          <a:p>
            <a:r>
              <a:rPr lang="nb-NO" b="0" i="0" dirty="0">
                <a:effectLst/>
              </a:rPr>
              <a:t>De fire nye forløpene innen fødselsomsorgen erstatter tidligere forløp</a:t>
            </a:r>
            <a:r>
              <a:rPr lang="nb-NO" b="0" i="0" dirty="0">
                <a:effectLst/>
                <a:latin typeface="Times New Roman" panose="02020603050405020304" pitchFamily="18" charset="0"/>
              </a:rPr>
              <a:t>.</a:t>
            </a:r>
          </a:p>
          <a:p>
            <a:pPr algn="l"/>
            <a:endParaRPr lang="nb-NO" b="0" i="0" dirty="0">
              <a:solidFill>
                <a:srgbClr val="000000"/>
              </a:solidFill>
              <a:effectLst/>
              <a:latin typeface="Times New Roman" panose="02020603050405020304" pitchFamily="18" charset="0"/>
            </a:endParaRPr>
          </a:p>
          <a:p>
            <a:pPr marL="342900" indent="-342900">
              <a:buFont typeface="Arial" panose="020B0604020202020204" pitchFamily="34" charset="0"/>
              <a:buChar char="•"/>
            </a:pPr>
            <a:endParaRPr lang="nb-NO" dirty="0"/>
          </a:p>
        </p:txBody>
      </p:sp>
      <p:pic>
        <p:nvPicPr>
          <p:cNvPr id="6" name="Bilde 5">
            <a:extLst>
              <a:ext uri="{FF2B5EF4-FFF2-40B4-BE49-F238E27FC236}">
                <a16:creationId xmlns:a16="http://schemas.microsoft.com/office/drawing/2014/main" id="{3F634A15-7796-BBA1-08EB-E502CAB4FEF2}"/>
              </a:ext>
            </a:extLst>
          </p:cNvPr>
          <p:cNvPicPr>
            <a:picLocks noChangeAspect="1"/>
          </p:cNvPicPr>
          <p:nvPr/>
        </p:nvPicPr>
        <p:blipFill>
          <a:blip r:embed="rId2"/>
          <a:stretch>
            <a:fillRect/>
          </a:stretch>
        </p:blipFill>
        <p:spPr>
          <a:xfrm>
            <a:off x="171450" y="3267000"/>
            <a:ext cx="3464308" cy="324000"/>
          </a:xfrm>
          <a:prstGeom prst="rect">
            <a:avLst/>
          </a:prstGeom>
        </p:spPr>
      </p:pic>
    </p:spTree>
    <p:extLst>
      <p:ext uri="{BB962C8B-B14F-4D97-AF65-F5344CB8AC3E}">
        <p14:creationId xmlns:p14="http://schemas.microsoft.com/office/powerpoint/2010/main" val="3330302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0F5EAE-E40F-9E6C-6858-A3949D518673}"/>
              </a:ext>
            </a:extLst>
          </p:cNvPr>
          <p:cNvSpPr>
            <a:spLocks noGrp="1"/>
          </p:cNvSpPr>
          <p:nvPr>
            <p:ph type="title"/>
          </p:nvPr>
        </p:nvSpPr>
        <p:spPr/>
        <p:txBody>
          <a:bodyPr>
            <a:normAutofit fontScale="90000"/>
          </a:bodyPr>
          <a:lstStyle/>
          <a:p>
            <a:r>
              <a:rPr lang="nb-NO" dirty="0"/>
              <a:t>Endringer i DRG, STG, TFG-logikk og NPK 2024</a:t>
            </a:r>
            <a:br>
              <a:rPr lang="nb-NO" dirty="0"/>
            </a:br>
            <a:r>
              <a:rPr lang="nb-NO" sz="4000" dirty="0"/>
              <a:t>Anja Fagervold</a:t>
            </a:r>
            <a:endParaRPr lang="nb-NO" dirty="0"/>
          </a:p>
        </p:txBody>
      </p:sp>
    </p:spTree>
    <p:extLst>
      <p:ext uri="{BB962C8B-B14F-4D97-AF65-F5344CB8AC3E}">
        <p14:creationId xmlns:p14="http://schemas.microsoft.com/office/powerpoint/2010/main" val="2916118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E50F59-793B-FBFD-668C-FFF450D13B41}"/>
              </a:ext>
            </a:extLst>
          </p:cNvPr>
          <p:cNvSpPr>
            <a:spLocks noGrp="1"/>
          </p:cNvSpPr>
          <p:nvPr>
            <p:ph type="title"/>
          </p:nvPr>
        </p:nvSpPr>
        <p:spPr>
          <a:xfrm>
            <a:off x="549442" y="637843"/>
            <a:ext cx="7615990" cy="621464"/>
          </a:xfrm>
        </p:spPr>
        <p:txBody>
          <a:bodyPr>
            <a:normAutofit fontScale="90000"/>
          </a:bodyPr>
          <a:lstStyle/>
          <a:p>
            <a:r>
              <a:rPr lang="nb-NO" dirty="0"/>
              <a:t>Endringer i DRG- og STG systemet</a:t>
            </a:r>
            <a:br>
              <a:rPr lang="nb-NO" dirty="0"/>
            </a:br>
            <a:endParaRPr lang="nb-NO" dirty="0"/>
          </a:p>
        </p:txBody>
      </p:sp>
      <p:graphicFrame>
        <p:nvGraphicFramePr>
          <p:cNvPr id="3" name="Plassholder for innhold 4">
            <a:extLst>
              <a:ext uri="{FF2B5EF4-FFF2-40B4-BE49-F238E27FC236}">
                <a16:creationId xmlns:a16="http://schemas.microsoft.com/office/drawing/2014/main" id="{C00B6481-89FB-E859-145F-A6D5C3C24611}"/>
              </a:ext>
            </a:extLst>
          </p:cNvPr>
          <p:cNvGraphicFramePr>
            <a:graphicFrameLocks/>
          </p:cNvGraphicFramePr>
          <p:nvPr/>
        </p:nvGraphicFramePr>
        <p:xfrm>
          <a:off x="669758" y="1931320"/>
          <a:ext cx="5811254" cy="541790"/>
        </p:xfrm>
        <a:graphic>
          <a:graphicData uri="http://schemas.openxmlformats.org/drawingml/2006/table">
            <a:tbl>
              <a:tblPr firstRow="1" firstCol="1" bandRow="1"/>
              <a:tblGrid>
                <a:gridCol w="974558">
                  <a:extLst>
                    <a:ext uri="{9D8B030D-6E8A-4147-A177-3AD203B41FA5}">
                      <a16:colId xmlns:a16="http://schemas.microsoft.com/office/drawing/2014/main" val="3698009698"/>
                    </a:ext>
                  </a:extLst>
                </a:gridCol>
                <a:gridCol w="593558">
                  <a:extLst>
                    <a:ext uri="{9D8B030D-6E8A-4147-A177-3AD203B41FA5}">
                      <a16:colId xmlns:a16="http://schemas.microsoft.com/office/drawing/2014/main" val="787649270"/>
                    </a:ext>
                  </a:extLst>
                </a:gridCol>
                <a:gridCol w="4243138">
                  <a:extLst>
                    <a:ext uri="{9D8B030D-6E8A-4147-A177-3AD203B41FA5}">
                      <a16:colId xmlns:a16="http://schemas.microsoft.com/office/drawing/2014/main" val="1452774463"/>
                    </a:ext>
                  </a:extLst>
                </a:gridCol>
              </a:tblGrid>
              <a:tr h="31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115000"/>
                        </a:lnSpc>
                        <a:spcAft>
                          <a:spcPts val="0"/>
                        </a:spcAft>
                      </a:pPr>
                      <a:r>
                        <a:rPr lang="nb-NO" sz="1400" dirty="0">
                          <a:effectLst/>
                          <a:latin typeface="Calibri" panose="020F0502020204030204" pitchFamily="34" charset="0"/>
                          <a:ea typeface="Calibri" panose="020F0502020204030204" pitchFamily="34" charset="0"/>
                          <a:cs typeface="Times New Roman" panose="02020603050405020304" pitchFamily="18" charset="0"/>
                        </a:rPr>
                        <a:t>DRG/STG</a:t>
                      </a: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400" rtl="0" eaLnBrk="1" latinLnBrk="0" hangingPunct="1">
                        <a:lnSpc>
                          <a:spcPct val="115000"/>
                        </a:lnSpc>
                        <a:spcAft>
                          <a:spcPts val="0"/>
                        </a:spcAft>
                      </a:pPr>
                      <a:r>
                        <a:rPr lang="nb-NO" sz="1400" b="1" kern="1200" dirty="0">
                          <a:solidFill>
                            <a:schemeClr val="lt1"/>
                          </a:solidFill>
                          <a:effectLst/>
                          <a:latin typeface="Calibri" panose="020F0502020204030204" pitchFamily="34" charset="0"/>
                          <a:cs typeface="Times New Roman" panose="02020603050405020304" pitchFamily="18" charset="0"/>
                        </a:rPr>
                        <a:t>HDG</a:t>
                      </a:r>
                      <a:endParaRPr lang="nb-NO"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400" rtl="0" eaLnBrk="1" latinLnBrk="0" hangingPunct="1">
                        <a:lnSpc>
                          <a:spcPct val="115000"/>
                        </a:lnSpc>
                        <a:spcAft>
                          <a:spcPts val="0"/>
                        </a:spcAft>
                      </a:pPr>
                      <a:r>
                        <a:rPr lang="nb-NO" sz="1400" b="1" kern="1200" dirty="0">
                          <a:solidFill>
                            <a:schemeClr val="lt1"/>
                          </a:solidFill>
                          <a:effectLst/>
                          <a:latin typeface="Calibri" panose="020F0502020204030204" pitchFamily="34" charset="0"/>
                          <a:cs typeface="Times New Roman" panose="02020603050405020304" pitchFamily="18" charset="0"/>
                        </a:rPr>
                        <a:t>Navn</a:t>
                      </a:r>
                      <a:endParaRPr lang="nb-NO"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extLst>
                  <a:ext uri="{0D108BD9-81ED-4DB2-BD59-A6C34878D82A}">
                    <a16:rowId xmlns:a16="http://schemas.microsoft.com/office/drawing/2014/main" val="1920304686"/>
                  </a:ext>
                </a:extLst>
              </a:tr>
              <a:tr h="224589">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310" rtl="0" eaLnBrk="1" latinLnBrk="0" hangingPunct="1">
                        <a:lnSpc>
                          <a:spcPct val="115000"/>
                        </a:lnSpc>
                        <a:spcAft>
                          <a:spcPts val="0"/>
                        </a:spcAft>
                      </a:pPr>
                      <a:r>
                        <a:rPr lang="nb-NO"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STG JS09</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09</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Annen lysbehandling</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extLst>
                  <a:ext uri="{0D108BD9-81ED-4DB2-BD59-A6C34878D82A}">
                    <a16:rowId xmlns:a16="http://schemas.microsoft.com/office/drawing/2014/main" val="3031504710"/>
                  </a:ext>
                </a:extLst>
              </a:tr>
            </a:tbl>
          </a:graphicData>
        </a:graphic>
      </p:graphicFrame>
      <p:sp>
        <p:nvSpPr>
          <p:cNvPr id="4" name="TekstSylinder 3">
            <a:extLst>
              <a:ext uri="{FF2B5EF4-FFF2-40B4-BE49-F238E27FC236}">
                <a16:creationId xmlns:a16="http://schemas.microsoft.com/office/drawing/2014/main" id="{46C79CE7-47CE-2C84-3D74-4F8EB7C42240}"/>
              </a:ext>
            </a:extLst>
          </p:cNvPr>
          <p:cNvSpPr txBox="1"/>
          <p:nvPr/>
        </p:nvSpPr>
        <p:spPr>
          <a:xfrm>
            <a:off x="549442" y="1441801"/>
            <a:ext cx="2672526" cy="369204"/>
          </a:xfrm>
          <a:prstGeom prst="rect">
            <a:avLst/>
          </a:prstGeom>
          <a:noFill/>
        </p:spPr>
        <p:txBody>
          <a:bodyPr wrap="none" rtlCol="0">
            <a:spAutoFit/>
          </a:bodyPr>
          <a:lstStyle/>
          <a:p>
            <a:pPr marL="0" marR="0" lvl="0" indent="0" algn="l" defTabSz="914173"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Arial" panose="020B0604020202020204"/>
                <a:ea typeface="+mn-ea"/>
                <a:cs typeface="+mn-cs"/>
              </a:rPr>
              <a:t>Nye DRG-er og STG-er:</a:t>
            </a:r>
          </a:p>
        </p:txBody>
      </p:sp>
      <p:graphicFrame>
        <p:nvGraphicFramePr>
          <p:cNvPr id="5" name="Plassholder for innhold 4">
            <a:extLst>
              <a:ext uri="{FF2B5EF4-FFF2-40B4-BE49-F238E27FC236}">
                <a16:creationId xmlns:a16="http://schemas.microsoft.com/office/drawing/2014/main" id="{EA4C198E-E50F-C3ED-3BB5-D1F7D8985185}"/>
              </a:ext>
            </a:extLst>
          </p:cNvPr>
          <p:cNvGraphicFramePr>
            <a:graphicFrameLocks/>
          </p:cNvGraphicFramePr>
          <p:nvPr/>
        </p:nvGraphicFramePr>
        <p:xfrm>
          <a:off x="628462" y="3201939"/>
          <a:ext cx="5811254" cy="1021877"/>
        </p:xfrm>
        <a:graphic>
          <a:graphicData uri="http://schemas.openxmlformats.org/drawingml/2006/table">
            <a:tbl>
              <a:tblPr firstRow="1" firstCol="1" bandRow="1"/>
              <a:tblGrid>
                <a:gridCol w="950495">
                  <a:extLst>
                    <a:ext uri="{9D8B030D-6E8A-4147-A177-3AD203B41FA5}">
                      <a16:colId xmlns:a16="http://schemas.microsoft.com/office/drawing/2014/main" val="3698009698"/>
                    </a:ext>
                  </a:extLst>
                </a:gridCol>
                <a:gridCol w="641684">
                  <a:extLst>
                    <a:ext uri="{9D8B030D-6E8A-4147-A177-3AD203B41FA5}">
                      <a16:colId xmlns:a16="http://schemas.microsoft.com/office/drawing/2014/main" val="787649270"/>
                    </a:ext>
                  </a:extLst>
                </a:gridCol>
                <a:gridCol w="4219075">
                  <a:extLst>
                    <a:ext uri="{9D8B030D-6E8A-4147-A177-3AD203B41FA5}">
                      <a16:colId xmlns:a16="http://schemas.microsoft.com/office/drawing/2014/main" val="1452774463"/>
                    </a:ext>
                  </a:extLst>
                </a:gridCol>
              </a:tblGrid>
              <a:tr h="31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115000"/>
                        </a:lnSpc>
                        <a:spcAft>
                          <a:spcPts val="0"/>
                        </a:spcAft>
                      </a:pPr>
                      <a:r>
                        <a:rPr lang="nb-NO" sz="1400" dirty="0">
                          <a:effectLst/>
                          <a:latin typeface="Calibri" panose="020F0502020204030204" pitchFamily="34" charset="0"/>
                          <a:ea typeface="Calibri" panose="020F0502020204030204" pitchFamily="34" charset="0"/>
                          <a:cs typeface="Times New Roman" panose="02020603050405020304" pitchFamily="18" charset="0"/>
                        </a:rPr>
                        <a:t>DRG/STG</a:t>
                      </a: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400" rtl="0" eaLnBrk="1" latinLnBrk="0" hangingPunct="1">
                        <a:lnSpc>
                          <a:spcPct val="115000"/>
                        </a:lnSpc>
                        <a:spcAft>
                          <a:spcPts val="0"/>
                        </a:spcAft>
                      </a:pPr>
                      <a:r>
                        <a:rPr lang="nb-NO" sz="1400" b="1" kern="1200" dirty="0">
                          <a:solidFill>
                            <a:schemeClr val="lt1"/>
                          </a:solidFill>
                          <a:effectLst/>
                          <a:latin typeface="Calibri" panose="020F0502020204030204" pitchFamily="34" charset="0"/>
                          <a:cs typeface="Times New Roman" panose="02020603050405020304" pitchFamily="18" charset="0"/>
                        </a:rPr>
                        <a:t>HDG</a:t>
                      </a:r>
                      <a:endParaRPr lang="nb-NO"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400" rtl="0" eaLnBrk="1" latinLnBrk="0" hangingPunct="1">
                        <a:lnSpc>
                          <a:spcPct val="115000"/>
                        </a:lnSpc>
                        <a:spcAft>
                          <a:spcPts val="0"/>
                        </a:spcAft>
                      </a:pPr>
                      <a:r>
                        <a:rPr lang="nb-NO" sz="1400" b="1" kern="1200" dirty="0">
                          <a:solidFill>
                            <a:schemeClr val="lt1"/>
                          </a:solidFill>
                          <a:effectLst/>
                          <a:latin typeface="Calibri" panose="020F0502020204030204" pitchFamily="34" charset="0"/>
                          <a:cs typeface="Times New Roman" panose="02020603050405020304" pitchFamily="18" charset="0"/>
                        </a:rPr>
                        <a:t>Navn</a:t>
                      </a:r>
                      <a:endParaRPr lang="nb-NO"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extLst>
                  <a:ext uri="{0D108BD9-81ED-4DB2-BD59-A6C34878D82A}">
                    <a16:rowId xmlns:a16="http://schemas.microsoft.com/office/drawing/2014/main" val="1920304686"/>
                  </a:ext>
                </a:extLst>
              </a:tr>
              <a:tr h="24913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115000"/>
                        </a:lnSpc>
                        <a:spcAft>
                          <a:spcPts val="0"/>
                        </a:spcAft>
                      </a:pPr>
                      <a:r>
                        <a:rPr lang="nb-NO" sz="1400" dirty="0">
                          <a:effectLst/>
                          <a:latin typeface="Calibri" panose="020F0502020204030204" pitchFamily="34" charset="0"/>
                          <a:ea typeface="Calibri" panose="020F0502020204030204" pitchFamily="34" charset="0"/>
                          <a:cs typeface="Times New Roman" panose="02020603050405020304" pitchFamily="18" charset="0"/>
                        </a:rPr>
                        <a:t>DRG 808I</a:t>
                      </a:r>
                    </a:p>
                  </a:txBody>
                  <a:tcPr marL="68572" marR="6857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08</a:t>
                      </a:r>
                    </a:p>
                  </a:txBody>
                  <a:tcPr marL="68572" marR="6857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516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Ikke-kirurgisk behandling av </a:t>
                      </a:r>
                      <a:r>
                        <a:rPr lang="nb-NO" sz="1200" kern="1200" dirty="0" err="1">
                          <a:solidFill>
                            <a:schemeClr val="dk1"/>
                          </a:solidFill>
                          <a:effectLst/>
                          <a:latin typeface="+mn-lt"/>
                          <a:ea typeface="+mn-ea"/>
                          <a:cs typeface="+mn-cs"/>
                        </a:rPr>
                        <a:t>Dupuytrens</a:t>
                      </a:r>
                      <a:r>
                        <a:rPr lang="nb-NO" sz="1200" kern="1200" dirty="0">
                          <a:solidFill>
                            <a:schemeClr val="dk1"/>
                          </a:solidFill>
                          <a:effectLst/>
                          <a:latin typeface="+mn-lt"/>
                          <a:ea typeface="+mn-ea"/>
                          <a:cs typeface="+mn-cs"/>
                        </a:rPr>
                        <a:t> kontraktur</a:t>
                      </a:r>
                    </a:p>
                  </a:txBody>
                  <a:tcPr marL="68572" marR="6857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516A">
                        <a:tint val="40000"/>
                      </a:srgbClr>
                    </a:solidFill>
                  </a:tcPr>
                </a:tc>
                <a:extLst>
                  <a:ext uri="{0D108BD9-81ED-4DB2-BD59-A6C34878D82A}">
                    <a16:rowId xmlns:a16="http://schemas.microsoft.com/office/drawing/2014/main" val="3439600196"/>
                  </a:ext>
                </a:extLst>
              </a:tr>
              <a:tr h="224589">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310" rtl="0" eaLnBrk="1" latinLnBrk="0" hangingPunct="1">
                        <a:lnSpc>
                          <a:spcPct val="115000"/>
                        </a:lnSpc>
                        <a:spcAft>
                          <a:spcPts val="0"/>
                        </a:spcAft>
                      </a:pPr>
                      <a:r>
                        <a:rPr lang="nb-NO"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DRG 809R</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09</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Annen lysbehandling</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20000"/>
                      </a:srgbClr>
                    </a:solidFill>
                  </a:tcPr>
                </a:tc>
                <a:extLst>
                  <a:ext uri="{0D108BD9-81ED-4DB2-BD59-A6C34878D82A}">
                    <a16:rowId xmlns:a16="http://schemas.microsoft.com/office/drawing/2014/main" val="3031504710"/>
                  </a:ext>
                </a:extLst>
              </a:tr>
              <a:tr h="224589">
                <a:tc>
                  <a:txBody>
                    <a:bodyPr/>
                    <a:lstStyle/>
                    <a:p>
                      <a:pPr marL="0" algn="l" defTabSz="914310" rtl="0" eaLnBrk="1" latinLnBrk="0" hangingPunct="1">
                        <a:lnSpc>
                          <a:spcPct val="115000"/>
                        </a:lnSpc>
                        <a:spcAft>
                          <a:spcPts val="0"/>
                        </a:spcAft>
                      </a:pPr>
                      <a:r>
                        <a:rPr lang="nb-NO"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STG XS04</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516A"/>
                    </a:solidFill>
                  </a:tcPr>
                </a:tc>
                <a:tc>
                  <a:txBody>
                    <a:body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40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tc>
                  <a:txBody>
                    <a:body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Registrering i medisinske kvalitetsregistre</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extLst>
                  <a:ext uri="{0D108BD9-81ED-4DB2-BD59-A6C34878D82A}">
                    <a16:rowId xmlns:a16="http://schemas.microsoft.com/office/drawing/2014/main" val="1825931104"/>
                  </a:ext>
                </a:extLst>
              </a:tr>
            </a:tbl>
          </a:graphicData>
        </a:graphic>
      </p:graphicFrame>
      <p:sp>
        <p:nvSpPr>
          <p:cNvPr id="6" name="TekstSylinder 5">
            <a:extLst>
              <a:ext uri="{FF2B5EF4-FFF2-40B4-BE49-F238E27FC236}">
                <a16:creationId xmlns:a16="http://schemas.microsoft.com/office/drawing/2014/main" id="{C4339D49-2954-51BD-0EFA-433D4511D74D}"/>
              </a:ext>
            </a:extLst>
          </p:cNvPr>
          <p:cNvSpPr txBox="1"/>
          <p:nvPr/>
        </p:nvSpPr>
        <p:spPr>
          <a:xfrm>
            <a:off x="549442" y="2775919"/>
            <a:ext cx="3339376" cy="369204"/>
          </a:xfrm>
          <a:prstGeom prst="rect">
            <a:avLst/>
          </a:prstGeom>
          <a:noFill/>
        </p:spPr>
        <p:txBody>
          <a:bodyPr wrap="none" rtlCol="0">
            <a:spAutoFit/>
          </a:bodyPr>
          <a:lstStyle/>
          <a:p>
            <a:pPr marL="0" marR="0" lvl="0" indent="0" algn="l" defTabSz="914173"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Arial" panose="020B0604020202020204"/>
                <a:ea typeface="+mn-ea"/>
                <a:cs typeface="+mn-cs"/>
              </a:rPr>
              <a:t>DRG-er og STG-er som utgår :</a:t>
            </a:r>
          </a:p>
        </p:txBody>
      </p:sp>
      <p:sp>
        <p:nvSpPr>
          <p:cNvPr id="8" name="TekstSylinder 7">
            <a:extLst>
              <a:ext uri="{FF2B5EF4-FFF2-40B4-BE49-F238E27FC236}">
                <a16:creationId xmlns:a16="http://schemas.microsoft.com/office/drawing/2014/main" id="{755AEE43-B2DD-DB45-9BF0-E0B1AB406324}"/>
              </a:ext>
            </a:extLst>
          </p:cNvPr>
          <p:cNvSpPr txBox="1"/>
          <p:nvPr/>
        </p:nvSpPr>
        <p:spPr>
          <a:xfrm>
            <a:off x="7620000" y="1931320"/>
            <a:ext cx="4090737" cy="3416320"/>
          </a:xfrm>
          <a:prstGeom prst="rect">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ln>
            <a:solidFill>
              <a:srgbClr val="19516A"/>
            </a:solidFill>
          </a:ln>
          <a:effectLst>
            <a:outerShdw blurRad="50800" dist="38100" dir="5400000" algn="t" rotWithShape="0">
              <a:prstClr val="black">
                <a:alpha val="40000"/>
              </a:prstClr>
            </a:outerShdw>
            <a:softEdge rad="31750"/>
          </a:effectLst>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Aktivitet for lysbehandling flyttes fra DRG 809R til STG JS09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DRG 808I utgår da medikamentet som grupperte til DRG-en ikke lenger er i bruk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STG XS04 utgår som følge av at pilotprosjektet for registrering i medisinske kvalitetsregistre avvikles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208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A8BB40-F0B4-71B7-6B44-6725AEA70102}"/>
              </a:ext>
            </a:extLst>
          </p:cNvPr>
          <p:cNvSpPr>
            <a:spLocks noGrp="1"/>
          </p:cNvSpPr>
          <p:nvPr>
            <p:ph type="title"/>
          </p:nvPr>
        </p:nvSpPr>
        <p:spPr/>
        <p:txBody>
          <a:bodyPr/>
          <a:lstStyle/>
          <a:p>
            <a:r>
              <a:rPr lang="nb-NO" dirty="0"/>
              <a:t>Medisinsk lysbehandling</a:t>
            </a:r>
          </a:p>
        </p:txBody>
      </p:sp>
      <p:pic>
        <p:nvPicPr>
          <p:cNvPr id="3" name="Bilde 2">
            <a:extLst>
              <a:ext uri="{FF2B5EF4-FFF2-40B4-BE49-F238E27FC236}">
                <a16:creationId xmlns:a16="http://schemas.microsoft.com/office/drawing/2014/main" id="{0C272807-7599-94A4-E92F-FABEB0F541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4005" y="2995295"/>
            <a:ext cx="5324475" cy="3497580"/>
          </a:xfrm>
          <a:prstGeom prst="rect">
            <a:avLst/>
          </a:prstGeom>
          <a:noFill/>
        </p:spPr>
      </p:pic>
      <p:sp>
        <p:nvSpPr>
          <p:cNvPr id="4" name="TekstSylinder 3">
            <a:extLst>
              <a:ext uri="{FF2B5EF4-FFF2-40B4-BE49-F238E27FC236}">
                <a16:creationId xmlns:a16="http://schemas.microsoft.com/office/drawing/2014/main" id="{0FE74C46-A284-0F7D-57D6-A65D79541708}"/>
              </a:ext>
            </a:extLst>
          </p:cNvPr>
          <p:cNvSpPr txBox="1"/>
          <p:nvPr/>
        </p:nvSpPr>
        <p:spPr>
          <a:xfrm>
            <a:off x="879809" y="1938744"/>
            <a:ext cx="5257800" cy="3385157"/>
          </a:xfrm>
          <a:prstGeom prst="rect">
            <a:avLst/>
          </a:prstGeom>
          <a:noFill/>
        </p:spPr>
        <p:txBody>
          <a:bodyPr wrap="square" rtlCol="0">
            <a:spAutoFit/>
          </a:bodyPr>
          <a:lstStyle/>
          <a:p>
            <a:pPr marL="285750" indent="-285750">
              <a:buFont typeface="Arial" panose="020B0604020202020204" pitchFamily="34" charset="0"/>
              <a:buChar char="•"/>
            </a:pPr>
            <a:r>
              <a:rPr lang="nb-NO" sz="2000" dirty="0"/>
              <a:t>Vanlig med mange behandlinger per pasient</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Uavhengig av hoveddiagnose er det flest pasienter som får behandling innenfor 0-4 måneder</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89 % av oppholdene totalt sett skjer innenfor 0-4 måneder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sp>
        <p:nvSpPr>
          <p:cNvPr id="5" name="Pil: høyre 4">
            <a:extLst>
              <a:ext uri="{FF2B5EF4-FFF2-40B4-BE49-F238E27FC236}">
                <a16:creationId xmlns:a16="http://schemas.microsoft.com/office/drawing/2014/main" id="{0502A847-6DD1-080F-10FA-DD7294CEE37F}"/>
              </a:ext>
            </a:extLst>
          </p:cNvPr>
          <p:cNvSpPr/>
          <p:nvPr/>
        </p:nvSpPr>
        <p:spPr>
          <a:xfrm rot="5400000">
            <a:off x="3200021" y="4785219"/>
            <a:ext cx="534155" cy="543208"/>
          </a:xfrm>
          <a:prstGeom prst="rightArrow">
            <a:avLst/>
          </a:prstGeom>
          <a:solidFill>
            <a:srgbClr val="1951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 name="TekstSylinder 5">
            <a:extLst>
              <a:ext uri="{FF2B5EF4-FFF2-40B4-BE49-F238E27FC236}">
                <a16:creationId xmlns:a16="http://schemas.microsoft.com/office/drawing/2014/main" id="{85A7DBF4-7491-7094-1DCE-A2A839C7B771}"/>
              </a:ext>
            </a:extLst>
          </p:cNvPr>
          <p:cNvSpPr txBox="1"/>
          <p:nvPr/>
        </p:nvSpPr>
        <p:spPr>
          <a:xfrm>
            <a:off x="1042987" y="5713475"/>
            <a:ext cx="4848225" cy="400110"/>
          </a:xfrm>
          <a:prstGeom prst="rect">
            <a:avLst/>
          </a:prstGeom>
          <a:noFill/>
          <a:ln>
            <a:solidFill>
              <a:srgbClr val="19516A"/>
            </a:solidFill>
          </a:ln>
        </p:spPr>
        <p:txBody>
          <a:bodyPr wrap="square" rtlCol="0">
            <a:spAutoFit/>
          </a:bodyPr>
          <a:lstStyle/>
          <a:p>
            <a:r>
              <a:rPr lang="nb-NO" sz="2000" dirty="0"/>
              <a:t>Aktiviteten flyttes til STG med periode tertial</a:t>
            </a:r>
          </a:p>
        </p:txBody>
      </p:sp>
      <p:sp>
        <p:nvSpPr>
          <p:cNvPr id="7" name="TekstSylinder 6">
            <a:extLst>
              <a:ext uri="{FF2B5EF4-FFF2-40B4-BE49-F238E27FC236}">
                <a16:creationId xmlns:a16="http://schemas.microsoft.com/office/drawing/2014/main" id="{0405450D-4C25-5C84-1A49-5874C98661E7}"/>
              </a:ext>
            </a:extLst>
          </p:cNvPr>
          <p:cNvSpPr txBox="1"/>
          <p:nvPr/>
        </p:nvSpPr>
        <p:spPr>
          <a:xfrm>
            <a:off x="6524625" y="2563153"/>
            <a:ext cx="4829175" cy="338554"/>
          </a:xfrm>
          <a:prstGeom prst="rect">
            <a:avLst/>
          </a:prstGeom>
          <a:noFill/>
        </p:spPr>
        <p:txBody>
          <a:bodyPr wrap="square" rtlCol="0">
            <a:spAutoFit/>
          </a:bodyPr>
          <a:lstStyle/>
          <a:p>
            <a:r>
              <a:rPr lang="nb-NO" sz="1600" dirty="0"/>
              <a:t>Opphold per pasient:</a:t>
            </a:r>
          </a:p>
        </p:txBody>
      </p:sp>
    </p:spTree>
    <p:extLst>
      <p:ext uri="{BB962C8B-B14F-4D97-AF65-F5344CB8AC3E}">
        <p14:creationId xmlns:p14="http://schemas.microsoft.com/office/powerpoint/2010/main" val="2269418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4E5A1BD8-6638-11CD-4699-42DD4488181A}"/>
              </a:ext>
            </a:extLst>
          </p:cNvPr>
          <p:cNvPicPr>
            <a:picLocks noGrp="1" noChangeAspect="1"/>
          </p:cNvPicPr>
          <p:nvPr>
            <p:ph idx="1"/>
          </p:nvPr>
        </p:nvPicPr>
        <p:blipFill>
          <a:blip r:embed="rId2"/>
          <a:stretch>
            <a:fillRect/>
          </a:stretch>
        </p:blipFill>
        <p:spPr>
          <a:xfrm>
            <a:off x="6492134" y="3464104"/>
            <a:ext cx="5491424" cy="3099281"/>
          </a:xfrm>
        </p:spPr>
      </p:pic>
      <p:sp>
        <p:nvSpPr>
          <p:cNvPr id="8" name="TekstSylinder 7">
            <a:extLst>
              <a:ext uri="{FF2B5EF4-FFF2-40B4-BE49-F238E27FC236}">
                <a16:creationId xmlns:a16="http://schemas.microsoft.com/office/drawing/2014/main" id="{0E9C78C7-5E41-AA1E-553E-5A0E53DF2D51}"/>
              </a:ext>
            </a:extLst>
          </p:cNvPr>
          <p:cNvSpPr txBox="1"/>
          <p:nvPr/>
        </p:nvSpPr>
        <p:spPr>
          <a:xfrm>
            <a:off x="7235973" y="3393896"/>
            <a:ext cx="3744685" cy="276999"/>
          </a:xfrm>
          <a:prstGeom prst="rect">
            <a:avLst/>
          </a:prstGeom>
          <a:noFill/>
        </p:spPr>
        <p:txBody>
          <a:bodyPr wrap="square" rtlCol="0">
            <a:spAutoFit/>
          </a:bodyPr>
          <a:lstStyle/>
          <a:p>
            <a:r>
              <a:rPr lang="nb-NO" sz="1200" i="1" dirty="0"/>
              <a:t>Fra ISF informasjonsmøte i juni</a:t>
            </a:r>
            <a:r>
              <a:rPr lang="nb-NO" sz="1200" dirty="0"/>
              <a:t>:</a:t>
            </a:r>
          </a:p>
        </p:txBody>
      </p:sp>
      <p:sp>
        <p:nvSpPr>
          <p:cNvPr id="10" name="TekstSylinder 9">
            <a:extLst>
              <a:ext uri="{FF2B5EF4-FFF2-40B4-BE49-F238E27FC236}">
                <a16:creationId xmlns:a16="http://schemas.microsoft.com/office/drawing/2014/main" id="{B4CB6E0D-4717-36F3-51C0-C28ED28E8EBA}"/>
              </a:ext>
            </a:extLst>
          </p:cNvPr>
          <p:cNvSpPr txBox="1"/>
          <p:nvPr/>
        </p:nvSpPr>
        <p:spPr>
          <a:xfrm>
            <a:off x="426278" y="1077617"/>
            <a:ext cx="11270799" cy="1200329"/>
          </a:xfrm>
          <a:prstGeom prst="rect">
            <a:avLst/>
          </a:prstGeom>
          <a:noFill/>
        </p:spPr>
        <p:txBody>
          <a:bodyPr wrap="square">
            <a:spAutoFit/>
          </a:bodyPr>
          <a:lstStyle/>
          <a:p>
            <a:r>
              <a:rPr lang="nb-NO" sz="2400" dirty="0"/>
              <a:t>Overføring fra folketrygden til ISF for kjeveortopedisk behandling ved leppe-kjeve-ganespalte og </a:t>
            </a:r>
            <a:r>
              <a:rPr lang="nb-NO" sz="2400" dirty="0" err="1"/>
              <a:t>kraniofaciale</a:t>
            </a:r>
            <a:r>
              <a:rPr lang="nb-NO" sz="2400" dirty="0"/>
              <a:t> lidelser fremkommer ikke i forslag til statsbudsjett som ble lagt frem i oktober.</a:t>
            </a:r>
          </a:p>
        </p:txBody>
      </p:sp>
      <p:sp>
        <p:nvSpPr>
          <p:cNvPr id="11" name="Pil: høyre 10">
            <a:extLst>
              <a:ext uri="{FF2B5EF4-FFF2-40B4-BE49-F238E27FC236}">
                <a16:creationId xmlns:a16="http://schemas.microsoft.com/office/drawing/2014/main" id="{47C08DA5-11FB-A60F-65BF-78706A0C41A5}"/>
              </a:ext>
            </a:extLst>
          </p:cNvPr>
          <p:cNvSpPr/>
          <p:nvPr/>
        </p:nvSpPr>
        <p:spPr>
          <a:xfrm>
            <a:off x="578622" y="2752253"/>
            <a:ext cx="534155" cy="5432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8EF67758-065A-8128-B526-98C6296A350F}"/>
              </a:ext>
            </a:extLst>
          </p:cNvPr>
          <p:cNvSpPr txBox="1"/>
          <p:nvPr/>
        </p:nvSpPr>
        <p:spPr>
          <a:xfrm>
            <a:off x="1439501" y="2752253"/>
            <a:ext cx="4725909" cy="1199816"/>
          </a:xfrm>
          <a:prstGeom prst="rect">
            <a:avLst/>
          </a:prstGeom>
          <a:noFill/>
          <a:ln>
            <a:solidFill>
              <a:schemeClr val="tx2"/>
            </a:solidFill>
          </a:ln>
        </p:spPr>
        <p:txBody>
          <a:bodyPr wrap="square" rtlCol="0">
            <a:spAutoFit/>
          </a:bodyPr>
          <a:lstStyle/>
          <a:p>
            <a:r>
              <a:rPr lang="nb-NO" dirty="0"/>
              <a:t>Ikke opprettet ny DRG for dette for 2024.</a:t>
            </a:r>
          </a:p>
          <a:p>
            <a:r>
              <a:rPr lang="nb-NO" dirty="0"/>
              <a:t> </a:t>
            </a:r>
          </a:p>
          <a:p>
            <a:r>
              <a:rPr lang="nb-NO" dirty="0"/>
              <a:t>Har løsning klar som implementeres dersom dette blir endret i statsbudsjettet.</a:t>
            </a:r>
          </a:p>
        </p:txBody>
      </p:sp>
    </p:spTree>
    <p:extLst>
      <p:ext uri="{BB962C8B-B14F-4D97-AF65-F5344CB8AC3E}">
        <p14:creationId xmlns:p14="http://schemas.microsoft.com/office/powerpoint/2010/main" val="468168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447DC8-473B-B41F-AB27-DE5759C5E56F}"/>
              </a:ext>
            </a:extLst>
          </p:cNvPr>
          <p:cNvSpPr>
            <a:spLocks noGrp="1"/>
          </p:cNvSpPr>
          <p:nvPr>
            <p:ph type="title"/>
          </p:nvPr>
        </p:nvSpPr>
        <p:spPr>
          <a:xfrm>
            <a:off x="662968" y="1"/>
            <a:ext cx="10515600" cy="1002632"/>
          </a:xfrm>
        </p:spPr>
        <p:txBody>
          <a:bodyPr>
            <a:normAutofit fontScale="90000"/>
          </a:bodyPr>
          <a:lstStyle/>
          <a:p>
            <a:r>
              <a:rPr lang="nb-NO" dirty="0"/>
              <a:t>Andre endringer DRG - hva ser vi av </a:t>
            </a:r>
            <a:r>
              <a:rPr lang="nb-NO" dirty="0" err="1"/>
              <a:t>regruppering</a:t>
            </a:r>
            <a:endParaRPr lang="nb-NO" dirty="0"/>
          </a:p>
        </p:txBody>
      </p:sp>
      <p:graphicFrame>
        <p:nvGraphicFramePr>
          <p:cNvPr id="3" name="Tabell 2">
            <a:extLst>
              <a:ext uri="{FF2B5EF4-FFF2-40B4-BE49-F238E27FC236}">
                <a16:creationId xmlns:a16="http://schemas.microsoft.com/office/drawing/2014/main" id="{89CB62D6-9D08-F3B5-61AC-0C1D1BC6D58F}"/>
              </a:ext>
            </a:extLst>
          </p:cNvPr>
          <p:cNvGraphicFramePr>
            <a:graphicFrameLocks noGrp="1"/>
          </p:cNvGraphicFramePr>
          <p:nvPr>
            <p:extLst>
              <p:ext uri="{D42A27DB-BD31-4B8C-83A1-F6EECF244321}">
                <p14:modId xmlns:p14="http://schemas.microsoft.com/office/powerpoint/2010/main" val="987315508"/>
              </p:ext>
            </p:extLst>
          </p:nvPr>
        </p:nvGraphicFramePr>
        <p:xfrm>
          <a:off x="473242" y="794084"/>
          <a:ext cx="10940715" cy="4889061"/>
        </p:xfrm>
        <a:graphic>
          <a:graphicData uri="http://schemas.openxmlformats.org/drawingml/2006/table">
            <a:tbl>
              <a:tblPr firstRow="1" bandRow="1"/>
              <a:tblGrid>
                <a:gridCol w="5388126">
                  <a:extLst>
                    <a:ext uri="{9D8B030D-6E8A-4147-A177-3AD203B41FA5}">
                      <a16:colId xmlns:a16="http://schemas.microsoft.com/office/drawing/2014/main" val="4261763871"/>
                    </a:ext>
                  </a:extLst>
                </a:gridCol>
                <a:gridCol w="5552589">
                  <a:extLst>
                    <a:ext uri="{9D8B030D-6E8A-4147-A177-3AD203B41FA5}">
                      <a16:colId xmlns:a16="http://schemas.microsoft.com/office/drawing/2014/main" val="3424474196"/>
                    </a:ext>
                  </a:extLst>
                </a:gridCol>
              </a:tblGrid>
              <a:tr h="46224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nb-NO" sz="2400" dirty="0"/>
                        <a:t>Fra</a:t>
                      </a:r>
                    </a:p>
                  </a:txBody>
                  <a:tcPr marL="91428" marR="91428" marT="45714" marB="4571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nb-NO" sz="2400" dirty="0"/>
                        <a:t>Til</a:t>
                      </a:r>
                    </a:p>
                  </a:txBody>
                  <a:tcPr marL="91428" marR="91428" marT="45714" marB="4571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extLst>
                  <a:ext uri="{0D108BD9-81ED-4DB2-BD59-A6C34878D82A}">
                    <a16:rowId xmlns:a16="http://schemas.microsoft.com/office/drawing/2014/main" val="2507374983"/>
                  </a:ext>
                </a:extLst>
              </a:tr>
              <a:tr h="51481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nb-NO" sz="1300" dirty="0"/>
                        <a:t>DRG 203</a:t>
                      </a:r>
                    </a:p>
                    <a:p>
                      <a:pPr marL="0" algn="l" defTabSz="914400" rtl="0" eaLnBrk="1" latinLnBrk="0" hangingPunct="1"/>
                      <a:r>
                        <a:rPr lang="nb-NO" sz="1300" kern="1200" dirty="0">
                          <a:solidFill>
                            <a:schemeClr val="dk1"/>
                          </a:solidFill>
                          <a:latin typeface="Arial" panose="020B0604020202020204"/>
                          <a:ea typeface="+mn-ea"/>
                          <a:cs typeface="+mn-cs"/>
                        </a:rPr>
                        <a:t>Ondartede svulster i lever/galleveier og bukspyttkjertel</a:t>
                      </a:r>
                    </a:p>
                  </a:txBody>
                  <a:tcPr marL="91428" marR="91428" marT="45714" marB="45714">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nb-NO" sz="1300" dirty="0"/>
                        <a:t>DRG 191B og DRG 192</a:t>
                      </a:r>
                    </a:p>
                    <a:p>
                      <a:pPr marL="0" algn="l" defTabSz="914400" rtl="0" eaLnBrk="1" latinLnBrk="0" hangingPunct="1"/>
                      <a:r>
                        <a:rPr lang="da-DK" sz="1300" kern="1200" dirty="0">
                          <a:solidFill>
                            <a:schemeClr val="dk1"/>
                          </a:solidFill>
                          <a:latin typeface="Arial" panose="020B0604020202020204"/>
                          <a:ea typeface="+mn-ea"/>
                          <a:cs typeface="+mn-cs"/>
                        </a:rPr>
                        <a:t>Op på bukspyttkj/lever og portosyst shuntop (m/b og u/bk)</a:t>
                      </a:r>
                      <a:endParaRPr lang="nb-NO" sz="1300" kern="1200" dirty="0">
                        <a:solidFill>
                          <a:schemeClr val="dk1"/>
                        </a:solidFill>
                        <a:latin typeface="Arial" panose="020B0604020202020204"/>
                        <a:ea typeface="+mn-ea"/>
                        <a:cs typeface="+mn-cs"/>
                      </a:endParaRPr>
                    </a:p>
                  </a:txBody>
                  <a:tcPr marL="91428" marR="91428" marT="45714" marB="45714">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extLst>
                  <a:ext uri="{0D108BD9-81ED-4DB2-BD59-A6C34878D82A}">
                    <a16:rowId xmlns:a16="http://schemas.microsoft.com/office/drawing/2014/main" val="2252324702"/>
                  </a:ext>
                </a:extLst>
              </a:tr>
              <a:tr h="149463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nb-NO" sz="1300" dirty="0"/>
                        <a:t>DRG 923O</a:t>
                      </a:r>
                    </a:p>
                    <a:p>
                      <a:pPr marL="0" algn="l" defTabSz="914400" rtl="0" eaLnBrk="1" latinLnBrk="0" hangingPunct="1"/>
                      <a:r>
                        <a:rPr lang="nb-NO" sz="1300" kern="1200" dirty="0">
                          <a:solidFill>
                            <a:schemeClr val="dk1"/>
                          </a:solidFill>
                          <a:latin typeface="Arial" panose="020B0604020202020204"/>
                          <a:ea typeface="+mn-ea"/>
                          <a:cs typeface="+mn-cs"/>
                        </a:rPr>
                        <a:t>Pol kons vedr faktorer som har betydning for </a:t>
                      </a:r>
                    </a:p>
                    <a:p>
                      <a:pPr marL="0" algn="l" defTabSz="914400" rtl="0" eaLnBrk="1" latinLnBrk="0" hangingPunct="1"/>
                      <a:r>
                        <a:rPr lang="nb-NO" sz="1300" kern="1200" dirty="0">
                          <a:solidFill>
                            <a:schemeClr val="dk1"/>
                          </a:solidFill>
                          <a:latin typeface="Arial" panose="020B0604020202020204"/>
                          <a:ea typeface="+mn-ea"/>
                          <a:cs typeface="+mn-cs"/>
                        </a:rPr>
                        <a:t>helsetilstanden/ kontakt med helsetjeneste</a:t>
                      </a:r>
                    </a:p>
                    <a:p>
                      <a:pPr marL="0" algn="l" defTabSz="914400" rtl="0" eaLnBrk="1" latinLnBrk="0" hangingPunct="1"/>
                      <a:endParaRPr lang="nb-NO" sz="1300" kern="1200" dirty="0">
                        <a:solidFill>
                          <a:schemeClr val="dk1"/>
                        </a:solidFill>
                        <a:latin typeface="Arial" panose="020B0604020202020204"/>
                        <a:ea typeface="+mn-ea"/>
                        <a:cs typeface="+mn-cs"/>
                      </a:endParaRPr>
                    </a:p>
                    <a:p>
                      <a:pPr marL="0" algn="l" defTabSz="914400" rtl="0" eaLnBrk="1" latinLnBrk="0" hangingPunct="1"/>
                      <a:r>
                        <a:rPr lang="nb-NO" sz="1300" kern="1200" dirty="0">
                          <a:solidFill>
                            <a:schemeClr val="dk1"/>
                          </a:solidFill>
                          <a:latin typeface="Arial" panose="020B0604020202020204"/>
                          <a:ea typeface="+mn-ea"/>
                          <a:cs typeface="+mn-cs"/>
                        </a:rPr>
                        <a:t>DRG 877O</a:t>
                      </a:r>
                    </a:p>
                    <a:p>
                      <a:pPr marL="0" algn="l" defTabSz="914400" rtl="0" eaLnBrk="1" latinLnBrk="0" hangingPunct="1"/>
                      <a:r>
                        <a:rPr lang="nb-NO" sz="1300" kern="1200" dirty="0">
                          <a:solidFill>
                            <a:schemeClr val="dk1"/>
                          </a:solidFill>
                          <a:latin typeface="Arial" panose="020B0604020202020204"/>
                          <a:ea typeface="+mn-ea"/>
                          <a:cs typeface="+mn-cs"/>
                        </a:rPr>
                        <a:t>Andre polikliniske kontakter for gjennomføring </a:t>
                      </a:r>
                    </a:p>
                    <a:p>
                      <a:pPr marL="0" algn="l" defTabSz="914400" rtl="0" eaLnBrk="1" latinLnBrk="0" hangingPunct="1"/>
                      <a:r>
                        <a:rPr lang="nb-NO" sz="1300" kern="1200" dirty="0">
                          <a:solidFill>
                            <a:schemeClr val="dk1"/>
                          </a:solidFill>
                          <a:latin typeface="Arial" panose="020B0604020202020204"/>
                          <a:ea typeface="+mn-ea"/>
                          <a:cs typeface="+mn-cs"/>
                        </a:rPr>
                        <a:t>av middels omfattende prosedyre</a:t>
                      </a:r>
                    </a:p>
                  </a:txBody>
                  <a:tcPr marL="91428" marR="91428" marT="45714" marB="4571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516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nb-NO" sz="1300" dirty="0"/>
                        <a:t>DRG 812P</a:t>
                      </a:r>
                    </a:p>
                    <a:p>
                      <a:pPr marL="0" algn="l" defTabSz="914400" rtl="0" eaLnBrk="1" latinLnBrk="0" hangingPunct="1"/>
                      <a:r>
                        <a:rPr lang="nb-NO" sz="1300" kern="1200" dirty="0">
                          <a:solidFill>
                            <a:schemeClr val="dk1"/>
                          </a:solidFill>
                          <a:latin typeface="Arial" panose="020B0604020202020204"/>
                          <a:ea typeface="+mn-ea"/>
                          <a:cs typeface="+mn-cs"/>
                        </a:rPr>
                        <a:t>Mindre prosedyrer på mannlige kjønnsorgan</a:t>
                      </a:r>
                    </a:p>
                  </a:txBody>
                  <a:tcPr marL="91428" marR="91428" marT="45714" marB="4571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516A">
                        <a:tint val="40000"/>
                      </a:srgbClr>
                    </a:solidFill>
                  </a:tcPr>
                </a:tc>
                <a:extLst>
                  <a:ext uri="{0D108BD9-81ED-4DB2-BD59-A6C34878D82A}">
                    <a16:rowId xmlns:a16="http://schemas.microsoft.com/office/drawing/2014/main" val="2024095706"/>
                  </a:ext>
                </a:extLst>
              </a:tr>
              <a:tr h="129431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sz="1300" dirty="0"/>
                        <a:t>DRG 908O</a:t>
                      </a:r>
                    </a:p>
                    <a:p>
                      <a:pPr marL="0" marR="0" lvl="0" indent="0" algn="l" defTabSz="914355" rtl="0" eaLnBrk="1" fontAlgn="auto" latinLnBrk="0" hangingPunct="1">
                        <a:lnSpc>
                          <a:spcPct val="100000"/>
                        </a:lnSpc>
                        <a:spcBef>
                          <a:spcPts val="0"/>
                        </a:spcBef>
                        <a:spcAft>
                          <a:spcPts val="0"/>
                        </a:spcAft>
                        <a:buClrTx/>
                        <a:buSzTx/>
                        <a:buFontTx/>
                        <a:buNone/>
                        <a:tabLst/>
                        <a:defRPr/>
                      </a:pPr>
                      <a:r>
                        <a:rPr lang="nb-NO" sz="1300" dirty="0"/>
                        <a:t>Poliklinisk konsultasjon vedrørende andre sykdommer i bevegelsesapparatet</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sz="1300" dirty="0"/>
                    </a:p>
                    <a:p>
                      <a:pPr marL="0" marR="0" lvl="0" indent="0" algn="l" defTabSz="914355" rtl="0" eaLnBrk="1" fontAlgn="auto" latinLnBrk="0" hangingPunct="1">
                        <a:lnSpc>
                          <a:spcPct val="100000"/>
                        </a:lnSpc>
                        <a:spcBef>
                          <a:spcPts val="0"/>
                        </a:spcBef>
                        <a:spcAft>
                          <a:spcPts val="0"/>
                        </a:spcAft>
                        <a:buClrTx/>
                        <a:buSzTx/>
                        <a:buFontTx/>
                        <a:buNone/>
                        <a:tabLst/>
                        <a:defRPr/>
                      </a:pPr>
                      <a:r>
                        <a:rPr lang="nb-NO" sz="1300" dirty="0"/>
                        <a:t>DRG 242D </a:t>
                      </a:r>
                    </a:p>
                    <a:p>
                      <a:pPr marL="0" marR="0" lvl="0" indent="0" algn="l" defTabSz="914355" rtl="0" eaLnBrk="1" fontAlgn="auto" latinLnBrk="0" hangingPunct="1">
                        <a:lnSpc>
                          <a:spcPct val="100000"/>
                        </a:lnSpc>
                        <a:spcBef>
                          <a:spcPts val="0"/>
                        </a:spcBef>
                        <a:spcAft>
                          <a:spcPts val="0"/>
                        </a:spcAft>
                        <a:buClrTx/>
                        <a:buSzTx/>
                        <a:buFontTx/>
                        <a:buNone/>
                        <a:tabLst/>
                        <a:defRPr/>
                      </a:pPr>
                      <a:r>
                        <a:rPr lang="nb-NO" sz="1300" dirty="0"/>
                        <a:t>Annen artritt</a:t>
                      </a:r>
                    </a:p>
                  </a:txBody>
                  <a:tcPr marL="91428" marR="91428" marT="45714" marB="4571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sz="1300" kern="1200" dirty="0">
                          <a:solidFill>
                            <a:schemeClr val="dk1"/>
                          </a:solidFill>
                          <a:latin typeface="Arial" panose="020B0604020202020204"/>
                          <a:ea typeface="+mn-ea"/>
                          <a:cs typeface="+mn-cs"/>
                        </a:rPr>
                        <a:t>DRG 908C </a:t>
                      </a:r>
                    </a:p>
                    <a:p>
                      <a:pPr marL="0" marR="0" lvl="0" indent="0" algn="l" defTabSz="914355" rtl="0" eaLnBrk="1" fontAlgn="auto" latinLnBrk="0" hangingPunct="1">
                        <a:lnSpc>
                          <a:spcPct val="100000"/>
                        </a:lnSpc>
                        <a:spcBef>
                          <a:spcPts val="0"/>
                        </a:spcBef>
                        <a:spcAft>
                          <a:spcPts val="0"/>
                        </a:spcAft>
                        <a:buClrTx/>
                        <a:buSzTx/>
                        <a:buFontTx/>
                        <a:buNone/>
                        <a:tabLst/>
                        <a:defRPr/>
                      </a:pPr>
                      <a:r>
                        <a:rPr lang="nb-NO" sz="1300" kern="1200" dirty="0">
                          <a:solidFill>
                            <a:schemeClr val="dk1"/>
                          </a:solidFill>
                          <a:latin typeface="Arial" panose="020B0604020202020204"/>
                          <a:ea typeface="+mn-ea"/>
                          <a:cs typeface="+mn-cs"/>
                        </a:rPr>
                        <a:t>Poliklinisk konsultasjon vedr inflammatorisk leddsykdom</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sz="1300" kern="1200" dirty="0">
                        <a:solidFill>
                          <a:schemeClr val="dk1"/>
                        </a:solidFill>
                        <a:latin typeface="Arial" panose="020B0604020202020204"/>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lang="nb-NO" sz="1300" kern="1200" dirty="0">
                        <a:solidFill>
                          <a:schemeClr val="dk1"/>
                        </a:solidFill>
                        <a:latin typeface="Arial" panose="020B0604020202020204"/>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nb-NO" sz="1300" kern="1200" dirty="0">
                          <a:solidFill>
                            <a:schemeClr val="dk1"/>
                          </a:solidFill>
                          <a:latin typeface="Arial" panose="020B0604020202020204"/>
                          <a:ea typeface="+mn-ea"/>
                          <a:cs typeface="+mn-cs"/>
                        </a:rPr>
                        <a:t>DRG 242B og DRG 242C</a:t>
                      </a:r>
                    </a:p>
                    <a:p>
                      <a:pPr marL="0" marR="0" lvl="0" indent="0" algn="l" defTabSz="914355" rtl="0" eaLnBrk="1" fontAlgn="auto" latinLnBrk="0" hangingPunct="1">
                        <a:lnSpc>
                          <a:spcPct val="100000"/>
                        </a:lnSpc>
                        <a:spcBef>
                          <a:spcPts val="0"/>
                        </a:spcBef>
                        <a:spcAft>
                          <a:spcPts val="0"/>
                        </a:spcAft>
                        <a:buClrTx/>
                        <a:buSzTx/>
                        <a:buFontTx/>
                        <a:buNone/>
                        <a:tabLst/>
                        <a:defRPr/>
                      </a:pPr>
                      <a:r>
                        <a:rPr lang="nb-NO" sz="1300" kern="1200" dirty="0">
                          <a:solidFill>
                            <a:schemeClr val="dk1"/>
                          </a:solidFill>
                          <a:latin typeface="Arial" panose="020B0604020202020204"/>
                          <a:ea typeface="+mn-ea"/>
                          <a:cs typeface="+mn-cs"/>
                        </a:rPr>
                        <a:t>Spesifikke  inflammatoriske ledd- og ryggsykdommer (m/</a:t>
                      </a:r>
                      <a:r>
                        <a:rPr lang="nb-NO" sz="1300" kern="1200" dirty="0" err="1">
                          <a:solidFill>
                            <a:schemeClr val="dk1"/>
                          </a:solidFill>
                          <a:latin typeface="Arial" panose="020B0604020202020204"/>
                          <a:ea typeface="+mn-ea"/>
                          <a:cs typeface="+mn-cs"/>
                        </a:rPr>
                        <a:t>bk</a:t>
                      </a:r>
                      <a:r>
                        <a:rPr lang="nb-NO" sz="1300" kern="1200" dirty="0">
                          <a:solidFill>
                            <a:schemeClr val="dk1"/>
                          </a:solidFill>
                          <a:latin typeface="Arial" panose="020B0604020202020204"/>
                          <a:ea typeface="+mn-ea"/>
                          <a:cs typeface="+mn-cs"/>
                        </a:rPr>
                        <a:t> og u/</a:t>
                      </a:r>
                      <a:r>
                        <a:rPr lang="nb-NO" sz="1300" kern="1200" dirty="0" err="1">
                          <a:solidFill>
                            <a:schemeClr val="dk1"/>
                          </a:solidFill>
                          <a:latin typeface="Arial" panose="020B0604020202020204"/>
                          <a:ea typeface="+mn-ea"/>
                          <a:cs typeface="+mn-cs"/>
                        </a:rPr>
                        <a:t>bk</a:t>
                      </a:r>
                      <a:r>
                        <a:rPr lang="nb-NO" sz="1300" kern="1200" dirty="0">
                          <a:solidFill>
                            <a:schemeClr val="dk1"/>
                          </a:solidFill>
                          <a:latin typeface="Arial" panose="020B0604020202020204"/>
                          <a:ea typeface="+mn-ea"/>
                          <a:cs typeface="+mn-cs"/>
                        </a:rPr>
                        <a:t>)</a:t>
                      </a:r>
                    </a:p>
                  </a:txBody>
                  <a:tcPr marL="91428" marR="91428" marT="45714" marB="4571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extLst>
                  <a:ext uri="{0D108BD9-81ED-4DB2-BD59-A6C34878D82A}">
                    <a16:rowId xmlns:a16="http://schemas.microsoft.com/office/drawing/2014/main" val="2933641628"/>
                  </a:ext>
                </a:extLst>
              </a:tr>
              <a:tr h="49306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r>
                        <a:rPr lang="da-DK" sz="1300" kern="1200" dirty="0">
                          <a:solidFill>
                            <a:schemeClr val="dk1"/>
                          </a:solidFill>
                          <a:latin typeface="Arial" panose="020B0604020202020204"/>
                          <a:ea typeface="+mn-ea"/>
                          <a:cs typeface="+mn-cs"/>
                        </a:rPr>
                        <a:t>DRG 718O</a:t>
                      </a:r>
                    </a:p>
                    <a:p>
                      <a:pPr marL="0" marR="0" lvl="0" indent="0" algn="l" defTabSz="914355" rtl="0" eaLnBrk="1" fontAlgn="auto" latinLnBrk="0" hangingPunct="1">
                        <a:lnSpc>
                          <a:spcPct val="100000"/>
                        </a:lnSpc>
                        <a:spcBef>
                          <a:spcPts val="0"/>
                        </a:spcBef>
                        <a:spcAft>
                          <a:spcPts val="0"/>
                        </a:spcAft>
                        <a:buClrTx/>
                        <a:buSzTx/>
                        <a:buFontTx/>
                        <a:buNone/>
                        <a:tabLst/>
                        <a:defRPr/>
                      </a:pPr>
                      <a:r>
                        <a:rPr lang="da-DK" sz="1300" kern="1200" dirty="0">
                          <a:solidFill>
                            <a:schemeClr val="dk1"/>
                          </a:solidFill>
                          <a:latin typeface="Arial" panose="020B0604020202020204"/>
                          <a:ea typeface="+mn-ea"/>
                          <a:cs typeface="+mn-cs"/>
                        </a:rPr>
                        <a:t>Endoskopi av nedre urinveier</a:t>
                      </a:r>
                    </a:p>
                  </a:txBody>
                  <a:tcPr marL="91428" marR="91428" marT="45714" marB="45714">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sz="1300" kern="1200" dirty="0">
                          <a:solidFill>
                            <a:schemeClr val="dk1"/>
                          </a:solidFill>
                          <a:latin typeface="Arial" panose="020B0604020202020204"/>
                          <a:ea typeface="+mn-ea"/>
                          <a:cs typeface="+mn-cs"/>
                        </a:rPr>
                        <a:t>DRG 811S</a:t>
                      </a:r>
                    </a:p>
                    <a:p>
                      <a:pPr marL="0" marR="0" lvl="0" indent="0" algn="l" defTabSz="914355" rtl="0" eaLnBrk="1" fontAlgn="auto" latinLnBrk="0" hangingPunct="1">
                        <a:lnSpc>
                          <a:spcPct val="100000"/>
                        </a:lnSpc>
                        <a:spcBef>
                          <a:spcPts val="0"/>
                        </a:spcBef>
                        <a:spcAft>
                          <a:spcPts val="0"/>
                        </a:spcAft>
                        <a:buClrTx/>
                        <a:buSzTx/>
                        <a:buFontTx/>
                        <a:buNone/>
                        <a:tabLst/>
                        <a:defRPr/>
                      </a:pPr>
                      <a:r>
                        <a:rPr lang="nb-NO" sz="1300" kern="1200" dirty="0">
                          <a:solidFill>
                            <a:schemeClr val="dk1"/>
                          </a:solidFill>
                          <a:latin typeface="Arial" panose="020B0604020202020204"/>
                          <a:ea typeface="+mn-ea"/>
                          <a:cs typeface="+mn-cs"/>
                        </a:rPr>
                        <a:t>Mindre prosedyrer på nyre og urinveier</a:t>
                      </a:r>
                    </a:p>
                  </a:txBody>
                  <a:tcPr marL="91428" marR="91428" marT="45714" marB="45714">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extLst>
                  <a:ext uri="{0D108BD9-81ED-4DB2-BD59-A6C34878D82A}">
                    <a16:rowId xmlns:a16="http://schemas.microsoft.com/office/drawing/2014/main" val="1810279967"/>
                  </a:ext>
                </a:extLst>
              </a:tr>
              <a:tr h="629985">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da-DK" sz="1300" kern="1200" dirty="0">
                          <a:solidFill>
                            <a:schemeClr val="dk1"/>
                          </a:solidFill>
                          <a:latin typeface="Arial" panose="020B0604020202020204"/>
                          <a:ea typeface="+mn-ea"/>
                          <a:cs typeface="+mn-cs"/>
                        </a:rPr>
                        <a:t>Flere 900 DRG-er</a:t>
                      </a:r>
                    </a:p>
                    <a:p>
                      <a:pPr marL="0" marR="0" lvl="0" indent="0" algn="l" defTabSz="914355" rtl="0" eaLnBrk="1" fontAlgn="auto" latinLnBrk="0" hangingPunct="1">
                        <a:lnSpc>
                          <a:spcPct val="100000"/>
                        </a:lnSpc>
                        <a:spcBef>
                          <a:spcPts val="0"/>
                        </a:spcBef>
                        <a:spcAft>
                          <a:spcPts val="0"/>
                        </a:spcAft>
                        <a:buClrTx/>
                        <a:buSzTx/>
                        <a:buFontTx/>
                        <a:buNone/>
                        <a:tabLst/>
                        <a:defRPr/>
                      </a:pPr>
                      <a:r>
                        <a:rPr lang="da-DK" sz="1300" kern="1200" dirty="0">
                          <a:solidFill>
                            <a:schemeClr val="dk1"/>
                          </a:solidFill>
                          <a:latin typeface="Arial" panose="020B0604020202020204"/>
                          <a:ea typeface="+mn-ea"/>
                          <a:cs typeface="+mn-cs"/>
                        </a:rPr>
                        <a:t>(DRG 919O, DRG 901E, DRG 923O, DRG 901O med flere)</a:t>
                      </a:r>
                    </a:p>
                  </a:txBody>
                  <a:tcPr marL="91428" marR="91428" marT="45714" marB="4571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9EB"/>
                    </a:solidFill>
                  </a:tcPr>
                </a:tc>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sz="1300" kern="1200" dirty="0">
                          <a:solidFill>
                            <a:schemeClr val="dk1"/>
                          </a:solidFill>
                          <a:latin typeface="Arial" panose="020B0604020202020204"/>
                          <a:ea typeface="+mn-ea"/>
                          <a:cs typeface="+mn-cs"/>
                        </a:rPr>
                        <a:t>DRG 996O </a:t>
                      </a:r>
                    </a:p>
                    <a:p>
                      <a:pPr marL="0" marR="0" lvl="0" indent="0" algn="l" defTabSz="914355" rtl="0" eaLnBrk="1" fontAlgn="auto" latinLnBrk="0" hangingPunct="1">
                        <a:lnSpc>
                          <a:spcPct val="100000"/>
                        </a:lnSpc>
                        <a:spcBef>
                          <a:spcPts val="0"/>
                        </a:spcBef>
                        <a:spcAft>
                          <a:spcPts val="0"/>
                        </a:spcAft>
                        <a:buClrTx/>
                        <a:buSzTx/>
                        <a:buFontTx/>
                        <a:buNone/>
                        <a:tabLst/>
                        <a:defRPr/>
                      </a:pPr>
                      <a:r>
                        <a:rPr lang="nb-NO" sz="1300" kern="1200" dirty="0">
                          <a:solidFill>
                            <a:schemeClr val="dk1"/>
                          </a:solidFill>
                          <a:latin typeface="Arial" panose="020B0604020202020204"/>
                          <a:ea typeface="+mn-ea"/>
                          <a:cs typeface="+mn-cs"/>
                        </a:rPr>
                        <a:t>Behandlingstiltak rettet mot en gruppe pasienter</a:t>
                      </a:r>
                    </a:p>
                  </a:txBody>
                  <a:tcPr marL="91428" marR="91428" marT="45714" marB="45714">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9EB"/>
                    </a:solidFill>
                  </a:tcPr>
                </a:tc>
                <a:extLst>
                  <a:ext uri="{0D108BD9-81ED-4DB2-BD59-A6C34878D82A}">
                    <a16:rowId xmlns:a16="http://schemas.microsoft.com/office/drawing/2014/main" val="2823379040"/>
                  </a:ext>
                </a:extLst>
              </a:tr>
            </a:tbl>
          </a:graphicData>
        </a:graphic>
      </p:graphicFrame>
      <p:sp>
        <p:nvSpPr>
          <p:cNvPr id="11" name="TekstSylinder 10">
            <a:extLst>
              <a:ext uri="{FF2B5EF4-FFF2-40B4-BE49-F238E27FC236}">
                <a16:creationId xmlns:a16="http://schemas.microsoft.com/office/drawing/2014/main" id="{D74A82BA-9C20-246F-A492-5DAEBBC4BD97}"/>
              </a:ext>
            </a:extLst>
          </p:cNvPr>
          <p:cNvSpPr txBox="1"/>
          <p:nvPr/>
        </p:nvSpPr>
        <p:spPr>
          <a:xfrm>
            <a:off x="473242" y="6405419"/>
            <a:ext cx="4730782" cy="246221"/>
          </a:xfrm>
          <a:prstGeom prst="rect">
            <a:avLst/>
          </a:prstGeom>
          <a:noFill/>
        </p:spPr>
        <p:txBody>
          <a:bodyPr wrap="none" rtlCol="0">
            <a:spAutoFit/>
          </a:bodyPr>
          <a:lstStyle/>
          <a:p>
            <a:pPr marL="0" marR="0" lvl="0" indent="0" algn="l" defTabSz="914173"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a:ea typeface="+mn-ea"/>
                <a:cs typeface="+mn-cs"/>
              </a:rPr>
              <a:t>Listen ikke uttømmende, men viser de litt større endringene på somatikkområdet</a:t>
            </a:r>
          </a:p>
        </p:txBody>
      </p:sp>
      <p:sp>
        <p:nvSpPr>
          <p:cNvPr id="13" name="Pil: ned 12">
            <a:extLst>
              <a:ext uri="{FF2B5EF4-FFF2-40B4-BE49-F238E27FC236}">
                <a16:creationId xmlns:a16="http://schemas.microsoft.com/office/drawing/2014/main" id="{84ABF770-039A-F4E8-124E-647D41A7926E}"/>
              </a:ext>
            </a:extLst>
          </p:cNvPr>
          <p:cNvSpPr/>
          <p:nvPr/>
        </p:nvSpPr>
        <p:spPr>
          <a:xfrm>
            <a:off x="5106072" y="1366419"/>
            <a:ext cx="575356" cy="367124"/>
          </a:xfrm>
          <a:prstGeom prst="downArrow">
            <a:avLst/>
          </a:prstGeom>
          <a:solidFill>
            <a:srgbClr val="D4A298"/>
          </a:solidFill>
          <a:ln>
            <a:solidFill>
              <a:srgbClr val="D4A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il: ned 13">
            <a:extLst>
              <a:ext uri="{FF2B5EF4-FFF2-40B4-BE49-F238E27FC236}">
                <a16:creationId xmlns:a16="http://schemas.microsoft.com/office/drawing/2014/main" id="{5224C58F-164F-DA66-2C20-3AE231A2A050}"/>
              </a:ext>
            </a:extLst>
          </p:cNvPr>
          <p:cNvSpPr/>
          <p:nvPr/>
        </p:nvSpPr>
        <p:spPr>
          <a:xfrm>
            <a:off x="5106072" y="2296252"/>
            <a:ext cx="575356" cy="367124"/>
          </a:xfrm>
          <a:prstGeom prst="downArrow">
            <a:avLst/>
          </a:prstGeom>
          <a:solidFill>
            <a:srgbClr val="D4A298"/>
          </a:solidFill>
          <a:ln>
            <a:solidFill>
              <a:srgbClr val="D4A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Pil: ned 14">
            <a:extLst>
              <a:ext uri="{FF2B5EF4-FFF2-40B4-BE49-F238E27FC236}">
                <a16:creationId xmlns:a16="http://schemas.microsoft.com/office/drawing/2014/main" id="{3C809A89-9747-BA23-D14D-0E650B78B183}"/>
              </a:ext>
            </a:extLst>
          </p:cNvPr>
          <p:cNvSpPr/>
          <p:nvPr/>
        </p:nvSpPr>
        <p:spPr>
          <a:xfrm>
            <a:off x="5079752" y="3636926"/>
            <a:ext cx="575356" cy="367124"/>
          </a:xfrm>
          <a:prstGeom prst="downArrow">
            <a:avLst/>
          </a:prstGeom>
          <a:solidFill>
            <a:srgbClr val="D4A298"/>
          </a:solidFill>
          <a:ln>
            <a:solidFill>
              <a:srgbClr val="D4A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Pil: ned 15">
            <a:extLst>
              <a:ext uri="{FF2B5EF4-FFF2-40B4-BE49-F238E27FC236}">
                <a16:creationId xmlns:a16="http://schemas.microsoft.com/office/drawing/2014/main" id="{52394E09-2234-FBC3-06EC-7F27AF9B84CD}"/>
              </a:ext>
            </a:extLst>
          </p:cNvPr>
          <p:cNvSpPr/>
          <p:nvPr/>
        </p:nvSpPr>
        <p:spPr>
          <a:xfrm>
            <a:off x="5077495" y="4646570"/>
            <a:ext cx="575356" cy="367124"/>
          </a:xfrm>
          <a:prstGeom prst="downArrow">
            <a:avLst/>
          </a:prstGeom>
          <a:solidFill>
            <a:srgbClr val="D4A298"/>
          </a:solidFill>
          <a:ln>
            <a:solidFill>
              <a:srgbClr val="D4A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Pil: ned 16">
            <a:extLst>
              <a:ext uri="{FF2B5EF4-FFF2-40B4-BE49-F238E27FC236}">
                <a16:creationId xmlns:a16="http://schemas.microsoft.com/office/drawing/2014/main" id="{8814FF48-4CEE-F442-CF4D-18A4F1CCA5FF}"/>
              </a:ext>
            </a:extLst>
          </p:cNvPr>
          <p:cNvSpPr/>
          <p:nvPr/>
        </p:nvSpPr>
        <p:spPr>
          <a:xfrm>
            <a:off x="5077495" y="5164857"/>
            <a:ext cx="575356" cy="367124"/>
          </a:xfrm>
          <a:prstGeom prst="downArrow">
            <a:avLst/>
          </a:prstGeom>
          <a:solidFill>
            <a:srgbClr val="D4A298"/>
          </a:solidFill>
          <a:ln>
            <a:solidFill>
              <a:srgbClr val="D4A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l: opp 18">
            <a:extLst>
              <a:ext uri="{FF2B5EF4-FFF2-40B4-BE49-F238E27FC236}">
                <a16:creationId xmlns:a16="http://schemas.microsoft.com/office/drawing/2014/main" id="{DB2C24E5-297F-C38D-0282-1380474ACA82}"/>
              </a:ext>
            </a:extLst>
          </p:cNvPr>
          <p:cNvSpPr/>
          <p:nvPr/>
        </p:nvSpPr>
        <p:spPr>
          <a:xfrm>
            <a:off x="10689128" y="4614571"/>
            <a:ext cx="575356" cy="367124"/>
          </a:xfrm>
          <a:prstGeom prst="upArrow">
            <a:avLst/>
          </a:prstGeom>
          <a:solidFill>
            <a:srgbClr val="3C6558">
              <a:lumMod val="60000"/>
              <a:lumOff val="40000"/>
            </a:srgbClr>
          </a:solidFill>
          <a:ln w="12700" cap="flat" cmpd="sng" algn="ctr">
            <a:noFill/>
            <a:prstDash val="solid"/>
            <a:miter lim="800000"/>
          </a:ln>
          <a:effectLst/>
        </p:spPr>
        <p:txBody>
          <a:bodyPr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nb-NO" sz="1799"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1" name="Pil: opp 20">
            <a:extLst>
              <a:ext uri="{FF2B5EF4-FFF2-40B4-BE49-F238E27FC236}">
                <a16:creationId xmlns:a16="http://schemas.microsoft.com/office/drawing/2014/main" id="{68D30172-6ED3-480C-A581-C11F4B8A5D8C}"/>
              </a:ext>
            </a:extLst>
          </p:cNvPr>
          <p:cNvSpPr/>
          <p:nvPr/>
        </p:nvSpPr>
        <p:spPr>
          <a:xfrm>
            <a:off x="10685113" y="5148858"/>
            <a:ext cx="575356" cy="367124"/>
          </a:xfrm>
          <a:prstGeom prst="upArrow">
            <a:avLst/>
          </a:prstGeom>
          <a:solidFill>
            <a:srgbClr val="3C6558">
              <a:lumMod val="60000"/>
              <a:lumOff val="40000"/>
            </a:srgbClr>
          </a:solidFill>
          <a:ln w="12700" cap="flat" cmpd="sng" algn="ctr">
            <a:noFill/>
            <a:prstDash val="solid"/>
            <a:miter lim="800000"/>
          </a:ln>
          <a:effectLst/>
        </p:spPr>
        <p:txBody>
          <a:bodyPr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nb-NO" sz="1799"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Pil: opp 21">
            <a:extLst>
              <a:ext uri="{FF2B5EF4-FFF2-40B4-BE49-F238E27FC236}">
                <a16:creationId xmlns:a16="http://schemas.microsoft.com/office/drawing/2014/main" id="{8F60E21C-398E-C1C8-CFEE-BF6559210ACB}"/>
              </a:ext>
            </a:extLst>
          </p:cNvPr>
          <p:cNvSpPr/>
          <p:nvPr/>
        </p:nvSpPr>
        <p:spPr>
          <a:xfrm>
            <a:off x="10689128" y="3640616"/>
            <a:ext cx="575356" cy="367124"/>
          </a:xfrm>
          <a:prstGeom prst="upArrow">
            <a:avLst/>
          </a:prstGeom>
          <a:solidFill>
            <a:srgbClr val="3C6558">
              <a:lumMod val="60000"/>
              <a:lumOff val="40000"/>
            </a:srgbClr>
          </a:solidFill>
          <a:ln w="12700" cap="flat" cmpd="sng" algn="ctr">
            <a:noFill/>
            <a:prstDash val="solid"/>
            <a:miter lim="800000"/>
          </a:ln>
          <a:effectLst/>
        </p:spPr>
        <p:txBody>
          <a:bodyPr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nb-NO" sz="1799"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3" name="Pil: opp 22">
            <a:extLst>
              <a:ext uri="{FF2B5EF4-FFF2-40B4-BE49-F238E27FC236}">
                <a16:creationId xmlns:a16="http://schemas.microsoft.com/office/drawing/2014/main" id="{A6807802-B1DA-D47F-1542-8043EA2C9E2B}"/>
              </a:ext>
            </a:extLst>
          </p:cNvPr>
          <p:cNvSpPr/>
          <p:nvPr/>
        </p:nvSpPr>
        <p:spPr>
          <a:xfrm>
            <a:off x="10685113" y="2296252"/>
            <a:ext cx="575356" cy="367124"/>
          </a:xfrm>
          <a:prstGeom prst="upArrow">
            <a:avLst/>
          </a:prstGeom>
          <a:solidFill>
            <a:srgbClr val="3C6558">
              <a:lumMod val="60000"/>
              <a:lumOff val="40000"/>
            </a:srgbClr>
          </a:solidFill>
          <a:ln w="12700" cap="flat" cmpd="sng" algn="ctr">
            <a:noFill/>
            <a:prstDash val="solid"/>
            <a:miter lim="800000"/>
          </a:ln>
          <a:effectLst/>
        </p:spPr>
        <p:txBody>
          <a:bodyPr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nb-NO" sz="1799"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4" name="Pil: opp 23">
            <a:extLst>
              <a:ext uri="{FF2B5EF4-FFF2-40B4-BE49-F238E27FC236}">
                <a16:creationId xmlns:a16="http://schemas.microsoft.com/office/drawing/2014/main" id="{37E98800-B31F-8E7B-7A81-05694934A77D}"/>
              </a:ext>
            </a:extLst>
          </p:cNvPr>
          <p:cNvSpPr/>
          <p:nvPr/>
        </p:nvSpPr>
        <p:spPr>
          <a:xfrm>
            <a:off x="10689128" y="1333215"/>
            <a:ext cx="575356" cy="367124"/>
          </a:xfrm>
          <a:prstGeom prst="upArrow">
            <a:avLst/>
          </a:prstGeom>
          <a:solidFill>
            <a:srgbClr val="3C6558">
              <a:lumMod val="60000"/>
              <a:lumOff val="40000"/>
            </a:srgbClr>
          </a:solidFill>
          <a:ln w="12700" cap="flat" cmpd="sng" algn="ctr">
            <a:noFill/>
            <a:prstDash val="solid"/>
            <a:miter lim="800000"/>
          </a:ln>
          <a:effectLst/>
        </p:spPr>
        <p:txBody>
          <a:bodyPr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nb-NO" sz="1799"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08653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3A7CFA-D701-BFF6-229B-7ECD12DD8E06}"/>
              </a:ext>
            </a:extLst>
          </p:cNvPr>
          <p:cNvSpPr>
            <a:spLocks noGrp="1"/>
          </p:cNvSpPr>
          <p:nvPr>
            <p:ph type="title"/>
          </p:nvPr>
        </p:nvSpPr>
        <p:spPr/>
        <p:txBody>
          <a:bodyPr>
            <a:normAutofit/>
          </a:bodyPr>
          <a:lstStyle/>
          <a:p>
            <a:r>
              <a:rPr lang="nb-NO" dirty="0"/>
              <a:t>STG-logikk endringer i 2024</a:t>
            </a:r>
          </a:p>
        </p:txBody>
      </p:sp>
      <p:sp>
        <p:nvSpPr>
          <p:cNvPr id="3" name="Plassholder for tekst 2">
            <a:extLst>
              <a:ext uri="{FF2B5EF4-FFF2-40B4-BE49-F238E27FC236}">
                <a16:creationId xmlns:a16="http://schemas.microsoft.com/office/drawing/2014/main" id="{01900A53-18EB-E3CB-1C8F-0924C3C9E9F8}"/>
              </a:ext>
            </a:extLst>
          </p:cNvPr>
          <p:cNvSpPr>
            <a:spLocks noGrp="1"/>
          </p:cNvSpPr>
          <p:nvPr>
            <p:ph type="body" sz="quarter" idx="14"/>
          </p:nvPr>
        </p:nvSpPr>
        <p:spPr/>
        <p:txBody>
          <a:bodyPr/>
          <a:lstStyle/>
          <a:p>
            <a:r>
              <a:rPr lang="nb-NO" dirty="0"/>
              <a:t>To fokusområder:</a:t>
            </a:r>
          </a:p>
          <a:p>
            <a:endParaRPr lang="nb-NO" dirty="0"/>
          </a:p>
          <a:p>
            <a:r>
              <a:rPr lang="nb-NO" dirty="0"/>
              <a:t>Endringene som ble gjort i 2023 er fulgt opp med mindre justeringer</a:t>
            </a:r>
          </a:p>
          <a:p>
            <a:endParaRPr lang="nb-NO" dirty="0"/>
          </a:p>
          <a:p>
            <a:r>
              <a:rPr lang="nb-NO" dirty="0"/>
              <a:t>Sjekk av legemiddelbehandling som blir gruppert til XS99 </a:t>
            </a:r>
          </a:p>
        </p:txBody>
      </p:sp>
      <p:sp>
        <p:nvSpPr>
          <p:cNvPr id="4" name="Plassholder for innhold 3">
            <a:extLst>
              <a:ext uri="{FF2B5EF4-FFF2-40B4-BE49-F238E27FC236}">
                <a16:creationId xmlns:a16="http://schemas.microsoft.com/office/drawing/2014/main" id="{347C8CE4-2B54-2768-E746-669CC2B3D640}"/>
              </a:ext>
            </a:extLst>
          </p:cNvPr>
          <p:cNvSpPr>
            <a:spLocks noGrp="1"/>
          </p:cNvSpPr>
          <p:nvPr>
            <p:ph idx="1"/>
          </p:nvPr>
        </p:nvSpPr>
        <p:spPr/>
        <p:txBody>
          <a:bodyPr/>
          <a:lstStyle/>
          <a:p>
            <a:r>
              <a:rPr lang="nb-NO" dirty="0"/>
              <a:t>Endring av STG-navn for bedre beskrivelse og for å inkludere ny legemiddelbehandling i spesifikk STG:</a:t>
            </a:r>
          </a:p>
          <a:p>
            <a:endParaRPr lang="nb-NO" dirty="0"/>
          </a:p>
          <a:p>
            <a:endParaRPr lang="nb-NO" dirty="0"/>
          </a:p>
        </p:txBody>
      </p:sp>
      <p:graphicFrame>
        <p:nvGraphicFramePr>
          <p:cNvPr id="6" name="Tabell 6">
            <a:extLst>
              <a:ext uri="{FF2B5EF4-FFF2-40B4-BE49-F238E27FC236}">
                <a16:creationId xmlns:a16="http://schemas.microsoft.com/office/drawing/2014/main" id="{5588AAFF-538C-841E-6043-46FFA38FBD33}"/>
              </a:ext>
            </a:extLst>
          </p:cNvPr>
          <p:cNvGraphicFramePr>
            <a:graphicFrameLocks noGrp="1"/>
          </p:cNvGraphicFramePr>
          <p:nvPr>
            <p:extLst>
              <p:ext uri="{D42A27DB-BD31-4B8C-83A1-F6EECF244321}">
                <p14:modId xmlns:p14="http://schemas.microsoft.com/office/powerpoint/2010/main" val="2216485630"/>
              </p:ext>
            </p:extLst>
          </p:nvPr>
        </p:nvGraphicFramePr>
        <p:xfrm>
          <a:off x="4086478" y="1440382"/>
          <a:ext cx="6902506" cy="2067257"/>
        </p:xfrm>
        <a:graphic>
          <a:graphicData uri="http://schemas.openxmlformats.org/drawingml/2006/table">
            <a:tbl>
              <a:tblPr firstRow="1" bandRow="1">
                <a:tableStyleId>{5C22544A-7EE6-4342-B048-85BDC9FD1C3A}</a:tableStyleId>
              </a:tblPr>
              <a:tblGrid>
                <a:gridCol w="1560343">
                  <a:extLst>
                    <a:ext uri="{9D8B030D-6E8A-4147-A177-3AD203B41FA5}">
                      <a16:colId xmlns:a16="http://schemas.microsoft.com/office/drawing/2014/main" val="562653293"/>
                    </a:ext>
                  </a:extLst>
                </a:gridCol>
                <a:gridCol w="5342163">
                  <a:extLst>
                    <a:ext uri="{9D8B030D-6E8A-4147-A177-3AD203B41FA5}">
                      <a16:colId xmlns:a16="http://schemas.microsoft.com/office/drawing/2014/main" val="563597958"/>
                    </a:ext>
                  </a:extLst>
                </a:gridCol>
              </a:tblGrid>
              <a:tr h="286993">
                <a:tc>
                  <a:txBody>
                    <a:bodyPr/>
                    <a:lstStyle/>
                    <a:p>
                      <a:r>
                        <a:rPr lang="nb-NO" dirty="0"/>
                        <a:t>STG kode</a:t>
                      </a:r>
                    </a:p>
                  </a:txBody>
                  <a:tcPr/>
                </a:tc>
                <a:tc>
                  <a:txBody>
                    <a:bodyPr/>
                    <a:lstStyle/>
                    <a:p>
                      <a:r>
                        <a:rPr lang="nb-NO" dirty="0"/>
                        <a:t>STG-navn</a:t>
                      </a:r>
                    </a:p>
                  </a:txBody>
                  <a:tcPr/>
                </a:tc>
                <a:extLst>
                  <a:ext uri="{0D108BD9-81ED-4DB2-BD59-A6C34878D82A}">
                    <a16:rowId xmlns:a16="http://schemas.microsoft.com/office/drawing/2014/main" val="1809740859"/>
                  </a:ext>
                </a:extLst>
              </a:tr>
              <a:tr h="567208">
                <a:tc>
                  <a:txBody>
                    <a:bodyPr/>
                    <a:lstStyle/>
                    <a:p>
                      <a:pPr algn="l" fontAlgn="b"/>
                      <a:r>
                        <a:rPr lang="nb-NO" sz="1600" b="0" i="0" u="none" strike="noStrike" dirty="0">
                          <a:solidFill>
                            <a:srgbClr val="000000"/>
                          </a:solidFill>
                          <a:effectLst/>
                          <a:latin typeface="Calibri" panose="020F0502020204030204" pitchFamily="34" charset="0"/>
                        </a:rPr>
                        <a:t>AS01</a:t>
                      </a:r>
                    </a:p>
                  </a:txBody>
                  <a:tcPr marL="6350" marR="6350" marT="6350" anchor="b"/>
                </a:tc>
                <a:tc>
                  <a:txBody>
                    <a:bodyPr/>
                    <a:lstStyle/>
                    <a:p>
                      <a:pPr algn="l" fontAlgn="b"/>
                      <a:r>
                        <a:rPr lang="nb-NO" sz="1600" b="0" i="0" u="none" strike="noStrike">
                          <a:solidFill>
                            <a:srgbClr val="000000"/>
                          </a:solidFill>
                          <a:effectLst/>
                          <a:latin typeface="Calibri" panose="020F0502020204030204" pitchFamily="34" charset="0"/>
                        </a:rPr>
                        <a:t>Pasientadministrert legemiddelbehandling med immunmodulerende legemidler ved nevrologiske lidelser</a:t>
                      </a:r>
                    </a:p>
                  </a:txBody>
                  <a:tcPr marL="6350" marR="6350" marT="6350" anchor="b"/>
                </a:tc>
                <a:extLst>
                  <a:ext uri="{0D108BD9-81ED-4DB2-BD59-A6C34878D82A}">
                    <a16:rowId xmlns:a16="http://schemas.microsoft.com/office/drawing/2014/main" val="3398075744"/>
                  </a:ext>
                </a:extLst>
              </a:tr>
              <a:tr h="567208">
                <a:tc>
                  <a:txBody>
                    <a:bodyPr/>
                    <a:lstStyle/>
                    <a:p>
                      <a:pPr algn="l" fontAlgn="b"/>
                      <a:r>
                        <a:rPr lang="nb-NO" sz="1600" b="0" i="0" u="none" strike="noStrike">
                          <a:solidFill>
                            <a:srgbClr val="000000"/>
                          </a:solidFill>
                          <a:effectLst/>
                          <a:latin typeface="Calibri" panose="020F0502020204030204" pitchFamily="34" charset="0"/>
                        </a:rPr>
                        <a:t>AS03</a:t>
                      </a:r>
                    </a:p>
                  </a:txBody>
                  <a:tcPr marL="6350" marR="6350" marT="6350" anchor="b"/>
                </a:tc>
                <a:tc>
                  <a:txBody>
                    <a:bodyPr/>
                    <a:lstStyle/>
                    <a:p>
                      <a:pPr algn="l" fontAlgn="b"/>
                      <a:r>
                        <a:rPr lang="nb-NO" sz="1600" b="0" i="0" u="none" strike="noStrike" dirty="0">
                          <a:solidFill>
                            <a:srgbClr val="000000"/>
                          </a:solidFill>
                          <a:effectLst/>
                          <a:latin typeface="Calibri" panose="020F0502020204030204" pitchFamily="34" charset="0"/>
                        </a:rPr>
                        <a:t>Pasientadministrert legemiddelbehandling med andre legemidler ved nevrologiske lidelser</a:t>
                      </a:r>
                    </a:p>
                  </a:txBody>
                  <a:tcPr marL="6350" marR="6350" marT="6350" anchor="b"/>
                </a:tc>
                <a:extLst>
                  <a:ext uri="{0D108BD9-81ED-4DB2-BD59-A6C34878D82A}">
                    <a16:rowId xmlns:a16="http://schemas.microsoft.com/office/drawing/2014/main" val="2598809530"/>
                  </a:ext>
                </a:extLst>
              </a:tr>
              <a:tr h="567208">
                <a:tc>
                  <a:txBody>
                    <a:bodyPr/>
                    <a:lstStyle/>
                    <a:p>
                      <a:pPr algn="l" fontAlgn="b"/>
                      <a:r>
                        <a:rPr lang="nb-NO" sz="1600" b="0" i="0" u="none" strike="noStrike">
                          <a:solidFill>
                            <a:srgbClr val="000000"/>
                          </a:solidFill>
                          <a:effectLst/>
                          <a:latin typeface="Calibri" panose="020F0502020204030204" pitchFamily="34" charset="0"/>
                        </a:rPr>
                        <a:t>ES02</a:t>
                      </a:r>
                    </a:p>
                  </a:txBody>
                  <a:tcPr marL="6350" marR="6350" marT="6350" anchor="b"/>
                </a:tc>
                <a:tc>
                  <a:txBody>
                    <a:bodyPr/>
                    <a:lstStyle/>
                    <a:p>
                      <a:pPr algn="l" fontAlgn="b"/>
                      <a:r>
                        <a:rPr lang="nb-NO" sz="1600" b="0" i="0" u="none" strike="noStrike" dirty="0">
                          <a:solidFill>
                            <a:srgbClr val="000000"/>
                          </a:solidFill>
                          <a:effectLst/>
                          <a:latin typeface="Calibri" panose="020F0502020204030204" pitchFamily="34" charset="0"/>
                        </a:rPr>
                        <a:t>Pasientadministrert legemiddelbehandling ved pulmonal arteriell hypertensjon (PAH) </a:t>
                      </a:r>
                      <a:r>
                        <a:rPr lang="nb-NO" sz="1600" b="1" i="0" u="none" strike="noStrike" dirty="0">
                          <a:solidFill>
                            <a:srgbClr val="000000"/>
                          </a:solidFill>
                          <a:effectLst/>
                          <a:latin typeface="Calibri" panose="020F0502020204030204" pitchFamily="34" charset="0"/>
                        </a:rPr>
                        <a:t>og</a:t>
                      </a:r>
                      <a:r>
                        <a:rPr lang="nb-NO" sz="1600" b="0" i="0" u="none" strike="noStrike" dirty="0">
                          <a:solidFill>
                            <a:srgbClr val="000000"/>
                          </a:solidFill>
                          <a:effectLst/>
                          <a:latin typeface="Calibri" panose="020F0502020204030204" pitchFamily="34" charset="0"/>
                        </a:rPr>
                        <a:t> </a:t>
                      </a:r>
                      <a:r>
                        <a:rPr lang="nb-NO" sz="1600" b="1" i="0" u="none" strike="noStrike" dirty="0" err="1">
                          <a:solidFill>
                            <a:srgbClr val="000000"/>
                          </a:solidFill>
                          <a:effectLst/>
                          <a:latin typeface="Calibri" panose="020F0502020204030204" pitchFamily="34" charset="0"/>
                        </a:rPr>
                        <a:t>kardiomyopati</a:t>
                      </a:r>
                      <a:endParaRPr lang="nb-NO" sz="1600" b="1"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226557465"/>
                  </a:ext>
                </a:extLst>
              </a:tr>
            </a:tbl>
          </a:graphicData>
        </a:graphic>
      </p:graphicFrame>
    </p:spTree>
    <p:extLst>
      <p:ext uri="{BB962C8B-B14F-4D97-AF65-F5344CB8AC3E}">
        <p14:creationId xmlns:p14="http://schemas.microsoft.com/office/powerpoint/2010/main" val="3671771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ADA59A74-BF74-4679-D91D-1832B9338A53}"/>
              </a:ext>
            </a:extLst>
          </p:cNvPr>
          <p:cNvPicPr>
            <a:picLocks noChangeAspect="1"/>
          </p:cNvPicPr>
          <p:nvPr/>
        </p:nvPicPr>
        <p:blipFill>
          <a:blip r:embed="rId2"/>
          <a:stretch>
            <a:fillRect/>
          </a:stretch>
        </p:blipFill>
        <p:spPr>
          <a:xfrm>
            <a:off x="8398060" y="1690688"/>
            <a:ext cx="3611898" cy="5038253"/>
          </a:xfrm>
          <a:prstGeom prst="rect">
            <a:avLst/>
          </a:prstGeom>
        </p:spPr>
      </p:pic>
      <p:sp>
        <p:nvSpPr>
          <p:cNvPr id="2" name="Tittel 1">
            <a:extLst>
              <a:ext uri="{FF2B5EF4-FFF2-40B4-BE49-F238E27FC236}">
                <a16:creationId xmlns:a16="http://schemas.microsoft.com/office/drawing/2014/main" id="{4285CCF2-DEC1-7361-5499-DA73FA9BF12B}"/>
              </a:ext>
            </a:extLst>
          </p:cNvPr>
          <p:cNvSpPr>
            <a:spLocks noGrp="1"/>
          </p:cNvSpPr>
          <p:nvPr>
            <p:ph type="title"/>
          </p:nvPr>
        </p:nvSpPr>
        <p:spPr>
          <a:xfrm>
            <a:off x="494169" y="248390"/>
            <a:ext cx="10515600" cy="1325563"/>
          </a:xfrm>
        </p:spPr>
        <p:txBody>
          <a:bodyPr/>
          <a:lstStyle/>
          <a:p>
            <a:r>
              <a:rPr lang="nb-NO" dirty="0"/>
              <a:t>Brukerveiledning</a:t>
            </a:r>
          </a:p>
        </p:txBody>
      </p:sp>
      <p:pic>
        <p:nvPicPr>
          <p:cNvPr id="3" name="Picture 2">
            <a:extLst>
              <a:ext uri="{FF2B5EF4-FFF2-40B4-BE49-F238E27FC236}">
                <a16:creationId xmlns:a16="http://schemas.microsoft.com/office/drawing/2014/main" id="{7FF22C51-234C-2D75-61DA-F1C480B65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369" y="248390"/>
            <a:ext cx="3904509" cy="5476892"/>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a:extLst>
              <a:ext uri="{FF2B5EF4-FFF2-40B4-BE49-F238E27FC236}">
                <a16:creationId xmlns:a16="http://schemas.microsoft.com/office/drawing/2014/main" id="{54A405B8-3EEA-8DF2-46D4-E5E25A4E1396}"/>
              </a:ext>
            </a:extLst>
          </p:cNvPr>
          <p:cNvSpPr txBox="1"/>
          <p:nvPr/>
        </p:nvSpPr>
        <p:spPr>
          <a:xfrm>
            <a:off x="502207" y="1429451"/>
            <a:ext cx="609750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Hvordan lese definisjonstabellene </a:t>
            </a:r>
            <a:b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DRG og STG</a:t>
            </a:r>
          </a:p>
        </p:txBody>
      </p:sp>
      <p:sp>
        <p:nvSpPr>
          <p:cNvPr id="7" name="Plassholder for tekst 2">
            <a:extLst>
              <a:ext uri="{FF2B5EF4-FFF2-40B4-BE49-F238E27FC236}">
                <a16:creationId xmlns:a16="http://schemas.microsoft.com/office/drawing/2014/main" id="{CCE7085C-7815-3AB7-83E0-F5E2DF2F41CC}"/>
              </a:ext>
            </a:extLst>
          </p:cNvPr>
          <p:cNvSpPr txBox="1">
            <a:spLocks/>
          </p:cNvSpPr>
          <p:nvPr/>
        </p:nvSpPr>
        <p:spPr>
          <a:xfrm>
            <a:off x="716691" y="3067531"/>
            <a:ext cx="3561573" cy="582086"/>
          </a:xfrm>
          <a:prstGeom prst="rect">
            <a:avLst/>
          </a:prstGeom>
        </p:spPr>
        <p:txBody>
          <a:bodyPr vert="horz" wrap="square" lIns="0" tIns="0" rIns="0" bIns="0" rtlCol="0">
            <a:normAutofit/>
          </a:bodyPr>
          <a:lstStyle>
            <a:lvl1pPr marL="0" indent="0" algn="l" defTabSz="914310" rtl="0" eaLnBrk="1" latinLnBrk="0" hangingPunct="1">
              <a:lnSpc>
                <a:spcPct val="100000"/>
              </a:lnSpc>
              <a:spcBef>
                <a:spcPts val="0"/>
              </a:spcBef>
              <a:buFont typeface="Arial" panose="020B0604020202020204" pitchFamily="34" charset="0"/>
              <a:buNone/>
              <a:defRPr sz="1900" kern="1200">
                <a:solidFill>
                  <a:schemeClr val="bg1"/>
                </a:solidFill>
                <a:latin typeface="+mn-lt"/>
                <a:ea typeface="+mn-ea"/>
                <a:cs typeface="+mn-cs"/>
              </a:defRPr>
            </a:lvl1pPr>
            <a:lvl2pPr marL="359982" indent="-179991" algn="l" defTabSz="9143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2pPr>
            <a:lvl3pPr marL="539973" indent="-179991" algn="l" defTabSz="914310" rtl="0" eaLnBrk="1" latinLnBrk="0" hangingPunct="1">
              <a:lnSpc>
                <a:spcPct val="100000"/>
              </a:lnSpc>
              <a:spcBef>
                <a:spcPts val="0"/>
              </a:spcBef>
              <a:buFont typeface="Arial" panose="020B0604020202020204" pitchFamily="34" charset="0"/>
              <a:buChar char="•"/>
              <a:defRPr sz="1800" kern="1200">
                <a:solidFill>
                  <a:schemeClr val="bg1"/>
                </a:solidFill>
                <a:latin typeface="+mn-lt"/>
                <a:ea typeface="+mn-ea"/>
                <a:cs typeface="+mn-cs"/>
              </a:defRPr>
            </a:lvl3pPr>
            <a:lvl4pPr marL="719964" indent="-179991" algn="l" defTabSz="91431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4pPr>
            <a:lvl5pPr marL="899955" indent="-179991" algn="l" defTabSz="914310" rtl="0" eaLnBrk="1" latinLnBrk="0" hangingPunct="1">
              <a:lnSpc>
                <a:spcPct val="100000"/>
              </a:lnSpc>
              <a:spcBef>
                <a:spcPts val="0"/>
              </a:spcBef>
              <a:buFont typeface="Arial" panose="020B0604020202020204" pitchFamily="34" charset="0"/>
              <a:buChar char="•"/>
              <a:defRPr sz="1400" kern="1200">
                <a:solidFill>
                  <a:schemeClr val="bg1"/>
                </a:solidFill>
                <a:latin typeface="+mn-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1600" b="0" i="0" u="none" strike="noStrike" kern="1200" cap="none" spc="0" normalizeH="0" baseline="0" noProof="0">
                <a:ln>
                  <a:noFill/>
                </a:ln>
                <a:solidFill>
                  <a:sysClr val="window" lastClr="FFFFFF"/>
                </a:solidFill>
                <a:effectLst/>
                <a:uLnTx/>
                <a:uFillTx/>
                <a:latin typeface="Arial" panose="020B0604020202020204"/>
                <a:ea typeface="+mn-ea"/>
                <a:cs typeface="+mn-cs"/>
                <a:hlinkClick r:id="rId4"/>
              </a:rPr>
              <a:t>DRG-systemet - Helsedirektoratet</a:t>
            </a:r>
            <a:endParaRPr kumimoji="0" lang="nb-NO" sz="1600" b="0" i="0" u="none" strike="noStrike" kern="1200" cap="none" spc="0" normalizeH="0" baseline="0" noProof="0" dirty="0">
              <a:ln>
                <a:noFill/>
              </a:ln>
              <a:solidFill>
                <a:sysClr val="window" lastClr="FFFFFF"/>
              </a:solidFill>
              <a:effectLst/>
              <a:uLnTx/>
              <a:uFillTx/>
              <a:latin typeface="Arial" panose="020B0604020202020204"/>
              <a:ea typeface="+mn-ea"/>
              <a:cs typeface="+mn-cs"/>
            </a:endParaRPr>
          </a:p>
        </p:txBody>
      </p:sp>
      <p:sp>
        <p:nvSpPr>
          <p:cNvPr id="8" name="TekstSylinder 7">
            <a:extLst>
              <a:ext uri="{FF2B5EF4-FFF2-40B4-BE49-F238E27FC236}">
                <a16:creationId xmlns:a16="http://schemas.microsoft.com/office/drawing/2014/main" id="{EF808203-9C41-0FFA-547E-8317EB9F244D}"/>
              </a:ext>
            </a:extLst>
          </p:cNvPr>
          <p:cNvSpPr txBox="1"/>
          <p:nvPr/>
        </p:nvSpPr>
        <p:spPr>
          <a:xfrm>
            <a:off x="658020" y="3812892"/>
            <a:ext cx="609560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STG-systemet - Helsedirektoratet</a:t>
            </a:r>
            <a:endParaRPr kumimoji="0" lang="nb-NO"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2668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A8BE3075-FBC9-70D1-6D98-8D56B9C6D8F7}"/>
              </a:ext>
            </a:extLst>
          </p:cNvPr>
          <p:cNvSpPr>
            <a:spLocks noGrp="1"/>
          </p:cNvSpPr>
          <p:nvPr>
            <p:ph type="title"/>
          </p:nvPr>
        </p:nvSpPr>
        <p:spPr>
          <a:xfrm>
            <a:off x="437148" y="733587"/>
            <a:ext cx="8538410" cy="428959"/>
          </a:xfrm>
        </p:spPr>
        <p:txBody>
          <a:bodyPr>
            <a:normAutofit fontScale="90000"/>
          </a:bodyPr>
          <a:lstStyle/>
          <a:p>
            <a:r>
              <a:rPr lang="nb-NO" dirty="0"/>
              <a:t>Endringer i TFG- systemet</a:t>
            </a:r>
            <a:br>
              <a:rPr lang="nb-NO" dirty="0"/>
            </a:br>
            <a:br>
              <a:rPr lang="nb-NO" dirty="0"/>
            </a:br>
            <a:endParaRPr lang="nb-NO" dirty="0"/>
          </a:p>
        </p:txBody>
      </p:sp>
      <p:graphicFrame>
        <p:nvGraphicFramePr>
          <p:cNvPr id="8" name="Tabell 7">
            <a:extLst>
              <a:ext uri="{FF2B5EF4-FFF2-40B4-BE49-F238E27FC236}">
                <a16:creationId xmlns:a16="http://schemas.microsoft.com/office/drawing/2014/main" id="{1CFD08F7-4BEE-07DC-1FB5-7F965A5FDE7F}"/>
              </a:ext>
            </a:extLst>
          </p:cNvPr>
          <p:cNvGraphicFramePr>
            <a:graphicFrameLocks noGrp="1"/>
          </p:cNvGraphicFramePr>
          <p:nvPr/>
        </p:nvGraphicFramePr>
        <p:xfrm>
          <a:off x="549442" y="1567980"/>
          <a:ext cx="7709784" cy="1497808"/>
        </p:xfrm>
        <a:graphic>
          <a:graphicData uri="http://schemas.openxmlformats.org/drawingml/2006/table">
            <a:tbl>
              <a:tblPr firstRow="1" firstCol="1" bandRow="1"/>
              <a:tblGrid>
                <a:gridCol w="867085">
                  <a:extLst>
                    <a:ext uri="{9D8B030D-6E8A-4147-A177-3AD203B41FA5}">
                      <a16:colId xmlns:a16="http://schemas.microsoft.com/office/drawing/2014/main" val="3559172568"/>
                    </a:ext>
                  </a:extLst>
                </a:gridCol>
                <a:gridCol w="948180">
                  <a:extLst>
                    <a:ext uri="{9D8B030D-6E8A-4147-A177-3AD203B41FA5}">
                      <a16:colId xmlns:a16="http://schemas.microsoft.com/office/drawing/2014/main" val="2903759765"/>
                    </a:ext>
                  </a:extLst>
                </a:gridCol>
                <a:gridCol w="5894519">
                  <a:extLst>
                    <a:ext uri="{9D8B030D-6E8A-4147-A177-3AD203B41FA5}">
                      <a16:colId xmlns:a16="http://schemas.microsoft.com/office/drawing/2014/main" val="4006861456"/>
                    </a:ext>
                  </a:extLst>
                </a:gridCol>
              </a:tblGrid>
              <a:tr h="27708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115000"/>
                        </a:lnSpc>
                        <a:spcAft>
                          <a:spcPts val="0"/>
                        </a:spcAft>
                      </a:pPr>
                      <a:r>
                        <a:rPr lang="nb-NO" sz="1400" dirty="0">
                          <a:effectLst/>
                        </a:rPr>
                        <a:t>DRG</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115000"/>
                        </a:lnSpc>
                        <a:spcAft>
                          <a:spcPts val="0"/>
                        </a:spcAft>
                      </a:pPr>
                      <a:r>
                        <a:rPr lang="nb-NO" sz="1400" dirty="0">
                          <a:effectLst/>
                        </a:rPr>
                        <a:t>HDG</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115000"/>
                        </a:lnSpc>
                        <a:spcAft>
                          <a:spcPts val="0"/>
                        </a:spcAft>
                      </a:pPr>
                      <a:r>
                        <a:rPr lang="nb-NO" sz="1400" dirty="0">
                          <a:effectLst/>
                        </a:rPr>
                        <a:t>Navn</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extLst>
                  <a:ext uri="{0D108BD9-81ED-4DB2-BD59-A6C34878D82A}">
                    <a16:rowId xmlns:a16="http://schemas.microsoft.com/office/drawing/2014/main" val="1506695991"/>
                  </a:ext>
                </a:extLst>
              </a:tr>
              <a:tr h="2282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PT11</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Forløp for svangerskap og fødsel med kompliserende faktorer</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extLst>
                  <a:ext uri="{0D108BD9-81ED-4DB2-BD59-A6C34878D82A}">
                    <a16:rowId xmlns:a16="http://schemas.microsoft.com/office/drawing/2014/main" val="1357550167"/>
                  </a:ext>
                </a:extLst>
              </a:tr>
              <a:tr h="27271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PT12</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Forløp for svangerskap og fødsel uten kompliserende faktorer</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20000"/>
                      </a:srgbClr>
                    </a:solidFill>
                  </a:tcPr>
                </a:tc>
                <a:extLst>
                  <a:ext uri="{0D108BD9-81ED-4DB2-BD59-A6C34878D82A}">
                    <a16:rowId xmlns:a16="http://schemas.microsoft.com/office/drawing/2014/main" val="2297340996"/>
                  </a:ext>
                </a:extLst>
              </a:tr>
              <a:tr h="26469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PT13</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Forløp for svangerskap og fødsel med ressurskrevende inngrep med kompliserende faktorer</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extLst>
                  <a:ext uri="{0D108BD9-81ED-4DB2-BD59-A6C34878D82A}">
                    <a16:rowId xmlns:a16="http://schemas.microsoft.com/office/drawing/2014/main" val="4088809789"/>
                  </a:ext>
                </a:extLst>
              </a:tr>
              <a:tr h="24063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PT14</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Forløp for svangerskap og fødsel med ressurskrevende inngrep uten kompliserende faktorer</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extLst>
                  <a:ext uri="{0D108BD9-81ED-4DB2-BD59-A6C34878D82A}">
                    <a16:rowId xmlns:a16="http://schemas.microsoft.com/office/drawing/2014/main" val="3802244841"/>
                  </a:ext>
                </a:extLst>
              </a:tr>
              <a:tr h="19665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TT30</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19</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Forløp ved LAR behandling</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tint val="40000"/>
                      </a:srgbClr>
                    </a:solidFill>
                  </a:tcPr>
                </a:tc>
                <a:extLst>
                  <a:ext uri="{0D108BD9-81ED-4DB2-BD59-A6C34878D82A}">
                    <a16:rowId xmlns:a16="http://schemas.microsoft.com/office/drawing/2014/main" val="24506270"/>
                  </a:ext>
                </a:extLst>
              </a:tr>
            </a:tbl>
          </a:graphicData>
        </a:graphic>
      </p:graphicFrame>
      <p:sp>
        <p:nvSpPr>
          <p:cNvPr id="9" name="TekstSylinder 8">
            <a:extLst>
              <a:ext uri="{FF2B5EF4-FFF2-40B4-BE49-F238E27FC236}">
                <a16:creationId xmlns:a16="http://schemas.microsoft.com/office/drawing/2014/main" id="{5C634B40-2EED-BD6F-9A2D-D89291A8E916}"/>
              </a:ext>
            </a:extLst>
          </p:cNvPr>
          <p:cNvSpPr txBox="1"/>
          <p:nvPr/>
        </p:nvSpPr>
        <p:spPr>
          <a:xfrm>
            <a:off x="437148" y="1198776"/>
            <a:ext cx="1462901" cy="369204"/>
          </a:xfrm>
          <a:prstGeom prst="rect">
            <a:avLst/>
          </a:prstGeom>
          <a:noFill/>
        </p:spPr>
        <p:txBody>
          <a:bodyPr wrap="none" rtlCol="0">
            <a:spAutoFit/>
          </a:bodyPr>
          <a:lstStyle/>
          <a:p>
            <a:pPr marL="0" marR="0" lvl="0" indent="0" algn="l" defTabSz="914173"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Arial" panose="020B0604020202020204"/>
                <a:ea typeface="+mn-ea"/>
                <a:cs typeface="+mn-cs"/>
              </a:rPr>
              <a:t>Nye TFG-er:</a:t>
            </a:r>
          </a:p>
        </p:txBody>
      </p:sp>
      <p:sp>
        <p:nvSpPr>
          <p:cNvPr id="10" name="TekstSylinder 9">
            <a:extLst>
              <a:ext uri="{FF2B5EF4-FFF2-40B4-BE49-F238E27FC236}">
                <a16:creationId xmlns:a16="http://schemas.microsoft.com/office/drawing/2014/main" id="{B1467E21-06AC-587E-BB27-D419A7E9146F}"/>
              </a:ext>
            </a:extLst>
          </p:cNvPr>
          <p:cNvSpPr txBox="1"/>
          <p:nvPr/>
        </p:nvSpPr>
        <p:spPr>
          <a:xfrm>
            <a:off x="437148" y="3792213"/>
            <a:ext cx="2146742" cy="369204"/>
          </a:xfrm>
          <a:prstGeom prst="rect">
            <a:avLst/>
          </a:prstGeom>
          <a:noFill/>
        </p:spPr>
        <p:txBody>
          <a:bodyPr wrap="none" rtlCol="0">
            <a:spAutoFit/>
          </a:bodyPr>
          <a:lstStyle/>
          <a:p>
            <a:pPr marL="0" marR="0" lvl="0" indent="0" algn="l" defTabSz="914173"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Arial" panose="020B0604020202020204"/>
                <a:ea typeface="+mn-ea"/>
                <a:cs typeface="+mn-cs"/>
              </a:rPr>
              <a:t>TFG-er som utgår:</a:t>
            </a:r>
          </a:p>
        </p:txBody>
      </p:sp>
      <p:graphicFrame>
        <p:nvGraphicFramePr>
          <p:cNvPr id="11" name="Tabell 10">
            <a:extLst>
              <a:ext uri="{FF2B5EF4-FFF2-40B4-BE49-F238E27FC236}">
                <a16:creationId xmlns:a16="http://schemas.microsoft.com/office/drawing/2014/main" id="{1418080D-5769-34DC-78A6-09B9511FE8C5}"/>
              </a:ext>
            </a:extLst>
          </p:cNvPr>
          <p:cNvGraphicFramePr>
            <a:graphicFrameLocks noGrp="1"/>
          </p:cNvGraphicFramePr>
          <p:nvPr/>
        </p:nvGraphicFramePr>
        <p:xfrm>
          <a:off x="549442" y="4220286"/>
          <a:ext cx="7709784" cy="2196558"/>
        </p:xfrm>
        <a:graphic>
          <a:graphicData uri="http://schemas.openxmlformats.org/drawingml/2006/table">
            <a:tbl>
              <a:tblPr firstRow="1" firstCol="1" bandRow="1"/>
              <a:tblGrid>
                <a:gridCol w="867085">
                  <a:extLst>
                    <a:ext uri="{9D8B030D-6E8A-4147-A177-3AD203B41FA5}">
                      <a16:colId xmlns:a16="http://schemas.microsoft.com/office/drawing/2014/main" val="3559172568"/>
                    </a:ext>
                  </a:extLst>
                </a:gridCol>
                <a:gridCol w="948180">
                  <a:extLst>
                    <a:ext uri="{9D8B030D-6E8A-4147-A177-3AD203B41FA5}">
                      <a16:colId xmlns:a16="http://schemas.microsoft.com/office/drawing/2014/main" val="2903759765"/>
                    </a:ext>
                  </a:extLst>
                </a:gridCol>
                <a:gridCol w="5894519">
                  <a:extLst>
                    <a:ext uri="{9D8B030D-6E8A-4147-A177-3AD203B41FA5}">
                      <a16:colId xmlns:a16="http://schemas.microsoft.com/office/drawing/2014/main" val="4006861456"/>
                    </a:ext>
                  </a:extLst>
                </a:gridCol>
              </a:tblGrid>
              <a:tr h="27708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115000"/>
                        </a:lnSpc>
                        <a:spcAft>
                          <a:spcPts val="0"/>
                        </a:spcAft>
                      </a:pPr>
                      <a:r>
                        <a:rPr lang="nb-NO" sz="1400" dirty="0">
                          <a:effectLst/>
                        </a:rPr>
                        <a:t>DRG</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115000"/>
                        </a:lnSpc>
                        <a:spcAft>
                          <a:spcPts val="0"/>
                        </a:spcAft>
                      </a:pPr>
                      <a:r>
                        <a:rPr lang="nb-NO" sz="1400" dirty="0">
                          <a:effectLst/>
                        </a:rPr>
                        <a:t>HDG</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115000"/>
                        </a:lnSpc>
                        <a:spcAft>
                          <a:spcPts val="0"/>
                        </a:spcAft>
                      </a:pPr>
                      <a:r>
                        <a:rPr lang="nb-NO" sz="1400" dirty="0">
                          <a:effectLst/>
                        </a:rPr>
                        <a:t>Navn</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16A"/>
                    </a:solidFill>
                  </a:tcPr>
                </a:tc>
                <a:extLst>
                  <a:ext uri="{0D108BD9-81ED-4DB2-BD59-A6C34878D82A}">
                    <a16:rowId xmlns:a16="http://schemas.microsoft.com/office/drawing/2014/main" val="1506695991"/>
                  </a:ext>
                </a:extLst>
              </a:tr>
              <a:tr h="2282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PT01</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Fødselsforløp keisersnitt m/</a:t>
                      </a:r>
                      <a:r>
                        <a:rPr lang="nb-NO" sz="1200" kern="1200" dirty="0" err="1">
                          <a:solidFill>
                            <a:schemeClr val="dk1"/>
                          </a:solidFill>
                          <a:effectLst/>
                          <a:latin typeface="+mn-lt"/>
                          <a:ea typeface="+mn-ea"/>
                          <a:cs typeface="+mn-cs"/>
                        </a:rPr>
                        <a:t>bk</a:t>
                      </a:r>
                      <a:endParaRPr lang="nb-NO" sz="1200" kern="1200" dirty="0">
                        <a:solidFill>
                          <a:schemeClr val="dk1"/>
                        </a:solidFill>
                        <a:effectLst/>
                        <a:latin typeface="+mn-lt"/>
                        <a:ea typeface="+mn-ea"/>
                        <a:cs typeface="+mn-cs"/>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extLst>
                  <a:ext uri="{0D108BD9-81ED-4DB2-BD59-A6C34878D82A}">
                    <a16:rowId xmlns:a16="http://schemas.microsoft.com/office/drawing/2014/main" val="1357550167"/>
                  </a:ext>
                </a:extLst>
              </a:tr>
              <a:tr h="25546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PT02</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Fødselsforløp keisersnitt u/</a:t>
                      </a:r>
                      <a:r>
                        <a:rPr lang="nb-NO" sz="1200" kern="1200" dirty="0" err="1">
                          <a:solidFill>
                            <a:schemeClr val="dk1"/>
                          </a:solidFill>
                          <a:effectLst/>
                          <a:latin typeface="+mn-lt"/>
                          <a:ea typeface="+mn-ea"/>
                          <a:cs typeface="+mn-cs"/>
                        </a:rPr>
                        <a:t>bk</a:t>
                      </a:r>
                      <a:endParaRPr lang="nb-NO" sz="1200" kern="1200" dirty="0">
                        <a:solidFill>
                          <a:schemeClr val="dk1"/>
                        </a:solidFill>
                        <a:effectLst/>
                        <a:latin typeface="+mn-lt"/>
                        <a:ea typeface="+mn-ea"/>
                        <a:cs typeface="+mn-cs"/>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20000"/>
                      </a:srgbClr>
                    </a:solidFill>
                  </a:tcPr>
                </a:tc>
                <a:extLst>
                  <a:ext uri="{0D108BD9-81ED-4DB2-BD59-A6C34878D82A}">
                    <a16:rowId xmlns:a16="http://schemas.microsoft.com/office/drawing/2014/main" val="2297340996"/>
                  </a:ext>
                </a:extLst>
              </a:tr>
              <a:tr h="24865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PT03</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Fødselsforløp med vaginalfødsel m/</a:t>
                      </a:r>
                      <a:r>
                        <a:rPr lang="nb-NO" sz="1200" kern="1200" dirty="0" err="1">
                          <a:solidFill>
                            <a:schemeClr val="dk1"/>
                          </a:solidFill>
                          <a:effectLst/>
                          <a:latin typeface="+mn-lt"/>
                          <a:ea typeface="+mn-ea"/>
                          <a:cs typeface="+mn-cs"/>
                        </a:rPr>
                        <a:t>bk</a:t>
                      </a:r>
                      <a:endParaRPr lang="nb-NO" sz="1200" kern="1200" dirty="0">
                        <a:solidFill>
                          <a:schemeClr val="dk1"/>
                        </a:solidFill>
                        <a:effectLst/>
                        <a:latin typeface="+mn-lt"/>
                        <a:ea typeface="+mn-ea"/>
                        <a:cs typeface="+mn-cs"/>
                      </a:endParaRP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extLst>
                  <a:ext uri="{0D108BD9-81ED-4DB2-BD59-A6C34878D82A}">
                    <a16:rowId xmlns:a16="http://schemas.microsoft.com/office/drawing/2014/main" val="4088809789"/>
                  </a:ext>
                </a:extLst>
              </a:tr>
              <a:tr h="25667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PT04</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Fødselsforløp med vaginalfødsel u/</a:t>
                      </a:r>
                      <a:r>
                        <a:rPr lang="nb-NO" sz="1200" kern="1200" dirty="0" err="1">
                          <a:solidFill>
                            <a:schemeClr val="dk1"/>
                          </a:solidFill>
                          <a:effectLst/>
                          <a:latin typeface="+mn-lt"/>
                          <a:ea typeface="+mn-ea"/>
                          <a:cs typeface="+mn-cs"/>
                        </a:rPr>
                        <a:t>bk</a:t>
                      </a:r>
                      <a:endParaRPr lang="nb-NO" sz="1200" kern="1200" dirty="0">
                        <a:solidFill>
                          <a:schemeClr val="dk1"/>
                        </a:solidFill>
                        <a:effectLst/>
                        <a:latin typeface="+mn-lt"/>
                        <a:ea typeface="+mn-ea"/>
                        <a:cs typeface="+mn-cs"/>
                      </a:endParaRP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tint val="20000"/>
                      </a:srgbClr>
                    </a:solidFill>
                  </a:tcPr>
                </a:tc>
                <a:extLst>
                  <a:ext uri="{0D108BD9-81ED-4DB2-BD59-A6C34878D82A}">
                    <a16:rowId xmlns:a16="http://schemas.microsoft.com/office/drawing/2014/main" val="3802244841"/>
                  </a:ext>
                </a:extLst>
              </a:tr>
              <a:tr h="23261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PT05</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Fødselsforløp med vaginalfødsel m/sterilisering og/eller evakuering</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extLst>
                  <a:ext uri="{0D108BD9-81ED-4DB2-BD59-A6C34878D82A}">
                    <a16:rowId xmlns:a16="http://schemas.microsoft.com/office/drawing/2014/main" val="24506270"/>
                  </a:ext>
                </a:extLst>
              </a:tr>
              <a:tr h="23261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PT06</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9EB"/>
                    </a:solidFill>
                  </a:tcPr>
                </a:tc>
                <a:tc>
                  <a:txBody>
                    <a:body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Fødselsforløp med vaginalfødsel m/</a:t>
                      </a:r>
                      <a:r>
                        <a:rPr lang="nb-NO" sz="1200" kern="1200" dirty="0" err="1">
                          <a:solidFill>
                            <a:schemeClr val="dk1"/>
                          </a:solidFill>
                          <a:effectLst/>
                          <a:latin typeface="+mn-lt"/>
                          <a:ea typeface="+mn-ea"/>
                          <a:cs typeface="+mn-cs"/>
                        </a:rPr>
                        <a:t>op</a:t>
                      </a:r>
                      <a:r>
                        <a:rPr lang="nb-NO" sz="1200" kern="1200" dirty="0">
                          <a:solidFill>
                            <a:schemeClr val="dk1"/>
                          </a:solidFill>
                          <a:effectLst/>
                          <a:latin typeface="+mn-lt"/>
                          <a:ea typeface="+mn-ea"/>
                          <a:cs typeface="+mn-cs"/>
                        </a:rPr>
                        <a:t> </a:t>
                      </a:r>
                      <a:r>
                        <a:rPr lang="nb-NO" sz="1200" kern="1200" dirty="0" err="1">
                          <a:solidFill>
                            <a:schemeClr val="dk1"/>
                          </a:solidFill>
                          <a:effectLst/>
                          <a:latin typeface="+mn-lt"/>
                          <a:ea typeface="+mn-ea"/>
                          <a:cs typeface="+mn-cs"/>
                        </a:rPr>
                        <a:t>ekskl</a:t>
                      </a:r>
                      <a:r>
                        <a:rPr lang="nb-NO" sz="1200" kern="1200" dirty="0">
                          <a:solidFill>
                            <a:schemeClr val="dk1"/>
                          </a:solidFill>
                          <a:effectLst/>
                          <a:latin typeface="+mn-lt"/>
                          <a:ea typeface="+mn-ea"/>
                          <a:cs typeface="+mn-cs"/>
                        </a:rPr>
                        <a:t> sterilisering og/eller evakuering</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9EB"/>
                    </a:solidFill>
                  </a:tcPr>
                </a:tc>
                <a:extLst>
                  <a:ext uri="{0D108BD9-81ED-4DB2-BD59-A6C34878D82A}">
                    <a16:rowId xmlns:a16="http://schemas.microsoft.com/office/drawing/2014/main" val="2458859905"/>
                  </a:ext>
                </a:extLst>
              </a:tr>
              <a:tr h="23261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PT09</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tc>
                  <a:txBody>
                    <a:body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Fødselsforløp keisersnitt m/kompliserende faktor preeklampsi</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9516A">
                        <a:tint val="40000"/>
                      </a:srgbClr>
                    </a:solidFill>
                  </a:tcPr>
                </a:tc>
                <a:extLst>
                  <a:ext uri="{0D108BD9-81ED-4DB2-BD59-A6C34878D82A}">
                    <a16:rowId xmlns:a16="http://schemas.microsoft.com/office/drawing/2014/main" val="649526264"/>
                  </a:ext>
                </a:extLst>
              </a:tr>
              <a:tr h="23261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263" rtl="0" eaLnBrk="1" latinLnBrk="0" hangingPunct="1">
                        <a:lnSpc>
                          <a:spcPct val="115000"/>
                        </a:lnSpc>
                        <a:spcAft>
                          <a:spcPts val="0"/>
                        </a:spcAft>
                      </a:pPr>
                      <a:r>
                        <a:rPr lang="nb-NO" sz="1300" b="1" kern="1200" dirty="0">
                          <a:solidFill>
                            <a:schemeClr val="lt1"/>
                          </a:solidFill>
                          <a:effectLst/>
                          <a:latin typeface="+mn-lt"/>
                          <a:ea typeface="+mn-ea"/>
                          <a:cs typeface="+mn-cs"/>
                        </a:rPr>
                        <a:t>PT10</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9516A"/>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263" rtl="0" eaLnBrk="1" latinLnBrk="0" hangingPunct="1">
                        <a:lnSpc>
                          <a:spcPct val="115000"/>
                        </a:lnSpc>
                        <a:spcAft>
                          <a:spcPts val="0"/>
                        </a:spcAft>
                      </a:pPr>
                      <a:r>
                        <a:rPr lang="nb-NO" sz="1200" kern="1200" dirty="0">
                          <a:solidFill>
                            <a:schemeClr val="dk1"/>
                          </a:solidFill>
                          <a:effectLst/>
                          <a:latin typeface="+mn-lt"/>
                          <a:ea typeface="+mn-ea"/>
                          <a:cs typeface="+mn-cs"/>
                        </a:rPr>
                        <a:t>14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9EB"/>
                    </a:solidFill>
                  </a:tcPr>
                </a:tc>
                <a:tc>
                  <a:txBody>
                    <a:bodyPr/>
                    <a:lstStyle/>
                    <a:p>
                      <a:pPr marL="0" algn="l" defTabSz="914355" rtl="0" eaLnBrk="1" latinLnBrk="0" hangingPunct="1">
                        <a:lnSpc>
                          <a:spcPct val="115000"/>
                        </a:lnSpc>
                        <a:spcAft>
                          <a:spcPts val="0"/>
                        </a:spcAft>
                      </a:pPr>
                      <a:r>
                        <a:rPr lang="nb-NO" sz="1200" kern="1200" dirty="0">
                          <a:solidFill>
                            <a:schemeClr val="dk1"/>
                          </a:solidFill>
                          <a:effectLst/>
                          <a:latin typeface="+mn-lt"/>
                          <a:ea typeface="+mn-ea"/>
                          <a:cs typeface="+mn-cs"/>
                        </a:rPr>
                        <a:t>Fødselsforløp vaginal fødsel m/kompliserende faktor preeklampsi</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9EB"/>
                    </a:solidFill>
                  </a:tcPr>
                </a:tc>
                <a:extLst>
                  <a:ext uri="{0D108BD9-81ED-4DB2-BD59-A6C34878D82A}">
                    <a16:rowId xmlns:a16="http://schemas.microsoft.com/office/drawing/2014/main" val="408061686"/>
                  </a:ext>
                </a:extLst>
              </a:tr>
            </a:tbl>
          </a:graphicData>
        </a:graphic>
      </p:graphicFrame>
      <p:sp>
        <p:nvSpPr>
          <p:cNvPr id="16" name="Ellipse 15">
            <a:extLst>
              <a:ext uri="{FF2B5EF4-FFF2-40B4-BE49-F238E27FC236}">
                <a16:creationId xmlns:a16="http://schemas.microsoft.com/office/drawing/2014/main" id="{BF4760CC-88F4-F7C6-9AEC-814346C5A0EA}"/>
              </a:ext>
            </a:extLst>
          </p:cNvPr>
          <p:cNvSpPr/>
          <p:nvPr/>
        </p:nvSpPr>
        <p:spPr>
          <a:xfrm>
            <a:off x="5893015" y="2844119"/>
            <a:ext cx="2761701" cy="1169761"/>
          </a:xfrm>
          <a:prstGeom prst="ellipse">
            <a:avLst/>
          </a:prstGeom>
          <a:solidFill>
            <a:srgbClr val="B8E3E3"/>
          </a:solidFill>
          <a:ln>
            <a:solidFill>
              <a:srgbClr val="B8E3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prstClr val="black"/>
                </a:solidFill>
                <a:latin typeface="Bradley Hand ITC" panose="03070402050302030203" pitchFamily="66" charset="0"/>
              </a:rPr>
              <a:t>N</a:t>
            </a:r>
            <a:r>
              <a:rPr kumimoji="0" lang="nb-NO" sz="1800" b="0" i="0" u="none" strike="noStrike" kern="1200" cap="none" spc="0" normalizeH="0" baseline="0" noProof="0" dirty="0" err="1">
                <a:ln>
                  <a:noFill/>
                </a:ln>
                <a:solidFill>
                  <a:prstClr val="black"/>
                </a:solidFill>
                <a:effectLst/>
                <a:uLnTx/>
                <a:uFillTx/>
                <a:latin typeface="Bradley Hand ITC" panose="03070402050302030203" pitchFamily="66" charset="0"/>
                <a:ea typeface="+mn-ea"/>
                <a:cs typeface="+mn-cs"/>
              </a:rPr>
              <a:t>ye</a:t>
            </a:r>
            <a:r>
              <a:rPr kumimoji="0" lang="nb-NO" sz="18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 TFG-er er uten finansiering</a:t>
            </a:r>
          </a:p>
        </p:txBody>
      </p:sp>
    </p:spTree>
    <p:extLst>
      <p:ext uri="{BB962C8B-B14F-4D97-AF65-F5344CB8AC3E}">
        <p14:creationId xmlns:p14="http://schemas.microsoft.com/office/powerpoint/2010/main" val="3603265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E17552-B2BB-719A-34E6-8D4A7C8D00DC}"/>
              </a:ext>
            </a:extLst>
          </p:cNvPr>
          <p:cNvSpPr>
            <a:spLocks noGrp="1"/>
          </p:cNvSpPr>
          <p:nvPr>
            <p:ph type="title"/>
          </p:nvPr>
        </p:nvSpPr>
        <p:spPr>
          <a:xfrm>
            <a:off x="466541" y="435917"/>
            <a:ext cx="10515600" cy="1325563"/>
          </a:xfrm>
        </p:spPr>
        <p:txBody>
          <a:bodyPr>
            <a:normAutofit fontScale="90000"/>
          </a:bodyPr>
          <a:lstStyle/>
          <a:p>
            <a:r>
              <a:rPr lang="nb-NO" dirty="0"/>
              <a:t>DRG/STG/TFG –gruppering </a:t>
            </a:r>
            <a:br>
              <a:rPr lang="nb-NO" dirty="0"/>
            </a:br>
            <a:r>
              <a:rPr lang="nb-NO" dirty="0"/>
              <a:t>- tre komponenter:</a:t>
            </a:r>
            <a:br>
              <a:rPr kumimoji="0" lang="nb-NO" sz="4400" b="0" i="0" u="none" strike="noStrike" kern="1200" cap="none" spc="0" normalizeH="0" baseline="0" noProof="0" dirty="0">
                <a:ln>
                  <a:noFill/>
                </a:ln>
                <a:solidFill>
                  <a:srgbClr val="202020"/>
                </a:solidFill>
                <a:effectLst/>
                <a:uLnTx/>
                <a:uFillTx/>
                <a:latin typeface="Arial" panose="020B0604020202020204"/>
                <a:ea typeface="+mn-ea"/>
                <a:cs typeface="+mn-cs"/>
              </a:rPr>
            </a:br>
            <a:endParaRPr lang="nb-NO" dirty="0"/>
          </a:p>
        </p:txBody>
      </p:sp>
      <p:pic>
        <p:nvPicPr>
          <p:cNvPr id="4" name="Picture 2" descr="Bilderesultat for configuration">
            <a:extLst>
              <a:ext uri="{FF2B5EF4-FFF2-40B4-BE49-F238E27FC236}">
                <a16:creationId xmlns:a16="http://schemas.microsoft.com/office/drawing/2014/main" id="{63416EC0-5985-4BC1-807B-644A9AFC3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74" y="3253908"/>
            <a:ext cx="3220179" cy="2690743"/>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innhold 3">
            <a:extLst>
              <a:ext uri="{FF2B5EF4-FFF2-40B4-BE49-F238E27FC236}">
                <a16:creationId xmlns:a16="http://schemas.microsoft.com/office/drawing/2014/main" id="{4430443E-6178-7CD5-B433-46AA7BF0D9EB}"/>
              </a:ext>
            </a:extLst>
          </p:cNvPr>
          <p:cNvSpPr txBox="1">
            <a:spLocks/>
          </p:cNvSpPr>
          <p:nvPr/>
        </p:nvSpPr>
        <p:spPr>
          <a:xfrm>
            <a:off x="344888" y="1661193"/>
            <a:ext cx="8068886" cy="5031302"/>
          </a:xfrm>
          <a:prstGeom prst="rect">
            <a:avLst/>
          </a:prstGeom>
        </p:spPr>
        <p:txBody>
          <a:bodyPr vert="horz" wrap="square" lIns="0" tIns="0" rIns="0" bIns="0" rtlCol="0">
            <a:normAutofit/>
          </a:bodyPr>
          <a:lstStyle>
            <a:lvl1pPr marL="0" indent="0" algn="l" defTabSz="914310" rtl="0" eaLnBrk="1" latinLnBrk="0" hangingPunct="1">
              <a:lnSpc>
                <a:spcPct val="100000"/>
              </a:lnSpc>
              <a:spcBef>
                <a:spcPts val="0"/>
              </a:spcBef>
              <a:buFont typeface="Arial" panose="020B0604020202020204" pitchFamily="34" charset="0"/>
              <a:buNone/>
              <a:defRPr sz="2250" kern="1200">
                <a:solidFill>
                  <a:srgbClr val="202020"/>
                </a:solidFill>
                <a:latin typeface="+mn-lt"/>
                <a:ea typeface="+mn-ea"/>
                <a:cs typeface="+mn-cs"/>
              </a:defRPr>
            </a:lvl1pPr>
            <a:lvl2pPr marL="359982" indent="-179991" algn="l" defTabSz="914310" rtl="0" eaLnBrk="1" latinLnBrk="0" hangingPunct="1">
              <a:lnSpc>
                <a:spcPct val="100000"/>
              </a:lnSpc>
              <a:spcBef>
                <a:spcPts val="0"/>
              </a:spcBef>
              <a:buFont typeface="Arial" panose="020B0604020202020204" pitchFamily="34" charset="0"/>
              <a:buChar char="•"/>
              <a:defRPr sz="2000" kern="1200">
                <a:solidFill>
                  <a:srgbClr val="202020"/>
                </a:solidFill>
                <a:latin typeface="+mn-lt"/>
                <a:ea typeface="+mn-ea"/>
                <a:cs typeface="+mn-cs"/>
              </a:defRPr>
            </a:lvl2pPr>
            <a:lvl3pPr marL="539973" indent="-179991" algn="l" defTabSz="914310" rtl="0" eaLnBrk="1" latinLnBrk="0" hangingPunct="1">
              <a:lnSpc>
                <a:spcPct val="100000"/>
              </a:lnSpc>
              <a:spcBef>
                <a:spcPts val="0"/>
              </a:spcBef>
              <a:buFont typeface="Arial" panose="020B0604020202020204" pitchFamily="34" charset="0"/>
              <a:buChar char="•"/>
              <a:defRPr sz="1800" kern="1200">
                <a:solidFill>
                  <a:srgbClr val="202020"/>
                </a:solidFill>
                <a:latin typeface="+mn-lt"/>
                <a:ea typeface="+mn-ea"/>
                <a:cs typeface="+mn-cs"/>
              </a:defRPr>
            </a:lvl3pPr>
            <a:lvl4pPr marL="719964" indent="-179991" algn="l" defTabSz="914310"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55" indent="-179991" algn="l" defTabSz="914310"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25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342883" marR="0" lvl="0" indent="-342883" algn="l" defTabSz="914310" rtl="0" eaLnBrk="1" fontAlgn="auto" latinLnBrk="0" hangingPunct="1">
              <a:lnSpc>
                <a:spcPct val="100000"/>
              </a:lnSpc>
              <a:spcBef>
                <a:spcPts val="0"/>
              </a:spcBef>
              <a:spcAft>
                <a:spcPts val="0"/>
              </a:spcAft>
              <a:buClrTx/>
              <a:buSzTx/>
              <a:buFontTx/>
              <a:buChar char="-"/>
              <a:tabLst/>
              <a:defRPr/>
            </a:pPr>
            <a:r>
              <a:rPr kumimoji="0" lang="nb-NO" sz="2250" b="0" i="0" u="none" strike="noStrike" kern="1200" cap="none" spc="0" normalizeH="0" baseline="0" noProof="0" dirty="0">
                <a:ln>
                  <a:noFill/>
                </a:ln>
                <a:solidFill>
                  <a:srgbClr val="202020"/>
                </a:solidFill>
                <a:effectLst/>
                <a:uLnTx/>
                <a:uFillTx/>
                <a:latin typeface="Arial" panose="020B0604020202020204"/>
                <a:ea typeface="+mn-ea"/>
                <a:cs typeface="+mn-cs"/>
              </a:rPr>
              <a:t>Definisjonsdata </a:t>
            </a:r>
          </a:p>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250" b="0" i="0" u="none" strike="noStrike" kern="1200" cap="none" spc="0" normalizeH="0" baseline="0" noProof="0" dirty="0">
                <a:ln>
                  <a:noFill/>
                </a:ln>
                <a:solidFill>
                  <a:srgbClr val="202020"/>
                </a:solidFill>
                <a:effectLst/>
                <a:uLnTx/>
                <a:uFillTx/>
                <a:latin typeface="Arial" panose="020B0604020202020204"/>
                <a:ea typeface="+mn-ea"/>
                <a:cs typeface="+mn-cs"/>
              </a:rPr>
              <a:t>	</a:t>
            </a:r>
            <a:r>
              <a:rPr kumimoji="0" lang="nb-NO" sz="2000" b="0" i="0" u="none" strike="noStrike" kern="1200" cap="none" spc="0" normalizeH="0" baseline="0" noProof="0" dirty="0" err="1">
                <a:ln>
                  <a:noFill/>
                </a:ln>
                <a:solidFill>
                  <a:srgbClr val="202020"/>
                </a:solidFill>
                <a:effectLst/>
                <a:uLnTx/>
                <a:uFillTx/>
                <a:latin typeface="Arial" panose="020B0604020202020204"/>
                <a:ea typeface="+mn-ea"/>
                <a:cs typeface="+mn-cs"/>
              </a:rPr>
              <a:t>DefinitionData</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 / DRG/STG/TFG – logikken (</a:t>
            </a:r>
            <a:r>
              <a:rPr kumimoji="0" lang="nb-NO" sz="2000" b="0" i="0" u="none" strike="noStrike" kern="1200" cap="none" spc="0" normalizeH="0" baseline="0" noProof="0" dirty="0" err="1">
                <a:ln>
                  <a:noFill/>
                </a:ln>
                <a:solidFill>
                  <a:srgbClr val="202020"/>
                </a:solidFill>
                <a:effectLst/>
                <a:uLnTx/>
                <a:uFillTx/>
                <a:latin typeface="Arial" panose="020B0604020202020204"/>
                <a:ea typeface="+mn-ea"/>
                <a:cs typeface="+mn-cs"/>
              </a:rPr>
              <a:t>excel</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 </a:t>
            </a:r>
            <a:r>
              <a:rPr kumimoji="0" lang="nb-NO" sz="2000" b="0" i="0" u="none" strike="noStrike" kern="1200" cap="none" spc="0" normalizeH="0" baseline="0" noProof="0" dirty="0" err="1">
                <a:ln>
                  <a:noFill/>
                </a:ln>
                <a:solidFill>
                  <a:srgbClr val="202020"/>
                </a:solidFill>
                <a:effectLst/>
                <a:uLnTx/>
                <a:uFillTx/>
                <a:latin typeface="Arial" panose="020B0604020202020204"/>
                <a:ea typeface="+mn-ea"/>
                <a:cs typeface="+mn-cs"/>
              </a:rPr>
              <a:t>json</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a:t>
            </a:r>
          </a:p>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25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25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342883" marR="0" lvl="0" indent="-342883" algn="l" defTabSz="914310" rtl="0" eaLnBrk="1" fontAlgn="auto" latinLnBrk="0" hangingPunct="1">
              <a:lnSpc>
                <a:spcPct val="100000"/>
              </a:lnSpc>
              <a:spcBef>
                <a:spcPts val="0"/>
              </a:spcBef>
              <a:spcAft>
                <a:spcPts val="0"/>
              </a:spcAft>
              <a:buClrTx/>
              <a:buSzTx/>
              <a:buFontTx/>
              <a:buChar char="-"/>
              <a:tabLst/>
              <a:defRPr/>
            </a:pPr>
            <a:r>
              <a:rPr kumimoji="0" lang="nb-NO" sz="2250" b="0" i="0" u="none" strike="noStrike" kern="1200" cap="none" spc="0" normalizeH="0" baseline="0" noProof="0" dirty="0">
                <a:ln>
                  <a:noFill/>
                </a:ln>
                <a:solidFill>
                  <a:srgbClr val="202020"/>
                </a:solidFill>
                <a:effectLst/>
                <a:uLnTx/>
                <a:uFillTx/>
                <a:latin typeface="Arial" panose="020B0604020202020204"/>
                <a:ea typeface="+mn-ea"/>
                <a:cs typeface="+mn-cs"/>
              </a:rPr>
              <a:t>DRG – </a:t>
            </a:r>
            <a:r>
              <a:rPr kumimoji="0" lang="nb-NO" sz="2250" b="0" i="0" u="none" strike="noStrike" kern="1200" cap="none" spc="0" normalizeH="0" baseline="0" noProof="0" dirty="0" err="1">
                <a:ln>
                  <a:noFill/>
                </a:ln>
                <a:solidFill>
                  <a:srgbClr val="202020"/>
                </a:solidFill>
                <a:effectLst/>
                <a:uLnTx/>
                <a:uFillTx/>
                <a:latin typeface="Arial" panose="020B0604020202020204"/>
                <a:ea typeface="+mn-ea"/>
                <a:cs typeface="+mn-cs"/>
              </a:rPr>
              <a:t>grouper</a:t>
            </a:r>
            <a:endParaRPr kumimoji="0" lang="nb-NO" sz="225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0" marR="0" lvl="2"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1800" b="0" i="0" u="none" strike="noStrike" kern="1200" cap="none" spc="0" normalizeH="0" baseline="0" noProof="0" dirty="0">
                <a:ln>
                  <a:noFill/>
                </a:ln>
                <a:solidFill>
                  <a:srgbClr val="202020"/>
                </a:solidFill>
                <a:effectLst/>
                <a:uLnTx/>
                <a:uFillTx/>
                <a:latin typeface="Arial" panose="020B0604020202020204"/>
                <a:ea typeface="+mn-ea"/>
                <a:cs typeface="+mn-cs"/>
              </a:rPr>
              <a:t>	</a:t>
            </a: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Grupperingsapplikasjon</a:t>
            </a:r>
          </a:p>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25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250" b="0" i="0" u="none" strike="noStrike" kern="1200" cap="none" spc="0" normalizeH="0" baseline="0" noProof="0" dirty="0">
              <a:ln>
                <a:noFill/>
              </a:ln>
              <a:solidFill>
                <a:srgbClr val="202020"/>
              </a:solidFill>
              <a:effectLst/>
              <a:uLnTx/>
              <a:uFillTx/>
              <a:latin typeface="Arial" panose="020B0604020202020204"/>
              <a:ea typeface="+mn-ea"/>
              <a:cs typeface="+mn-cs"/>
            </a:endParaRPr>
          </a:p>
          <a:p>
            <a:pPr marL="342883" marR="0" lvl="0" indent="-342883" algn="l" defTabSz="914310" rtl="0" eaLnBrk="1" fontAlgn="auto" latinLnBrk="0" hangingPunct="1">
              <a:lnSpc>
                <a:spcPct val="100000"/>
              </a:lnSpc>
              <a:spcBef>
                <a:spcPts val="0"/>
              </a:spcBef>
              <a:spcAft>
                <a:spcPts val="0"/>
              </a:spcAft>
              <a:buClrTx/>
              <a:buSzTx/>
              <a:buFontTx/>
              <a:buChar char="-"/>
              <a:tabLst/>
              <a:defRPr/>
            </a:pPr>
            <a:r>
              <a:rPr kumimoji="0" lang="nb-NO" sz="2250" b="0" i="0" u="none" strike="noStrike" kern="1200" cap="none" spc="0" normalizeH="0" baseline="0" noProof="0" dirty="0">
                <a:ln>
                  <a:noFill/>
                </a:ln>
                <a:solidFill>
                  <a:srgbClr val="202020"/>
                </a:solidFill>
                <a:effectLst/>
                <a:uLnTx/>
                <a:uFillTx/>
                <a:latin typeface="Arial" panose="020B0604020202020204"/>
                <a:ea typeface="+mn-ea"/>
                <a:cs typeface="+mn-cs"/>
              </a:rPr>
              <a:t>NPK</a:t>
            </a:r>
          </a:p>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srgbClr val="202020"/>
                </a:solidFill>
                <a:effectLst/>
                <a:uLnTx/>
                <a:uFillTx/>
                <a:latin typeface="Arial" panose="020B0604020202020204"/>
                <a:ea typeface="+mn-ea"/>
                <a:cs typeface="+mn-cs"/>
              </a:rPr>
              <a:t>	Helsedirektoratets hovedprogramvare for operasjonalisering 	av ISF-regelverket, herunder gruppering og poengberegning</a:t>
            </a:r>
          </a:p>
        </p:txBody>
      </p:sp>
      <p:sp>
        <p:nvSpPr>
          <p:cNvPr id="7" name="Pil: høyre 6">
            <a:extLst>
              <a:ext uri="{FF2B5EF4-FFF2-40B4-BE49-F238E27FC236}">
                <a16:creationId xmlns:a16="http://schemas.microsoft.com/office/drawing/2014/main" id="{102901A7-859C-4E6D-E26A-7AFE8A7D8FA2}"/>
              </a:ext>
            </a:extLst>
          </p:cNvPr>
          <p:cNvSpPr/>
          <p:nvPr/>
        </p:nvSpPr>
        <p:spPr>
          <a:xfrm>
            <a:off x="721989" y="2424790"/>
            <a:ext cx="460027" cy="277426"/>
          </a:xfrm>
          <a:prstGeom prst="rightArrow">
            <a:avLst/>
          </a:prstGeom>
          <a:solidFill>
            <a:srgbClr val="1951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 name="Pil: høyre 8">
            <a:extLst>
              <a:ext uri="{FF2B5EF4-FFF2-40B4-BE49-F238E27FC236}">
                <a16:creationId xmlns:a16="http://schemas.microsoft.com/office/drawing/2014/main" id="{466AD2D7-3DE0-990B-2659-97EC5EEE724E}"/>
              </a:ext>
            </a:extLst>
          </p:cNvPr>
          <p:cNvSpPr/>
          <p:nvPr/>
        </p:nvSpPr>
        <p:spPr>
          <a:xfrm>
            <a:off x="721987" y="5070514"/>
            <a:ext cx="460027" cy="277426"/>
          </a:xfrm>
          <a:prstGeom prst="rightArrow">
            <a:avLst/>
          </a:prstGeom>
          <a:solidFill>
            <a:srgbClr val="1951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0" name="Pil: høyre 9">
            <a:extLst>
              <a:ext uri="{FF2B5EF4-FFF2-40B4-BE49-F238E27FC236}">
                <a16:creationId xmlns:a16="http://schemas.microsoft.com/office/drawing/2014/main" id="{03FFE61B-F638-CB96-1BE0-BAB18DCCA1DA}"/>
              </a:ext>
            </a:extLst>
          </p:cNvPr>
          <p:cNvSpPr/>
          <p:nvPr/>
        </p:nvSpPr>
        <p:spPr>
          <a:xfrm>
            <a:off x="721988" y="3725959"/>
            <a:ext cx="460027" cy="277426"/>
          </a:xfrm>
          <a:prstGeom prst="rightArrow">
            <a:avLst/>
          </a:prstGeom>
          <a:solidFill>
            <a:srgbClr val="1951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942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CDE1B1-8014-2648-B821-8B001F82FC0A}"/>
              </a:ext>
            </a:extLst>
          </p:cNvPr>
          <p:cNvSpPr>
            <a:spLocks noGrp="1"/>
          </p:cNvSpPr>
          <p:nvPr>
            <p:ph type="title"/>
          </p:nvPr>
        </p:nvSpPr>
        <p:spPr/>
        <p:txBody>
          <a:bodyPr/>
          <a:lstStyle/>
          <a:p>
            <a:r>
              <a:rPr lang="nb-NO" dirty="0"/>
              <a:t>St. </a:t>
            </a:r>
            <a:r>
              <a:rPr lang="nb-NO" dirty="0" err="1"/>
              <a:t>prop</a:t>
            </a:r>
            <a:r>
              <a:rPr lang="nb-NO" dirty="0"/>
              <a:t>. 1 S (2023-2024)</a:t>
            </a:r>
          </a:p>
        </p:txBody>
      </p:sp>
      <p:sp>
        <p:nvSpPr>
          <p:cNvPr id="3" name="Plassholder for innhold 2">
            <a:extLst>
              <a:ext uri="{FF2B5EF4-FFF2-40B4-BE49-F238E27FC236}">
                <a16:creationId xmlns:a16="http://schemas.microsoft.com/office/drawing/2014/main" id="{56D4E299-00F4-7466-DFF0-EA19D2AD0502}"/>
              </a:ext>
            </a:extLst>
          </p:cNvPr>
          <p:cNvSpPr>
            <a:spLocks noGrp="1"/>
          </p:cNvSpPr>
          <p:nvPr>
            <p:ph idx="1"/>
          </p:nvPr>
        </p:nvSpPr>
        <p:spPr>
          <a:xfrm>
            <a:off x="838200" y="1690688"/>
            <a:ext cx="10515600" cy="4486275"/>
          </a:xfrm>
          <a:solidFill>
            <a:schemeClr val="accent2">
              <a:lumMod val="20000"/>
              <a:lumOff val="80000"/>
            </a:schemeClr>
          </a:solidFill>
        </p:spPr>
        <p:txBody>
          <a:bodyPr>
            <a:normAutofit fontScale="92500"/>
          </a:bodyPr>
          <a:lstStyle/>
          <a:p>
            <a:pPr marL="0" indent="0">
              <a:buNone/>
            </a:pPr>
            <a:r>
              <a:rPr lang="nb-NO" dirty="0"/>
              <a:t>I statsbudsjettet lagt frem 6. oktober fremkommer følgende:</a:t>
            </a:r>
          </a:p>
          <a:p>
            <a:endParaRPr lang="nb-NO" dirty="0"/>
          </a:p>
          <a:p>
            <a:pPr marL="0" indent="0">
              <a:buNone/>
            </a:pPr>
            <a:r>
              <a:rPr lang="nb-NO" dirty="0"/>
              <a:t>« </a:t>
            </a:r>
            <a:r>
              <a:rPr lang="nb-NO" sz="2400" i="1" dirty="0"/>
              <a:t>Regjeringen har i 2022 og 2023 økt grunnfinansieringen av sykehusene, og fra 2023 er andelen innsatsstyrt finansieringen (ISF) i spesialisthelsetjenesten redusert fra 50 til 40 pst. Gjennom økt rammefinansiering gis de regionale helseforetakene økt strategisk handlingsrom, og det kan bli økonomisk enklere for sykehusene å prioritere oppgaver som ikke gir inntekter gjennom ISF.»</a:t>
            </a:r>
          </a:p>
          <a:p>
            <a:endParaRPr lang="nb-NO" dirty="0"/>
          </a:p>
          <a:p>
            <a:r>
              <a:rPr lang="nb-NO" dirty="0"/>
              <a:t>For 2024 foreslås ISF-andelene videreført både for </a:t>
            </a:r>
            <a:r>
              <a:rPr lang="nb-NO"/>
              <a:t>somatisk spesialisthelsetjeneste</a:t>
            </a:r>
          </a:p>
          <a:p>
            <a:pPr marL="0" indent="0">
              <a:buNone/>
            </a:pPr>
            <a:r>
              <a:rPr lang="nb-NO"/>
              <a:t> </a:t>
            </a:r>
            <a:r>
              <a:rPr lang="nb-NO" dirty="0"/>
              <a:t>(40 pst) og for psykisk helsevern/TSB (som utgjør om lag 25 pst)</a:t>
            </a:r>
          </a:p>
          <a:p>
            <a:endParaRPr lang="nb-NO" dirty="0"/>
          </a:p>
          <a:p>
            <a:r>
              <a:rPr lang="nb-NO" dirty="0"/>
              <a:t>Budsjettet skal forhandles og vedtas i desember</a:t>
            </a:r>
          </a:p>
        </p:txBody>
      </p:sp>
    </p:spTree>
    <p:extLst>
      <p:ext uri="{BB962C8B-B14F-4D97-AF65-F5344CB8AC3E}">
        <p14:creationId xmlns:p14="http://schemas.microsoft.com/office/powerpoint/2010/main" val="1153261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9F553D-6415-F391-806B-DF7D584E5356}"/>
              </a:ext>
            </a:extLst>
          </p:cNvPr>
          <p:cNvSpPr>
            <a:spLocks noGrp="1"/>
          </p:cNvSpPr>
          <p:nvPr>
            <p:ph type="title"/>
          </p:nvPr>
        </p:nvSpPr>
        <p:spPr/>
        <p:txBody>
          <a:bodyPr/>
          <a:lstStyle/>
          <a:p>
            <a:r>
              <a:rPr lang="nb-NO" dirty="0"/>
              <a:t>NPK 2024</a:t>
            </a:r>
          </a:p>
        </p:txBody>
      </p:sp>
      <p:sp>
        <p:nvSpPr>
          <p:cNvPr id="3" name="Plassholder for tekst 2">
            <a:extLst>
              <a:ext uri="{FF2B5EF4-FFF2-40B4-BE49-F238E27FC236}">
                <a16:creationId xmlns:a16="http://schemas.microsoft.com/office/drawing/2014/main" id="{F59C7583-E437-F0D5-0F58-528F5E2FE7FA}"/>
              </a:ext>
            </a:extLst>
          </p:cNvPr>
          <p:cNvSpPr>
            <a:spLocks noGrp="1"/>
          </p:cNvSpPr>
          <p:nvPr>
            <p:ph type="body" sz="quarter" idx="14"/>
          </p:nvPr>
        </p:nvSpPr>
        <p:spPr/>
        <p:txBody>
          <a:bodyPr/>
          <a:lstStyle/>
          <a:p>
            <a:endParaRPr lang="nb-NO"/>
          </a:p>
        </p:txBody>
      </p:sp>
      <p:sp>
        <p:nvSpPr>
          <p:cNvPr id="4" name="Plassholder for innhold 3">
            <a:extLst>
              <a:ext uri="{FF2B5EF4-FFF2-40B4-BE49-F238E27FC236}">
                <a16:creationId xmlns:a16="http://schemas.microsoft.com/office/drawing/2014/main" id="{E67915DA-AA5B-4431-0274-4D41244CC1D5}"/>
              </a:ext>
            </a:extLst>
          </p:cNvPr>
          <p:cNvSpPr>
            <a:spLocks noGrp="1"/>
          </p:cNvSpPr>
          <p:nvPr>
            <p:ph idx="1"/>
          </p:nvPr>
        </p:nvSpPr>
        <p:spPr/>
        <p:txBody>
          <a:bodyPr/>
          <a:lstStyle/>
          <a:p>
            <a:pPr marL="342900" indent="-342900">
              <a:buFont typeface="Arial" panose="020B0604020202020204" pitchFamily="34" charset="0"/>
              <a:buChar char="•"/>
            </a:pPr>
            <a:r>
              <a:rPr lang="nb-NO" dirty="0"/>
              <a:t>NPK 2024</a:t>
            </a:r>
          </a:p>
          <a:p>
            <a:endParaRPr lang="nb-NO" dirty="0"/>
          </a:p>
          <a:p>
            <a:pPr marL="342900" indent="-342900">
              <a:buFont typeface="Arial" panose="020B0604020202020204" pitchFamily="34" charset="0"/>
              <a:buChar char="•"/>
            </a:pPr>
            <a:r>
              <a:rPr lang="nb-NO" dirty="0"/>
              <a:t>Eget møte med teknisk fokus avholdes 25. oktober </a:t>
            </a:r>
            <a:r>
              <a:rPr lang="nb-NO" dirty="0" err="1"/>
              <a:t>kl</a:t>
            </a:r>
            <a:r>
              <a:rPr lang="nb-NO" dirty="0"/>
              <a:t> 14.30-15.30</a:t>
            </a:r>
          </a:p>
          <a:p>
            <a:pPr marL="342900" indent="-342900">
              <a:buFont typeface="Arial" panose="020B0604020202020204" pitchFamily="34" charset="0"/>
              <a:buChar char="•"/>
            </a:pPr>
            <a:r>
              <a:rPr lang="nb-NO" dirty="0"/>
              <a:t>Her gjennomgås endringer i NPK og konfigurasjonsfiler/definisjonsdata</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Kort om NPK 2024</a:t>
            </a:r>
          </a:p>
          <a:p>
            <a:pPr marL="342900" indent="-342900">
              <a:buFont typeface="Arial" panose="020B0604020202020204" pitchFamily="34" charset="0"/>
              <a:buChar char="•"/>
            </a:pPr>
            <a:endParaRPr lang="nb-NO" dirty="0"/>
          </a:p>
          <a:p>
            <a:pPr marL="702864" lvl="1" indent="-342900"/>
            <a:r>
              <a:rPr lang="nb-NO" dirty="0"/>
              <a:t>Generelt mindre regelendringer</a:t>
            </a:r>
          </a:p>
          <a:p>
            <a:pPr marL="702864" lvl="1" indent="-342900"/>
            <a:r>
              <a:rPr lang="nb-NO" dirty="0"/>
              <a:t>Merk spesielt endringer vedrørende samarbeidsaktiviteter og lysbehandling</a:t>
            </a:r>
          </a:p>
          <a:p>
            <a:pPr marL="702864" lvl="1" indent="-342900"/>
            <a:r>
              <a:rPr lang="nb-NO" dirty="0"/>
              <a:t>NPK utviklet for 2024 både i Net6 og </a:t>
            </a:r>
            <a:r>
              <a:rPr lang="nb-NO" dirty="0" err="1"/>
              <a:t>.net</a:t>
            </a:r>
            <a:r>
              <a:rPr lang="nb-NO" dirty="0"/>
              <a:t> 472</a:t>
            </a:r>
          </a:p>
          <a:p>
            <a:pPr marL="342900" indent="-342900">
              <a:buFont typeface="Arial" panose="020B0604020202020204" pitchFamily="34" charset="0"/>
              <a:buChar char="•"/>
            </a:pPr>
            <a:endParaRPr lang="nb-NO" dirty="0"/>
          </a:p>
          <a:p>
            <a:endParaRPr lang="nb-NO" dirty="0"/>
          </a:p>
          <a:p>
            <a:endParaRPr lang="nb-NO" dirty="0"/>
          </a:p>
          <a:p>
            <a:pPr marL="342900" indent="-342900">
              <a:buFont typeface="Arial" panose="020B0604020202020204" pitchFamily="34" charset="0"/>
              <a:buChar char="•"/>
            </a:pPr>
            <a:endParaRPr lang="nb-NO" dirty="0"/>
          </a:p>
          <a:p>
            <a:endParaRPr lang="nb-NO" dirty="0"/>
          </a:p>
          <a:p>
            <a:endParaRPr lang="nb-NO" dirty="0"/>
          </a:p>
        </p:txBody>
      </p:sp>
    </p:spTree>
    <p:extLst>
      <p:ext uri="{BB962C8B-B14F-4D97-AF65-F5344CB8AC3E}">
        <p14:creationId xmlns:p14="http://schemas.microsoft.com/office/powerpoint/2010/main" val="2596781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3F2B76-B159-33DE-5080-9FA072FB0353}"/>
              </a:ext>
            </a:extLst>
          </p:cNvPr>
          <p:cNvSpPr>
            <a:spLocks noGrp="1"/>
          </p:cNvSpPr>
          <p:nvPr>
            <p:ph type="title"/>
          </p:nvPr>
        </p:nvSpPr>
        <p:spPr/>
        <p:txBody>
          <a:bodyPr/>
          <a:lstStyle/>
          <a:p>
            <a:r>
              <a:rPr lang="nb-NO" dirty="0" err="1"/>
              <a:t>Kostnadsvekter</a:t>
            </a:r>
            <a:br>
              <a:rPr lang="nb-NO" dirty="0"/>
            </a:br>
            <a:r>
              <a:rPr lang="nb-NO" sz="3600" dirty="0"/>
              <a:t>Jostein Bandlien</a:t>
            </a:r>
            <a:endParaRPr lang="nb-NO" dirty="0"/>
          </a:p>
        </p:txBody>
      </p:sp>
    </p:spTree>
    <p:extLst>
      <p:ext uri="{BB962C8B-B14F-4D97-AF65-F5344CB8AC3E}">
        <p14:creationId xmlns:p14="http://schemas.microsoft.com/office/powerpoint/2010/main" val="1026793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4A1C43D-A233-428C-B3AF-4D7E509B0238}"/>
              </a:ext>
            </a:extLst>
          </p:cNvPr>
          <p:cNvSpPr>
            <a:spLocks noGrp="1"/>
          </p:cNvSpPr>
          <p:nvPr>
            <p:ph type="title"/>
          </p:nvPr>
        </p:nvSpPr>
        <p:spPr/>
        <p:txBody>
          <a:bodyPr/>
          <a:lstStyle/>
          <a:p>
            <a:r>
              <a:rPr lang="nb-NO" dirty="0" err="1"/>
              <a:t>Kostnadsvekter</a:t>
            </a:r>
            <a:r>
              <a:rPr lang="nb-NO" dirty="0"/>
              <a:t> 2023</a:t>
            </a:r>
          </a:p>
        </p:txBody>
      </p:sp>
      <p:pic>
        <p:nvPicPr>
          <p:cNvPr id="3" name="Bilde 2">
            <a:extLst>
              <a:ext uri="{FF2B5EF4-FFF2-40B4-BE49-F238E27FC236}">
                <a16:creationId xmlns:a16="http://schemas.microsoft.com/office/drawing/2014/main" id="{26C24735-56D0-45FE-AD92-36DADDAD8591}"/>
              </a:ext>
            </a:extLst>
          </p:cNvPr>
          <p:cNvPicPr>
            <a:picLocks noChangeAspect="1"/>
          </p:cNvPicPr>
          <p:nvPr/>
        </p:nvPicPr>
        <p:blipFill>
          <a:blip r:embed="rId3"/>
          <a:stretch>
            <a:fillRect/>
          </a:stretch>
        </p:blipFill>
        <p:spPr>
          <a:xfrm>
            <a:off x="318692" y="2620745"/>
            <a:ext cx="3426026" cy="2426260"/>
          </a:xfrm>
          <a:prstGeom prst="rect">
            <a:avLst/>
          </a:prstGeom>
        </p:spPr>
      </p:pic>
      <p:sp>
        <p:nvSpPr>
          <p:cNvPr id="6" name="Plassholder for innhold 5">
            <a:extLst>
              <a:ext uri="{FF2B5EF4-FFF2-40B4-BE49-F238E27FC236}">
                <a16:creationId xmlns:a16="http://schemas.microsoft.com/office/drawing/2014/main" id="{343CDE5C-70BB-40CD-ACC2-04479F991BBC}"/>
              </a:ext>
            </a:extLst>
          </p:cNvPr>
          <p:cNvSpPr>
            <a:spLocks noGrp="1"/>
          </p:cNvSpPr>
          <p:nvPr>
            <p:ph idx="1"/>
          </p:nvPr>
        </p:nvSpPr>
        <p:spPr>
          <a:xfrm>
            <a:off x="4153517" y="648262"/>
            <a:ext cx="7719793" cy="5892037"/>
          </a:xfrm>
        </p:spPr>
        <p:txBody>
          <a:bodyPr>
            <a:normAutofit/>
          </a:bodyPr>
          <a:lstStyle/>
          <a:p>
            <a:pPr marL="342866" indent="-342866">
              <a:buFont typeface="Arial" panose="020B0604020202020204" pitchFamily="34" charset="0"/>
              <a:buChar char="•"/>
            </a:pPr>
            <a:r>
              <a:rPr lang="nb-NO" dirty="0"/>
              <a:t>Årets arbeid har fulgt et ordinært løp</a:t>
            </a:r>
          </a:p>
          <a:p>
            <a:pPr marL="342866" indent="-342866">
              <a:buFont typeface="Arial" panose="020B0604020202020204" pitchFamily="34" charset="0"/>
              <a:buChar char="•"/>
            </a:pPr>
            <a:endParaRPr lang="nb-NO" dirty="0"/>
          </a:p>
          <a:p>
            <a:pPr marL="1028632" lvl="1" indent="-342866"/>
            <a:r>
              <a:rPr lang="nb-NO" dirty="0"/>
              <a:t>Frist for KV-leveranse 19.april</a:t>
            </a:r>
          </a:p>
          <a:p>
            <a:pPr marL="1028632" lvl="1" indent="-342866"/>
            <a:r>
              <a:rPr lang="nb-NO" dirty="0"/>
              <a:t>Kvalitetssikringssikringsmøter 1.juni</a:t>
            </a:r>
          </a:p>
          <a:p>
            <a:pPr marL="1028632" lvl="1" indent="-342866"/>
            <a:r>
              <a:rPr lang="nb-NO" dirty="0"/>
              <a:t>Endelig KV-leveranse 1.juli</a:t>
            </a:r>
          </a:p>
          <a:p>
            <a:pPr marL="457177" indent="-457177">
              <a:buFont typeface="Arial" panose="020B0604020202020204" pitchFamily="34" charset="0"/>
              <a:buChar char="•"/>
            </a:pPr>
            <a:endParaRPr lang="nb-NO" dirty="0"/>
          </a:p>
          <a:p>
            <a:pPr marL="457177" indent="-457177">
              <a:buFont typeface="Arial" panose="020B0604020202020204" pitchFamily="34" charset="0"/>
              <a:buChar char="•"/>
            </a:pPr>
            <a:r>
              <a:rPr lang="nb-NO" dirty="0"/>
              <a:t>Aktiviteten nærmer seg et normalår</a:t>
            </a:r>
          </a:p>
          <a:p>
            <a:pPr marL="457177" indent="-457177">
              <a:buFont typeface="Arial" panose="020B0604020202020204" pitchFamily="34" charset="0"/>
              <a:buChar char="•"/>
            </a:pPr>
            <a:endParaRPr lang="nb-NO" dirty="0"/>
          </a:p>
          <a:p>
            <a:pPr marL="457177" indent="-457177">
              <a:buFont typeface="Arial" panose="020B0604020202020204" pitchFamily="34" charset="0"/>
              <a:buChar char="•"/>
            </a:pPr>
            <a:r>
              <a:rPr lang="nb-NO" dirty="0"/>
              <a:t>Kostnadsgrunnlaget for 2022 er vurdert som egnet for </a:t>
            </a:r>
            <a:r>
              <a:rPr lang="nb-NO" dirty="0" err="1"/>
              <a:t>kostnadsvekter</a:t>
            </a:r>
            <a:r>
              <a:rPr lang="nb-NO" dirty="0"/>
              <a:t> både innen somatikk og PHV og TSB for 2024</a:t>
            </a:r>
          </a:p>
          <a:p>
            <a:pPr marL="457177" indent="-457177">
              <a:buFont typeface="Arial" panose="020B0604020202020204" pitchFamily="34" charset="0"/>
              <a:buChar char="•"/>
            </a:pPr>
            <a:endParaRPr lang="nb-NO" dirty="0"/>
          </a:p>
        </p:txBody>
      </p:sp>
    </p:spTree>
    <p:extLst>
      <p:ext uri="{BB962C8B-B14F-4D97-AF65-F5344CB8AC3E}">
        <p14:creationId xmlns:p14="http://schemas.microsoft.com/office/powerpoint/2010/main" val="3881339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D08271-AB5A-4DDD-96FF-3A470A338FD0}"/>
              </a:ext>
            </a:extLst>
          </p:cNvPr>
          <p:cNvSpPr>
            <a:spLocks noGrp="1"/>
          </p:cNvSpPr>
          <p:nvPr>
            <p:ph type="title"/>
          </p:nvPr>
        </p:nvSpPr>
        <p:spPr/>
        <p:txBody>
          <a:bodyPr>
            <a:normAutofit fontScale="90000"/>
          </a:bodyPr>
          <a:lstStyle/>
          <a:p>
            <a:r>
              <a:rPr lang="nb-NO" dirty="0"/>
              <a:t>Ad datagrunnlagene</a:t>
            </a:r>
          </a:p>
        </p:txBody>
      </p:sp>
      <p:sp>
        <p:nvSpPr>
          <p:cNvPr id="3" name="Plassholder for tekst 2">
            <a:extLst>
              <a:ext uri="{FF2B5EF4-FFF2-40B4-BE49-F238E27FC236}">
                <a16:creationId xmlns:a16="http://schemas.microsoft.com/office/drawing/2014/main" id="{CFAE8784-1E3D-4DC2-B842-DF00A2CFEFCB}"/>
              </a:ext>
            </a:extLst>
          </p:cNvPr>
          <p:cNvSpPr>
            <a:spLocks noGrp="1"/>
          </p:cNvSpPr>
          <p:nvPr>
            <p:ph type="body" sz="quarter" idx="14"/>
          </p:nvPr>
        </p:nvSpPr>
        <p:spPr>
          <a:xfrm>
            <a:off x="657190" y="2137643"/>
            <a:ext cx="2790705" cy="4421501"/>
          </a:xfrm>
        </p:spPr>
        <p:txBody>
          <a:bodyPr/>
          <a:lstStyle/>
          <a:p>
            <a:pPr marL="342883" indent="-342883">
              <a:buFont typeface="Arial" panose="020B0604020202020204" pitchFamily="34" charset="0"/>
              <a:buChar char="•"/>
            </a:pPr>
            <a:r>
              <a:rPr lang="nb-NO" dirty="0"/>
              <a:t>Nasjonal beregningsmodell ligger fast </a:t>
            </a:r>
          </a:p>
          <a:p>
            <a:pPr marL="342883" indent="-342883">
              <a:buFont typeface="Arial" panose="020B0604020202020204" pitchFamily="34" charset="0"/>
              <a:buChar char="•"/>
            </a:pPr>
            <a:r>
              <a:rPr lang="nb-NO" dirty="0"/>
              <a:t>Gjennomsnittsbasert modell</a:t>
            </a:r>
          </a:p>
          <a:p>
            <a:endParaRPr lang="nb-NO" dirty="0"/>
          </a:p>
        </p:txBody>
      </p:sp>
      <p:sp>
        <p:nvSpPr>
          <p:cNvPr id="4" name="Plassholder for innhold 3">
            <a:extLst>
              <a:ext uri="{FF2B5EF4-FFF2-40B4-BE49-F238E27FC236}">
                <a16:creationId xmlns:a16="http://schemas.microsoft.com/office/drawing/2014/main" id="{FE173DFA-6186-43BE-A6CD-D8E65F8AF5C5}"/>
              </a:ext>
            </a:extLst>
          </p:cNvPr>
          <p:cNvSpPr>
            <a:spLocks noGrp="1"/>
          </p:cNvSpPr>
          <p:nvPr>
            <p:ph idx="1"/>
          </p:nvPr>
        </p:nvSpPr>
        <p:spPr/>
        <p:txBody>
          <a:bodyPr>
            <a:normAutofit/>
          </a:bodyPr>
          <a:lstStyle/>
          <a:p>
            <a:pPr marL="457177" indent="-457177">
              <a:buFont typeface="Arial" panose="020B0604020202020204" pitchFamily="34" charset="0"/>
              <a:buChar char="•"/>
            </a:pPr>
            <a:r>
              <a:rPr lang="nb-NO" dirty="0"/>
              <a:t>Vektene for 2024 tar høyde for ny logikk</a:t>
            </a:r>
          </a:p>
          <a:p>
            <a:pPr marL="457177" indent="-457177">
              <a:buFont typeface="Arial" panose="020B0604020202020204" pitchFamily="34" charset="0"/>
              <a:buChar char="•"/>
            </a:pPr>
            <a:endParaRPr lang="nb-NO" dirty="0"/>
          </a:p>
          <a:p>
            <a:pPr marL="457177" indent="-457177">
              <a:buFont typeface="Arial" panose="020B0604020202020204" pitchFamily="34" charset="0"/>
              <a:buChar char="•"/>
            </a:pPr>
            <a:r>
              <a:rPr lang="nb-NO" dirty="0"/>
              <a:t>Trimpunkt er oppdatert for alle DRG-er</a:t>
            </a:r>
          </a:p>
          <a:p>
            <a:pPr marL="457177" indent="-457177">
              <a:buFont typeface="Arial" panose="020B0604020202020204" pitchFamily="34" charset="0"/>
              <a:buChar char="•"/>
            </a:pPr>
            <a:endParaRPr lang="nb-NO" dirty="0"/>
          </a:p>
          <a:p>
            <a:pPr marL="457177" indent="-457177">
              <a:buFont typeface="Arial" panose="020B0604020202020204" pitchFamily="34" charset="0"/>
              <a:buChar char="•"/>
            </a:pPr>
            <a:r>
              <a:rPr lang="nb-NO" dirty="0"/>
              <a:t>Vektene hensyntar endringer i helsepersonellregelen og at rapportering i medisinske kvalitetsregistre avvikles</a:t>
            </a:r>
          </a:p>
        </p:txBody>
      </p:sp>
    </p:spTree>
    <p:extLst>
      <p:ext uri="{BB962C8B-B14F-4D97-AF65-F5344CB8AC3E}">
        <p14:creationId xmlns:p14="http://schemas.microsoft.com/office/powerpoint/2010/main" val="2025770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FD21AF13-BA99-B4BA-EAF9-E1E791467D79}"/>
              </a:ext>
            </a:extLst>
          </p:cNvPr>
          <p:cNvPicPr>
            <a:picLocks noGrp="1" noChangeAspect="1"/>
          </p:cNvPicPr>
          <p:nvPr>
            <p:ph type="pic" sz="quarter" idx="13"/>
          </p:nvPr>
        </p:nvPicPr>
        <p:blipFill>
          <a:blip r:embed="rId2"/>
          <a:stretch/>
        </p:blipFill>
        <p:spPr>
          <a:xfrm>
            <a:off x="761256" y="2490175"/>
            <a:ext cx="10663933" cy="3279159"/>
          </a:xfrm>
          <a:prstGeom prst="rect">
            <a:avLst/>
          </a:prstGeom>
          <a:noFill/>
        </p:spPr>
      </p:pic>
      <p:sp>
        <p:nvSpPr>
          <p:cNvPr id="2" name="Tittel 1">
            <a:extLst>
              <a:ext uri="{FF2B5EF4-FFF2-40B4-BE49-F238E27FC236}">
                <a16:creationId xmlns:a16="http://schemas.microsoft.com/office/drawing/2014/main" id="{7DDAECBD-FBE8-C32B-57CA-85A2E7ABD579}"/>
              </a:ext>
            </a:extLst>
          </p:cNvPr>
          <p:cNvSpPr>
            <a:spLocks noGrp="1"/>
          </p:cNvSpPr>
          <p:nvPr>
            <p:ph type="title"/>
          </p:nvPr>
        </p:nvSpPr>
        <p:spPr>
          <a:xfrm>
            <a:off x="761256" y="315913"/>
            <a:ext cx="10663932" cy="1157511"/>
          </a:xfrm>
        </p:spPr>
        <p:txBody>
          <a:bodyPr wrap="square" anchor="b">
            <a:normAutofit/>
          </a:bodyPr>
          <a:lstStyle/>
          <a:p>
            <a:r>
              <a:rPr lang="nb-NO" dirty="0"/>
              <a:t>Nærmere om TFG-beregningen</a:t>
            </a:r>
          </a:p>
        </p:txBody>
      </p:sp>
      <p:sp>
        <p:nvSpPr>
          <p:cNvPr id="10" name="Footer Placeholder 3">
            <a:extLst>
              <a:ext uri="{FF2B5EF4-FFF2-40B4-BE49-F238E27FC236}">
                <a16:creationId xmlns:a16="http://schemas.microsoft.com/office/drawing/2014/main" id="{03074837-97A4-5BCC-633B-C91CBEB72EB2}"/>
              </a:ext>
            </a:extLst>
          </p:cNvPr>
          <p:cNvSpPr>
            <a:spLocks noGrp="1"/>
          </p:cNvSpPr>
          <p:nvPr>
            <p:ph type="ftr" sz="quarter" idx="11"/>
          </p:nvPr>
        </p:nvSpPr>
        <p:spPr>
          <a:xfrm>
            <a:off x="761256" y="6455688"/>
            <a:ext cx="900172" cy="107697"/>
          </a:xfrm>
        </p:spPr>
        <p:txBody>
          <a:bodyPr/>
          <a:lstStyle/>
          <a:p>
            <a:pPr>
              <a:spcAft>
                <a:spcPts val="600"/>
              </a:spcAft>
            </a:pPr>
            <a:r>
              <a:rPr lang="nn-NO"/>
              <a:t>Helsedirektoratet</a:t>
            </a:r>
          </a:p>
        </p:txBody>
      </p:sp>
      <p:sp>
        <p:nvSpPr>
          <p:cNvPr id="12" name="Slide Number Placeholder 4">
            <a:extLst>
              <a:ext uri="{FF2B5EF4-FFF2-40B4-BE49-F238E27FC236}">
                <a16:creationId xmlns:a16="http://schemas.microsoft.com/office/drawing/2014/main" id="{8CBCCCA5-B816-6200-E954-AB92BD82936E}"/>
              </a:ext>
            </a:extLst>
          </p:cNvPr>
          <p:cNvSpPr>
            <a:spLocks noGrp="1"/>
          </p:cNvSpPr>
          <p:nvPr>
            <p:ph type="sldNum" sz="quarter" idx="12"/>
          </p:nvPr>
        </p:nvSpPr>
        <p:spPr>
          <a:xfrm>
            <a:off x="10530572" y="6485065"/>
            <a:ext cx="900172" cy="107697"/>
          </a:xfrm>
        </p:spPr>
        <p:txBody>
          <a:bodyPr/>
          <a:lstStyle/>
          <a:p>
            <a:pPr>
              <a:spcAft>
                <a:spcPts val="600"/>
              </a:spcAft>
            </a:pPr>
            <a:fld id="{1670A82E-6091-4B79-BDC9-9FEC8E0D8D32}" type="slidenum">
              <a:rPr lang="nn-NO" smtClean="0"/>
              <a:pPr>
                <a:spcAft>
                  <a:spcPts val="600"/>
                </a:spcAft>
              </a:pPr>
              <a:t>44</a:t>
            </a:fld>
            <a:endParaRPr lang="nn-NO"/>
          </a:p>
        </p:txBody>
      </p:sp>
    </p:spTree>
    <p:extLst>
      <p:ext uri="{BB962C8B-B14F-4D97-AF65-F5344CB8AC3E}">
        <p14:creationId xmlns:p14="http://schemas.microsoft.com/office/powerpoint/2010/main" val="647646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DAECBD-FBE8-C32B-57CA-85A2E7ABD579}"/>
              </a:ext>
            </a:extLst>
          </p:cNvPr>
          <p:cNvSpPr>
            <a:spLocks noGrp="1"/>
          </p:cNvSpPr>
          <p:nvPr>
            <p:ph type="title"/>
          </p:nvPr>
        </p:nvSpPr>
        <p:spPr>
          <a:xfrm>
            <a:off x="761256" y="315913"/>
            <a:ext cx="10663932" cy="1157511"/>
          </a:xfrm>
        </p:spPr>
        <p:txBody>
          <a:bodyPr wrap="square" anchor="b">
            <a:normAutofit/>
          </a:bodyPr>
          <a:lstStyle/>
          <a:p>
            <a:r>
              <a:rPr lang="nb-NO" dirty="0"/>
              <a:t>Nærmere om TFG-beregningen - videregående</a:t>
            </a:r>
          </a:p>
        </p:txBody>
      </p:sp>
      <p:sp>
        <p:nvSpPr>
          <p:cNvPr id="10" name="Footer Placeholder 3">
            <a:extLst>
              <a:ext uri="{FF2B5EF4-FFF2-40B4-BE49-F238E27FC236}">
                <a16:creationId xmlns:a16="http://schemas.microsoft.com/office/drawing/2014/main" id="{03074837-97A4-5BCC-633B-C91CBEB72EB2}"/>
              </a:ext>
            </a:extLst>
          </p:cNvPr>
          <p:cNvSpPr>
            <a:spLocks noGrp="1"/>
          </p:cNvSpPr>
          <p:nvPr>
            <p:ph type="ftr" sz="quarter" idx="11"/>
          </p:nvPr>
        </p:nvSpPr>
        <p:spPr>
          <a:xfrm>
            <a:off x="761256" y="6455688"/>
            <a:ext cx="900172" cy="107697"/>
          </a:xfrm>
        </p:spPr>
        <p:txBody>
          <a:bodyPr/>
          <a:lstStyle/>
          <a:p>
            <a:pPr>
              <a:spcAft>
                <a:spcPts val="600"/>
              </a:spcAft>
            </a:pPr>
            <a:r>
              <a:rPr lang="nn-NO"/>
              <a:t>Helsedirektoratet</a:t>
            </a:r>
          </a:p>
        </p:txBody>
      </p:sp>
      <p:sp>
        <p:nvSpPr>
          <p:cNvPr id="12" name="Slide Number Placeholder 4">
            <a:extLst>
              <a:ext uri="{FF2B5EF4-FFF2-40B4-BE49-F238E27FC236}">
                <a16:creationId xmlns:a16="http://schemas.microsoft.com/office/drawing/2014/main" id="{8CBCCCA5-B816-6200-E954-AB92BD82936E}"/>
              </a:ext>
            </a:extLst>
          </p:cNvPr>
          <p:cNvSpPr>
            <a:spLocks noGrp="1"/>
          </p:cNvSpPr>
          <p:nvPr>
            <p:ph type="sldNum" sz="quarter" idx="12"/>
          </p:nvPr>
        </p:nvSpPr>
        <p:spPr>
          <a:xfrm>
            <a:off x="10530572" y="6485065"/>
            <a:ext cx="900172" cy="107697"/>
          </a:xfrm>
        </p:spPr>
        <p:txBody>
          <a:bodyPr/>
          <a:lstStyle/>
          <a:p>
            <a:pPr>
              <a:spcAft>
                <a:spcPts val="600"/>
              </a:spcAft>
            </a:pPr>
            <a:fld id="{1670A82E-6091-4B79-BDC9-9FEC8E0D8D32}" type="slidenum">
              <a:rPr lang="nn-NO" smtClean="0"/>
              <a:pPr>
                <a:spcAft>
                  <a:spcPts val="600"/>
                </a:spcAft>
              </a:pPr>
              <a:t>45</a:t>
            </a:fld>
            <a:endParaRPr lang="nn-NO"/>
          </a:p>
        </p:txBody>
      </p:sp>
      <p:pic>
        <p:nvPicPr>
          <p:cNvPr id="6" name="Bilde 5">
            <a:extLst>
              <a:ext uri="{FF2B5EF4-FFF2-40B4-BE49-F238E27FC236}">
                <a16:creationId xmlns:a16="http://schemas.microsoft.com/office/drawing/2014/main" id="{D91031AD-C925-DC76-E744-FAFF121152A9}"/>
              </a:ext>
            </a:extLst>
          </p:cNvPr>
          <p:cNvPicPr>
            <a:picLocks noChangeAspect="1"/>
          </p:cNvPicPr>
          <p:nvPr/>
        </p:nvPicPr>
        <p:blipFill>
          <a:blip r:embed="rId2"/>
          <a:stretch>
            <a:fillRect/>
          </a:stretch>
        </p:blipFill>
        <p:spPr>
          <a:xfrm>
            <a:off x="2043739" y="1473424"/>
            <a:ext cx="8098965" cy="4891371"/>
          </a:xfrm>
          <a:prstGeom prst="rect">
            <a:avLst/>
          </a:prstGeom>
        </p:spPr>
      </p:pic>
    </p:spTree>
    <p:extLst>
      <p:ext uri="{BB962C8B-B14F-4D97-AF65-F5344CB8AC3E}">
        <p14:creationId xmlns:p14="http://schemas.microsoft.com/office/powerpoint/2010/main" val="4182542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0275E6-F857-4319-A15E-5FB7505D4424}"/>
              </a:ext>
            </a:extLst>
          </p:cNvPr>
          <p:cNvSpPr>
            <a:spLocks noGrp="1"/>
          </p:cNvSpPr>
          <p:nvPr>
            <p:ph type="title"/>
          </p:nvPr>
        </p:nvSpPr>
        <p:spPr/>
        <p:txBody>
          <a:bodyPr/>
          <a:lstStyle/>
          <a:p>
            <a:r>
              <a:rPr lang="nb-NO" dirty="0"/>
              <a:t>Omfordelingseffekter </a:t>
            </a:r>
          </a:p>
        </p:txBody>
      </p:sp>
      <p:sp>
        <p:nvSpPr>
          <p:cNvPr id="3" name="Plassholder for innhold 2">
            <a:extLst>
              <a:ext uri="{FF2B5EF4-FFF2-40B4-BE49-F238E27FC236}">
                <a16:creationId xmlns:a16="http://schemas.microsoft.com/office/drawing/2014/main" id="{3BEC9FB1-71E5-4493-97FF-3A5E79676289}"/>
              </a:ext>
            </a:extLst>
          </p:cNvPr>
          <p:cNvSpPr>
            <a:spLocks noGrp="1"/>
          </p:cNvSpPr>
          <p:nvPr>
            <p:ph idx="1"/>
          </p:nvPr>
        </p:nvSpPr>
        <p:spPr/>
        <p:txBody>
          <a:bodyPr/>
          <a:lstStyle/>
          <a:p>
            <a:r>
              <a:rPr lang="nb-NO" dirty="0"/>
              <a:t>Forutsetninger for omfordelingseffekter:</a:t>
            </a:r>
          </a:p>
          <a:p>
            <a:endParaRPr lang="nb-NO" dirty="0"/>
          </a:p>
          <a:p>
            <a:pPr lvl="1">
              <a:buFont typeface="Wingdings" panose="05000000000000000000" pitchFamily="2" charset="2"/>
              <a:buChar char="ü"/>
            </a:pPr>
            <a:r>
              <a:rPr lang="nb-NO" dirty="0"/>
              <a:t>2022 aktivitet med 2022 logikk, 2023-vekter og 2024-vekter</a:t>
            </a:r>
          </a:p>
          <a:p>
            <a:pPr lvl="1">
              <a:buFont typeface="Wingdings" panose="05000000000000000000" pitchFamily="2" charset="2"/>
              <a:buChar char="ü"/>
            </a:pPr>
            <a:r>
              <a:rPr lang="nb-NO" dirty="0"/>
              <a:t>Ikke inkludert ulike tillegg; ambulant, sekundær </a:t>
            </a:r>
            <a:r>
              <a:rPr lang="nb-NO" dirty="0" err="1"/>
              <a:t>rehab</a:t>
            </a:r>
            <a:r>
              <a:rPr lang="nb-NO" dirty="0"/>
              <a:t>, palliativt </a:t>
            </a:r>
            <a:r>
              <a:rPr lang="nb-NO" dirty="0" err="1"/>
              <a:t>etc</a:t>
            </a:r>
            <a:endParaRPr lang="nb-NO" dirty="0"/>
          </a:p>
          <a:p>
            <a:pPr lvl="1">
              <a:buFont typeface="Wingdings" panose="05000000000000000000" pitchFamily="2" charset="2"/>
              <a:buChar char="ü"/>
            </a:pPr>
            <a:r>
              <a:rPr lang="nb-NO" dirty="0"/>
              <a:t>Ikke hensyntatt konsekvenser av TFG- finansieringen</a:t>
            </a:r>
          </a:p>
          <a:p>
            <a:pPr lvl="1">
              <a:buFont typeface="Wingdings" panose="05000000000000000000" pitchFamily="2" charset="2"/>
              <a:buChar char="ü"/>
            </a:pPr>
            <a:r>
              <a:rPr lang="nb-NO" dirty="0"/>
              <a:t>Nytt vektsett er kalibrert for å sikre budsjettnøytralitet</a:t>
            </a:r>
          </a:p>
        </p:txBody>
      </p:sp>
    </p:spTree>
    <p:extLst>
      <p:ext uri="{BB962C8B-B14F-4D97-AF65-F5344CB8AC3E}">
        <p14:creationId xmlns:p14="http://schemas.microsoft.com/office/powerpoint/2010/main" val="4092359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C456A13-6ECD-4C4C-94C7-71EBCE72661B}"/>
              </a:ext>
            </a:extLst>
          </p:cNvPr>
          <p:cNvSpPr>
            <a:spLocks noGrp="1"/>
          </p:cNvSpPr>
          <p:nvPr>
            <p:ph type="title"/>
          </p:nvPr>
        </p:nvSpPr>
        <p:spPr/>
        <p:txBody>
          <a:bodyPr/>
          <a:lstStyle/>
          <a:p>
            <a:r>
              <a:rPr lang="nb-NO" dirty="0"/>
              <a:t>Effekter RHF nye vekter 2024</a:t>
            </a:r>
          </a:p>
        </p:txBody>
      </p:sp>
      <p:sp>
        <p:nvSpPr>
          <p:cNvPr id="6" name="Plassholder for tekst 5">
            <a:extLst>
              <a:ext uri="{FF2B5EF4-FFF2-40B4-BE49-F238E27FC236}">
                <a16:creationId xmlns:a16="http://schemas.microsoft.com/office/drawing/2014/main" id="{2277BAA8-E6AD-46E2-9EFE-677CB198D115}"/>
              </a:ext>
            </a:extLst>
          </p:cNvPr>
          <p:cNvSpPr>
            <a:spLocks noGrp="1"/>
          </p:cNvSpPr>
          <p:nvPr>
            <p:ph type="body" sz="quarter" idx="14"/>
          </p:nvPr>
        </p:nvSpPr>
        <p:spPr/>
        <p:txBody>
          <a:bodyPr/>
          <a:lstStyle/>
          <a:p>
            <a:r>
              <a:rPr lang="nb-NO" dirty="0"/>
              <a:t>Somatikk</a:t>
            </a:r>
          </a:p>
        </p:txBody>
      </p:sp>
      <p:pic>
        <p:nvPicPr>
          <p:cNvPr id="5" name="Plassholder for innhold 4">
            <a:extLst>
              <a:ext uri="{FF2B5EF4-FFF2-40B4-BE49-F238E27FC236}">
                <a16:creationId xmlns:a16="http://schemas.microsoft.com/office/drawing/2014/main" id="{D66AA18F-6008-8AEE-B110-94859AEF4ACD}"/>
              </a:ext>
            </a:extLst>
          </p:cNvPr>
          <p:cNvPicPr>
            <a:picLocks noGrp="1" noChangeAspect="1"/>
          </p:cNvPicPr>
          <p:nvPr>
            <p:ph idx="1"/>
          </p:nvPr>
        </p:nvPicPr>
        <p:blipFill>
          <a:blip r:embed="rId2"/>
          <a:stretch>
            <a:fillRect/>
          </a:stretch>
        </p:blipFill>
        <p:spPr>
          <a:xfrm>
            <a:off x="4360802" y="1087934"/>
            <a:ext cx="6790147" cy="1339895"/>
          </a:xfrm>
          <a:prstGeom prst="rect">
            <a:avLst/>
          </a:prstGeom>
        </p:spPr>
      </p:pic>
      <p:pic>
        <p:nvPicPr>
          <p:cNvPr id="9" name="Bilde 8">
            <a:extLst>
              <a:ext uri="{FF2B5EF4-FFF2-40B4-BE49-F238E27FC236}">
                <a16:creationId xmlns:a16="http://schemas.microsoft.com/office/drawing/2014/main" id="{1A1F8F84-E930-7DF6-C49A-884CB524B4B7}"/>
              </a:ext>
            </a:extLst>
          </p:cNvPr>
          <p:cNvPicPr>
            <a:picLocks noChangeAspect="1"/>
          </p:cNvPicPr>
          <p:nvPr/>
        </p:nvPicPr>
        <p:blipFill>
          <a:blip r:embed="rId3"/>
          <a:stretch>
            <a:fillRect/>
          </a:stretch>
        </p:blipFill>
        <p:spPr>
          <a:xfrm>
            <a:off x="4455395" y="3599967"/>
            <a:ext cx="6591895" cy="1339895"/>
          </a:xfrm>
          <a:prstGeom prst="rect">
            <a:avLst/>
          </a:prstGeom>
        </p:spPr>
      </p:pic>
    </p:spTree>
    <p:extLst>
      <p:ext uri="{BB962C8B-B14F-4D97-AF65-F5344CB8AC3E}">
        <p14:creationId xmlns:p14="http://schemas.microsoft.com/office/powerpoint/2010/main" val="3914870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44C79FF-4B12-46E6-B3E9-B55A039AEFEB}"/>
              </a:ext>
            </a:extLst>
          </p:cNvPr>
          <p:cNvSpPr>
            <a:spLocks noGrp="1"/>
          </p:cNvSpPr>
          <p:nvPr>
            <p:ph type="title"/>
          </p:nvPr>
        </p:nvSpPr>
        <p:spPr/>
        <p:txBody>
          <a:bodyPr/>
          <a:lstStyle/>
          <a:p>
            <a:r>
              <a:rPr lang="nb-NO" dirty="0"/>
              <a:t>Effekter HF nye vekter 2024</a:t>
            </a:r>
          </a:p>
        </p:txBody>
      </p:sp>
      <p:sp>
        <p:nvSpPr>
          <p:cNvPr id="6" name="Plassholder for tekst 5">
            <a:extLst>
              <a:ext uri="{FF2B5EF4-FFF2-40B4-BE49-F238E27FC236}">
                <a16:creationId xmlns:a16="http://schemas.microsoft.com/office/drawing/2014/main" id="{EFDDCBDD-AD42-4DA4-89FB-F9FD1D67E483}"/>
              </a:ext>
            </a:extLst>
          </p:cNvPr>
          <p:cNvSpPr>
            <a:spLocks noGrp="1"/>
          </p:cNvSpPr>
          <p:nvPr>
            <p:ph type="body" sz="quarter" idx="14"/>
          </p:nvPr>
        </p:nvSpPr>
        <p:spPr/>
        <p:txBody>
          <a:bodyPr/>
          <a:lstStyle/>
          <a:p>
            <a:r>
              <a:rPr lang="nb-NO" dirty="0"/>
              <a:t>Somatikk</a:t>
            </a:r>
          </a:p>
        </p:txBody>
      </p:sp>
      <p:pic>
        <p:nvPicPr>
          <p:cNvPr id="5" name="Plassholder for innhold 4">
            <a:extLst>
              <a:ext uri="{FF2B5EF4-FFF2-40B4-BE49-F238E27FC236}">
                <a16:creationId xmlns:a16="http://schemas.microsoft.com/office/drawing/2014/main" id="{A70B2377-6C53-D105-42CE-08506B5BA5F2}"/>
              </a:ext>
            </a:extLst>
          </p:cNvPr>
          <p:cNvPicPr>
            <a:picLocks noGrp="1" noChangeAspect="1"/>
          </p:cNvPicPr>
          <p:nvPr>
            <p:ph idx="1"/>
          </p:nvPr>
        </p:nvPicPr>
        <p:blipFill>
          <a:blip r:embed="rId2"/>
          <a:stretch>
            <a:fillRect/>
          </a:stretch>
        </p:blipFill>
        <p:spPr>
          <a:xfrm>
            <a:off x="4046482" y="0"/>
            <a:ext cx="7663010" cy="6684579"/>
          </a:xfrm>
          <a:prstGeom prst="rect">
            <a:avLst/>
          </a:prstGeom>
        </p:spPr>
      </p:pic>
    </p:spTree>
    <p:extLst>
      <p:ext uri="{BB962C8B-B14F-4D97-AF65-F5344CB8AC3E}">
        <p14:creationId xmlns:p14="http://schemas.microsoft.com/office/powerpoint/2010/main" val="1341348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AEBC43-9CAB-4A03-9109-D2C01A84AE34}"/>
              </a:ext>
            </a:extLst>
          </p:cNvPr>
          <p:cNvSpPr>
            <a:spLocks noGrp="1"/>
          </p:cNvSpPr>
          <p:nvPr>
            <p:ph type="title"/>
          </p:nvPr>
        </p:nvSpPr>
        <p:spPr/>
        <p:txBody>
          <a:bodyPr/>
          <a:lstStyle/>
          <a:p>
            <a:r>
              <a:rPr lang="nb-NO" dirty="0"/>
              <a:t>Effekter RHF nye vekter 2024</a:t>
            </a:r>
          </a:p>
        </p:txBody>
      </p:sp>
      <p:sp>
        <p:nvSpPr>
          <p:cNvPr id="3" name="Plassholder for tekst 2">
            <a:extLst>
              <a:ext uri="{FF2B5EF4-FFF2-40B4-BE49-F238E27FC236}">
                <a16:creationId xmlns:a16="http://schemas.microsoft.com/office/drawing/2014/main" id="{AA524C67-C102-4950-AFA5-4E4146201441}"/>
              </a:ext>
            </a:extLst>
          </p:cNvPr>
          <p:cNvSpPr>
            <a:spLocks noGrp="1"/>
          </p:cNvSpPr>
          <p:nvPr>
            <p:ph type="body" sz="quarter" idx="14"/>
          </p:nvPr>
        </p:nvSpPr>
        <p:spPr/>
        <p:txBody>
          <a:bodyPr/>
          <a:lstStyle/>
          <a:p>
            <a:r>
              <a:rPr lang="nb-NO" dirty="0"/>
              <a:t>Psykisk helsevern og tverrfaglig rusbehandling</a:t>
            </a:r>
          </a:p>
        </p:txBody>
      </p:sp>
      <p:pic>
        <p:nvPicPr>
          <p:cNvPr id="7" name="Plassholder for innhold 6">
            <a:extLst>
              <a:ext uri="{FF2B5EF4-FFF2-40B4-BE49-F238E27FC236}">
                <a16:creationId xmlns:a16="http://schemas.microsoft.com/office/drawing/2014/main" id="{24E2EF05-9D7E-7943-278D-CE0F21274605}"/>
              </a:ext>
            </a:extLst>
          </p:cNvPr>
          <p:cNvPicPr>
            <a:picLocks noGrp="1" noChangeAspect="1"/>
          </p:cNvPicPr>
          <p:nvPr>
            <p:ph idx="1"/>
          </p:nvPr>
        </p:nvPicPr>
        <p:blipFill>
          <a:blip r:embed="rId2"/>
          <a:stretch>
            <a:fillRect/>
          </a:stretch>
        </p:blipFill>
        <p:spPr>
          <a:xfrm>
            <a:off x="4284253" y="966004"/>
            <a:ext cx="7368967" cy="1398824"/>
          </a:xfrm>
          <a:prstGeom prst="rect">
            <a:avLst/>
          </a:prstGeom>
        </p:spPr>
      </p:pic>
      <p:pic>
        <p:nvPicPr>
          <p:cNvPr id="8" name="Bilde 7">
            <a:extLst>
              <a:ext uri="{FF2B5EF4-FFF2-40B4-BE49-F238E27FC236}">
                <a16:creationId xmlns:a16="http://schemas.microsoft.com/office/drawing/2014/main" id="{FDCD281D-605B-C912-8AF2-EED76662EC74}"/>
              </a:ext>
            </a:extLst>
          </p:cNvPr>
          <p:cNvPicPr>
            <a:picLocks noChangeAspect="1"/>
          </p:cNvPicPr>
          <p:nvPr/>
        </p:nvPicPr>
        <p:blipFill>
          <a:blip r:embed="rId3"/>
          <a:stretch>
            <a:fillRect/>
          </a:stretch>
        </p:blipFill>
        <p:spPr>
          <a:xfrm>
            <a:off x="4284252" y="3250615"/>
            <a:ext cx="7352967" cy="848419"/>
          </a:xfrm>
          <a:prstGeom prst="rect">
            <a:avLst/>
          </a:prstGeom>
        </p:spPr>
      </p:pic>
    </p:spTree>
    <p:extLst>
      <p:ext uri="{BB962C8B-B14F-4D97-AF65-F5344CB8AC3E}">
        <p14:creationId xmlns:p14="http://schemas.microsoft.com/office/powerpoint/2010/main" val="140736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905912C-E0F9-DA76-5C49-5D96E8D27542}"/>
              </a:ext>
            </a:extLst>
          </p:cNvPr>
          <p:cNvPicPr>
            <a:picLocks noChangeAspect="1"/>
          </p:cNvPicPr>
          <p:nvPr/>
        </p:nvPicPr>
        <p:blipFill>
          <a:blip r:embed="rId2"/>
          <a:stretch>
            <a:fillRect/>
          </a:stretch>
        </p:blipFill>
        <p:spPr>
          <a:xfrm>
            <a:off x="3165558" y="243000"/>
            <a:ext cx="4704413" cy="6372000"/>
          </a:xfrm>
          <a:prstGeom prst="rect">
            <a:avLst/>
          </a:prstGeom>
        </p:spPr>
      </p:pic>
      <p:sp>
        <p:nvSpPr>
          <p:cNvPr id="5" name="TekstSylinder 4">
            <a:extLst>
              <a:ext uri="{FF2B5EF4-FFF2-40B4-BE49-F238E27FC236}">
                <a16:creationId xmlns:a16="http://schemas.microsoft.com/office/drawing/2014/main" id="{DCD61F37-775B-9DF4-CFFF-C1C90F047B36}"/>
              </a:ext>
            </a:extLst>
          </p:cNvPr>
          <p:cNvSpPr txBox="1"/>
          <p:nvPr/>
        </p:nvSpPr>
        <p:spPr>
          <a:xfrm>
            <a:off x="114301" y="3244334"/>
            <a:ext cx="2533650" cy="923330"/>
          </a:xfrm>
          <a:prstGeom prst="rect">
            <a:avLst/>
          </a:prstGeom>
          <a:noFill/>
        </p:spPr>
        <p:txBody>
          <a:bodyPr wrap="square">
            <a:spAutoFit/>
          </a:bodyPr>
          <a:lstStyle/>
          <a:p>
            <a:r>
              <a:rPr lang="nb-NO" dirty="0">
                <a:hlinkClick r:id="rId3"/>
              </a:rPr>
              <a:t>Nasjonal helse- og samhandlingsplan - regjeringen.no</a:t>
            </a:r>
            <a:endParaRPr lang="nb-NO" dirty="0"/>
          </a:p>
        </p:txBody>
      </p:sp>
    </p:spTree>
    <p:extLst>
      <p:ext uri="{BB962C8B-B14F-4D97-AF65-F5344CB8AC3E}">
        <p14:creationId xmlns:p14="http://schemas.microsoft.com/office/powerpoint/2010/main" val="3469752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05BB96-195D-4377-87DE-13F7DA6A914F}"/>
              </a:ext>
            </a:extLst>
          </p:cNvPr>
          <p:cNvSpPr>
            <a:spLocks noGrp="1"/>
          </p:cNvSpPr>
          <p:nvPr>
            <p:ph type="title"/>
          </p:nvPr>
        </p:nvSpPr>
        <p:spPr/>
        <p:txBody>
          <a:bodyPr/>
          <a:lstStyle/>
          <a:p>
            <a:r>
              <a:rPr lang="nb-NO" dirty="0"/>
              <a:t>Effekter HF nye vekter 2024</a:t>
            </a:r>
          </a:p>
        </p:txBody>
      </p:sp>
      <p:sp>
        <p:nvSpPr>
          <p:cNvPr id="3" name="Plassholder for tekst 2">
            <a:extLst>
              <a:ext uri="{FF2B5EF4-FFF2-40B4-BE49-F238E27FC236}">
                <a16:creationId xmlns:a16="http://schemas.microsoft.com/office/drawing/2014/main" id="{FCD033AF-33E1-4490-A417-D0B184C2372B}"/>
              </a:ext>
            </a:extLst>
          </p:cNvPr>
          <p:cNvSpPr>
            <a:spLocks noGrp="1"/>
          </p:cNvSpPr>
          <p:nvPr>
            <p:ph type="body" sz="quarter" idx="14"/>
          </p:nvPr>
        </p:nvSpPr>
        <p:spPr/>
        <p:txBody>
          <a:bodyPr/>
          <a:lstStyle/>
          <a:p>
            <a:r>
              <a:rPr lang="nb-NO" dirty="0"/>
              <a:t>Psykisk helsevern og tverrfaglig rusbehandling</a:t>
            </a:r>
          </a:p>
          <a:p>
            <a:endParaRPr lang="nb-NO" dirty="0"/>
          </a:p>
        </p:txBody>
      </p:sp>
      <p:pic>
        <p:nvPicPr>
          <p:cNvPr id="8" name="Plassholder for innhold 7">
            <a:extLst>
              <a:ext uri="{FF2B5EF4-FFF2-40B4-BE49-F238E27FC236}">
                <a16:creationId xmlns:a16="http://schemas.microsoft.com/office/drawing/2014/main" id="{B19812D7-01C4-AB42-AAA2-A4964A9D2D3A}"/>
              </a:ext>
            </a:extLst>
          </p:cNvPr>
          <p:cNvPicPr>
            <a:picLocks noGrp="1" noChangeAspect="1"/>
          </p:cNvPicPr>
          <p:nvPr>
            <p:ph idx="1"/>
          </p:nvPr>
        </p:nvPicPr>
        <p:blipFill>
          <a:blip r:embed="rId2"/>
          <a:stretch>
            <a:fillRect/>
          </a:stretch>
        </p:blipFill>
        <p:spPr>
          <a:xfrm>
            <a:off x="3884173" y="92239"/>
            <a:ext cx="8217146" cy="6340092"/>
          </a:xfrm>
          <a:prstGeom prst="rect">
            <a:avLst/>
          </a:prstGeom>
        </p:spPr>
      </p:pic>
    </p:spTree>
    <p:extLst>
      <p:ext uri="{BB962C8B-B14F-4D97-AF65-F5344CB8AC3E}">
        <p14:creationId xmlns:p14="http://schemas.microsoft.com/office/powerpoint/2010/main" val="1961415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5EBA1C-62A4-43C5-9682-B6EB9BA0BD9C}"/>
              </a:ext>
            </a:extLst>
          </p:cNvPr>
          <p:cNvSpPr>
            <a:spLocks noGrp="1"/>
          </p:cNvSpPr>
          <p:nvPr>
            <p:ph type="title"/>
          </p:nvPr>
        </p:nvSpPr>
        <p:spPr/>
        <p:txBody>
          <a:bodyPr/>
          <a:lstStyle/>
          <a:p>
            <a:r>
              <a:rPr lang="nb-NO" dirty="0" err="1"/>
              <a:t>Kostnadsvekter</a:t>
            </a:r>
            <a:r>
              <a:rPr lang="nb-NO" dirty="0"/>
              <a:t> 2025</a:t>
            </a:r>
          </a:p>
        </p:txBody>
      </p:sp>
      <p:sp>
        <p:nvSpPr>
          <p:cNvPr id="3" name="Plassholder for innhold 2">
            <a:extLst>
              <a:ext uri="{FF2B5EF4-FFF2-40B4-BE49-F238E27FC236}">
                <a16:creationId xmlns:a16="http://schemas.microsoft.com/office/drawing/2014/main" id="{659CEA86-32A3-4CF5-BBDE-BA771EE103DC}"/>
              </a:ext>
            </a:extLst>
          </p:cNvPr>
          <p:cNvSpPr>
            <a:spLocks noGrp="1"/>
          </p:cNvSpPr>
          <p:nvPr>
            <p:ph idx="1"/>
          </p:nvPr>
        </p:nvSpPr>
        <p:spPr/>
        <p:txBody>
          <a:bodyPr>
            <a:normAutofit/>
          </a:bodyPr>
          <a:lstStyle/>
          <a:p>
            <a:r>
              <a:rPr lang="nb-NO" dirty="0"/>
              <a:t>Ordinær prosess som tidligere år</a:t>
            </a:r>
          </a:p>
          <a:p>
            <a:r>
              <a:rPr lang="nb-NO" dirty="0"/>
              <a:t>Ny og revidert spesifikasjon for KPP-beregninger i helseforetak legges til grunn </a:t>
            </a:r>
            <a:r>
              <a:rPr lang="nb-NO"/>
              <a:t>for rapporteringen av 2023-dataene</a:t>
            </a:r>
            <a:endParaRPr lang="nb-NO" dirty="0"/>
          </a:p>
          <a:p>
            <a:r>
              <a:rPr lang="nb-NO" dirty="0"/>
              <a:t>Maler og frister sendes alle HF i slutten av januar</a:t>
            </a:r>
          </a:p>
          <a:p>
            <a:r>
              <a:rPr lang="nb-NO" dirty="0"/>
              <a:t>Planlegger ett kvalitetssikringsmøte i månedsskifte mai/juni</a:t>
            </a:r>
          </a:p>
          <a:p>
            <a:endParaRPr lang="nb-NO" dirty="0"/>
          </a:p>
          <a:p>
            <a:r>
              <a:rPr lang="nb-NO" dirty="0"/>
              <a:t>KPP-beregningen følger revidert nasjonal KPP-spesifikasjon</a:t>
            </a:r>
          </a:p>
          <a:p>
            <a:r>
              <a:rPr lang="nb-NO" dirty="0"/>
              <a:t>Informasjon om KPP-rapportering kommer fra NPR – Innkallingsbrevet</a:t>
            </a:r>
          </a:p>
          <a:p>
            <a:endParaRPr lang="nb-NO" dirty="0"/>
          </a:p>
          <a:p>
            <a:r>
              <a:rPr lang="nb-NO" dirty="0"/>
              <a:t>Har dere spørsmål – ta kontakt:</a:t>
            </a:r>
          </a:p>
          <a:p>
            <a:pPr lvl="1">
              <a:buFont typeface="Wingdings" panose="05000000000000000000" pitchFamily="2" charset="2"/>
              <a:buChar char="ü"/>
            </a:pPr>
            <a:r>
              <a:rPr lang="nb-NO" dirty="0">
                <a:hlinkClick r:id="rId2"/>
              </a:rPr>
              <a:t>jostein.bandlien@helsedir.no</a:t>
            </a:r>
            <a:endParaRPr lang="nb-NO" dirty="0"/>
          </a:p>
          <a:p>
            <a:pPr lvl="1">
              <a:buFont typeface="Wingdings" panose="05000000000000000000" pitchFamily="2" charset="2"/>
              <a:buChar char="ü"/>
            </a:pPr>
            <a:r>
              <a:rPr lang="nb-NO" dirty="0">
                <a:hlinkClick r:id="rId3"/>
              </a:rPr>
              <a:t>ann.lisbeth.sandvik@helsedir.no</a:t>
            </a:r>
            <a:endParaRPr lang="nb-NO" dirty="0"/>
          </a:p>
          <a:p>
            <a:endParaRPr lang="nb-NO" dirty="0"/>
          </a:p>
        </p:txBody>
      </p:sp>
    </p:spTree>
    <p:extLst>
      <p:ext uri="{BB962C8B-B14F-4D97-AF65-F5344CB8AC3E}">
        <p14:creationId xmlns:p14="http://schemas.microsoft.com/office/powerpoint/2010/main" val="3669314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3CEF5E-A0B2-2A2C-D5C4-4154CE45FB82}"/>
              </a:ext>
            </a:extLst>
          </p:cNvPr>
          <p:cNvSpPr>
            <a:spLocks noGrp="1"/>
          </p:cNvSpPr>
          <p:nvPr>
            <p:ph type="title"/>
          </p:nvPr>
        </p:nvSpPr>
        <p:spPr/>
        <p:txBody>
          <a:bodyPr/>
          <a:lstStyle/>
          <a:p>
            <a:r>
              <a:rPr lang="nb-NO" dirty="0"/>
              <a:t>Resultatbasert finansiering</a:t>
            </a:r>
            <a:br>
              <a:rPr lang="nb-NO" dirty="0"/>
            </a:br>
            <a:r>
              <a:rPr lang="nb-NO" sz="3600" dirty="0"/>
              <a:t>Mats Ulvund Paulsberg</a:t>
            </a:r>
            <a:endParaRPr lang="nb-NO" dirty="0"/>
          </a:p>
        </p:txBody>
      </p:sp>
    </p:spTree>
    <p:extLst>
      <p:ext uri="{BB962C8B-B14F-4D97-AF65-F5344CB8AC3E}">
        <p14:creationId xmlns:p14="http://schemas.microsoft.com/office/powerpoint/2010/main" val="2254326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EC49B74-0E2E-3295-4A2B-D908D83683EF}"/>
              </a:ext>
            </a:extLst>
          </p:cNvPr>
          <p:cNvPicPr>
            <a:picLocks noChangeAspect="1"/>
          </p:cNvPicPr>
          <p:nvPr/>
        </p:nvPicPr>
        <p:blipFill>
          <a:blip r:embed="rId2"/>
          <a:stretch>
            <a:fillRect/>
          </a:stretch>
        </p:blipFill>
        <p:spPr>
          <a:xfrm>
            <a:off x="6962646" y="1827351"/>
            <a:ext cx="5058777" cy="4105490"/>
          </a:xfrm>
          <a:prstGeom prst="rect">
            <a:avLst/>
          </a:prstGeom>
        </p:spPr>
      </p:pic>
      <p:sp>
        <p:nvSpPr>
          <p:cNvPr id="2" name="Tittel 1">
            <a:extLst>
              <a:ext uri="{FF2B5EF4-FFF2-40B4-BE49-F238E27FC236}">
                <a16:creationId xmlns:a16="http://schemas.microsoft.com/office/drawing/2014/main" id="{BDE7DDF0-4220-C58E-DA0C-67AD29591B49}"/>
              </a:ext>
            </a:extLst>
          </p:cNvPr>
          <p:cNvSpPr>
            <a:spLocks noGrp="1"/>
          </p:cNvSpPr>
          <p:nvPr>
            <p:ph type="title"/>
          </p:nvPr>
        </p:nvSpPr>
        <p:spPr>
          <a:xfrm>
            <a:off x="761256" y="315914"/>
            <a:ext cx="10663932" cy="959214"/>
          </a:xfrm>
        </p:spPr>
        <p:txBody>
          <a:bodyPr/>
          <a:lstStyle/>
          <a:p>
            <a:r>
              <a:rPr lang="nb-NO" dirty="0"/>
              <a:t>Resultatbasert finansiering 2024</a:t>
            </a:r>
          </a:p>
        </p:txBody>
      </p:sp>
      <p:sp>
        <p:nvSpPr>
          <p:cNvPr id="3" name="Plassholder for innhold 2">
            <a:extLst>
              <a:ext uri="{FF2B5EF4-FFF2-40B4-BE49-F238E27FC236}">
                <a16:creationId xmlns:a16="http://schemas.microsoft.com/office/drawing/2014/main" id="{4DA1A151-566A-EC10-21A1-818D7763A48F}"/>
              </a:ext>
            </a:extLst>
          </p:cNvPr>
          <p:cNvSpPr>
            <a:spLocks noGrp="1"/>
          </p:cNvSpPr>
          <p:nvPr>
            <p:ph idx="1"/>
          </p:nvPr>
        </p:nvSpPr>
        <p:spPr>
          <a:xfrm>
            <a:off x="761256" y="1917700"/>
            <a:ext cx="7334120" cy="4424107"/>
          </a:xfrm>
        </p:spPr>
        <p:txBody>
          <a:bodyPr/>
          <a:lstStyle/>
          <a:p>
            <a:pPr marL="0" indent="0">
              <a:buNone/>
            </a:pPr>
            <a:r>
              <a:rPr lang="nb-NO" dirty="0"/>
              <a:t>Formål</a:t>
            </a:r>
          </a:p>
          <a:p>
            <a:r>
              <a:rPr lang="nb-NO" sz="2000" dirty="0"/>
              <a:t>Stimulere til ønsket tjenesteutvikling, med vekt på samhandling og digitalisering</a:t>
            </a:r>
          </a:p>
          <a:p>
            <a:endParaRPr lang="nb-NO" dirty="0"/>
          </a:p>
          <a:p>
            <a:pPr marL="0" indent="0">
              <a:buNone/>
            </a:pPr>
            <a:r>
              <a:rPr lang="nb-NO" dirty="0"/>
              <a:t>Indikatorer</a:t>
            </a:r>
          </a:p>
          <a:p>
            <a:r>
              <a:rPr lang="nb-NO" sz="2000" dirty="0"/>
              <a:t>To nye indikatorer for samarbeidsaktiviteter og teambasert oppfølging innen somatikk</a:t>
            </a:r>
          </a:p>
          <a:p>
            <a:endParaRPr lang="nb-NO" dirty="0"/>
          </a:p>
          <a:p>
            <a:pPr marL="0" indent="0">
              <a:buNone/>
            </a:pPr>
            <a:r>
              <a:rPr lang="nb-NO" dirty="0"/>
              <a:t>Prestasjonsmål</a:t>
            </a:r>
          </a:p>
          <a:p>
            <a:r>
              <a:rPr lang="nb-NO" sz="2000" dirty="0"/>
              <a:t>Nedjustert vekting av datakompletthet (5%) og økning av plassering (95%)</a:t>
            </a:r>
          </a:p>
          <a:p>
            <a:endParaRPr lang="nb-NO" sz="2000" dirty="0"/>
          </a:p>
          <a:p>
            <a:pPr marL="0" indent="0">
              <a:buNone/>
            </a:pPr>
            <a:r>
              <a:rPr lang="nb-NO" sz="2000" dirty="0">
                <a:hlinkClick r:id="rId3"/>
              </a:rPr>
              <a:t>Resultatbasert finansiering</a:t>
            </a:r>
            <a:r>
              <a:rPr lang="nb-NO" sz="2000" dirty="0"/>
              <a:t> </a:t>
            </a:r>
          </a:p>
          <a:p>
            <a:endParaRPr lang="nb-NO" sz="2000" dirty="0"/>
          </a:p>
        </p:txBody>
      </p:sp>
      <p:sp>
        <p:nvSpPr>
          <p:cNvPr id="4" name="Plassholder for bunntekst 3">
            <a:extLst>
              <a:ext uri="{FF2B5EF4-FFF2-40B4-BE49-F238E27FC236}">
                <a16:creationId xmlns:a16="http://schemas.microsoft.com/office/drawing/2014/main" id="{AFA6D9C1-9713-A831-A76F-61A1AC5BABE3}"/>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5633A0CF-7B48-3B8D-67BB-1091D2D29C83}"/>
              </a:ext>
            </a:extLst>
          </p:cNvPr>
          <p:cNvSpPr>
            <a:spLocks noGrp="1"/>
          </p:cNvSpPr>
          <p:nvPr>
            <p:ph type="sldNum" sz="quarter" idx="12"/>
          </p:nvPr>
        </p:nvSpPr>
        <p:spPr/>
        <p:txBody>
          <a:bodyPr/>
          <a:lstStyle/>
          <a:p>
            <a:fld id="{1670A82E-6091-4B79-BDC9-9FEC8E0D8D32}" type="slidenum">
              <a:rPr lang="nn-NO" smtClean="0"/>
              <a:t>53</a:t>
            </a:fld>
            <a:endParaRPr lang="nn-NO"/>
          </a:p>
        </p:txBody>
      </p:sp>
    </p:spTree>
    <p:extLst>
      <p:ext uri="{BB962C8B-B14F-4D97-AF65-F5344CB8AC3E}">
        <p14:creationId xmlns:p14="http://schemas.microsoft.com/office/powerpoint/2010/main" val="3171208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92DFE7-4ED2-A5B0-B7BE-25FBEB233F6A}"/>
              </a:ext>
            </a:extLst>
          </p:cNvPr>
          <p:cNvSpPr>
            <a:spLocks noGrp="1"/>
          </p:cNvSpPr>
          <p:nvPr>
            <p:ph type="title"/>
          </p:nvPr>
        </p:nvSpPr>
        <p:spPr>
          <a:xfrm>
            <a:off x="761256" y="315914"/>
            <a:ext cx="10663932" cy="900490"/>
          </a:xfrm>
        </p:spPr>
        <p:txBody>
          <a:bodyPr/>
          <a:lstStyle/>
          <a:p>
            <a:r>
              <a:rPr lang="nb-NO" dirty="0"/>
              <a:t>Indikatorer i RBF 2024</a:t>
            </a:r>
          </a:p>
        </p:txBody>
      </p:sp>
      <p:sp>
        <p:nvSpPr>
          <p:cNvPr id="4" name="Plassholder for bunntekst 3">
            <a:extLst>
              <a:ext uri="{FF2B5EF4-FFF2-40B4-BE49-F238E27FC236}">
                <a16:creationId xmlns:a16="http://schemas.microsoft.com/office/drawing/2014/main" id="{9E9AC8E0-F1FC-DDFE-4C61-B9A47855529D}"/>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830AE1B8-D20E-A253-E315-1C75F34C76CB}"/>
              </a:ext>
            </a:extLst>
          </p:cNvPr>
          <p:cNvSpPr>
            <a:spLocks noGrp="1"/>
          </p:cNvSpPr>
          <p:nvPr>
            <p:ph type="sldNum" sz="quarter" idx="12"/>
          </p:nvPr>
        </p:nvSpPr>
        <p:spPr/>
        <p:txBody>
          <a:bodyPr/>
          <a:lstStyle/>
          <a:p>
            <a:fld id="{1670A82E-6091-4B79-BDC9-9FEC8E0D8D32}" type="slidenum">
              <a:rPr lang="nn-NO" smtClean="0"/>
              <a:t>54</a:t>
            </a:fld>
            <a:endParaRPr lang="nn-NO"/>
          </a:p>
        </p:txBody>
      </p:sp>
      <p:graphicFrame>
        <p:nvGraphicFramePr>
          <p:cNvPr id="6" name="Plassholder for innhold 5">
            <a:extLst>
              <a:ext uri="{FF2B5EF4-FFF2-40B4-BE49-F238E27FC236}">
                <a16:creationId xmlns:a16="http://schemas.microsoft.com/office/drawing/2014/main" id="{FE949ACA-84D9-F6A6-FC0A-1FEA04BDAE46}"/>
              </a:ext>
            </a:extLst>
          </p:cNvPr>
          <p:cNvGraphicFramePr>
            <a:graphicFrameLocks noGrp="1"/>
          </p:cNvGraphicFramePr>
          <p:nvPr>
            <p:ph idx="1"/>
          </p:nvPr>
        </p:nvGraphicFramePr>
        <p:xfrm>
          <a:off x="1889450" y="1408301"/>
          <a:ext cx="8413100" cy="3507644"/>
        </p:xfrm>
        <a:graphic>
          <a:graphicData uri="http://schemas.openxmlformats.org/drawingml/2006/table">
            <a:tbl>
              <a:tblPr>
                <a:effectLst>
                  <a:outerShdw blurRad="50800" dist="38100" dir="2700000" algn="tl" rotWithShape="0">
                    <a:prstClr val="black">
                      <a:alpha val="40000"/>
                    </a:prstClr>
                  </a:outerShdw>
                </a:effectLst>
              </a:tblPr>
              <a:tblGrid>
                <a:gridCol w="5320048">
                  <a:extLst>
                    <a:ext uri="{9D8B030D-6E8A-4147-A177-3AD203B41FA5}">
                      <a16:colId xmlns:a16="http://schemas.microsoft.com/office/drawing/2014/main" val="286922656"/>
                    </a:ext>
                  </a:extLst>
                </a:gridCol>
                <a:gridCol w="927916">
                  <a:extLst>
                    <a:ext uri="{9D8B030D-6E8A-4147-A177-3AD203B41FA5}">
                      <a16:colId xmlns:a16="http://schemas.microsoft.com/office/drawing/2014/main" val="183629536"/>
                    </a:ext>
                  </a:extLst>
                </a:gridCol>
                <a:gridCol w="927916">
                  <a:extLst>
                    <a:ext uri="{9D8B030D-6E8A-4147-A177-3AD203B41FA5}">
                      <a16:colId xmlns:a16="http://schemas.microsoft.com/office/drawing/2014/main" val="881955657"/>
                    </a:ext>
                  </a:extLst>
                </a:gridCol>
                <a:gridCol w="1237220">
                  <a:extLst>
                    <a:ext uri="{9D8B030D-6E8A-4147-A177-3AD203B41FA5}">
                      <a16:colId xmlns:a16="http://schemas.microsoft.com/office/drawing/2014/main" val="3616443881"/>
                    </a:ext>
                  </a:extLst>
                </a:gridCol>
              </a:tblGrid>
              <a:tr h="233723">
                <a:tc>
                  <a:txBody>
                    <a:bodyPr/>
                    <a:lstStyle/>
                    <a:p>
                      <a:pPr algn="l" fontAlgn="b"/>
                      <a:r>
                        <a:rPr lang="nb-NO" sz="1200" b="1" i="0" u="none" strike="noStrike" dirty="0">
                          <a:solidFill>
                            <a:srgbClr val="000000"/>
                          </a:solidFill>
                          <a:effectLst/>
                          <a:latin typeface="Calibri" panose="020F0502020204030204" pitchFamily="34" charset="0"/>
                        </a:rPr>
                        <a:t>Indikator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200" b="1" i="0" u="none" strike="noStrike" dirty="0">
                          <a:solidFill>
                            <a:srgbClr val="000000"/>
                          </a:solidFill>
                          <a:effectLst/>
                          <a:latin typeface="Calibri" panose="020F0502020204030204" pitchFamily="34" charset="0"/>
                        </a:rPr>
                        <a:t>Måltall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200" b="1" i="0" u="none" strike="noStrike" dirty="0">
                          <a:solidFill>
                            <a:srgbClr val="000000"/>
                          </a:solidFill>
                          <a:effectLst/>
                          <a:latin typeface="Calibri" panose="020F0502020204030204" pitchFamily="34" charset="0"/>
                        </a:rPr>
                        <a:t>Vekt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nb-NO" sz="1200" b="1" i="0" u="none" strike="noStrike">
                          <a:solidFill>
                            <a:srgbClr val="000000"/>
                          </a:solidFill>
                          <a:effectLst/>
                          <a:latin typeface="Calibri" panose="020F0502020204030204" pitchFamily="34" charset="0"/>
                        </a:rPr>
                        <a:t>Total poengsum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33401578"/>
                  </a:ext>
                </a:extLst>
              </a:tr>
              <a:tr h="363769">
                <a:tc>
                  <a:txBody>
                    <a:bodyPr/>
                    <a:lstStyle/>
                    <a:p>
                      <a:pPr algn="l" fontAlgn="b"/>
                      <a:r>
                        <a:rPr lang="nb-NO" sz="1200" b="0" i="0" u="none" strike="noStrike" dirty="0">
                          <a:solidFill>
                            <a:srgbClr val="000000"/>
                          </a:solidFill>
                          <a:effectLst/>
                          <a:latin typeface="Calibri" panose="020F0502020204030204" pitchFamily="34" charset="0"/>
                        </a:rPr>
                        <a:t>Video- og telefonkonsultasjon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200" b="0" i="0" u="none" strike="noStrike">
                          <a:solidFill>
                            <a:srgbClr val="000000"/>
                          </a:solidFill>
                          <a:effectLst/>
                          <a:latin typeface="Calibri" panose="020F0502020204030204" pitchFamily="34" charset="0"/>
                        </a:rPr>
                        <a:t>15 %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200" b="0" i="0" u="none" strike="noStrike">
                          <a:solidFill>
                            <a:srgbClr val="000000"/>
                          </a:solidFill>
                          <a:effectLst/>
                          <a:latin typeface="Calibri" panose="020F0502020204030204" pitchFamily="34" charset="0"/>
                        </a:rPr>
                        <a:t>24,0 %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nb-NO" sz="1200" b="0" i="0" u="none" strike="noStrike">
                          <a:solidFill>
                            <a:srgbClr val="000000"/>
                          </a:solidFill>
                          <a:effectLst/>
                          <a:latin typeface="Calibri" panose="020F0502020204030204" pitchFamily="34" charset="0"/>
                        </a:rPr>
                        <a:t>                    22 800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27029699"/>
                  </a:ext>
                </a:extLst>
              </a:tr>
              <a:tr h="363769">
                <a:tc>
                  <a:txBody>
                    <a:bodyPr/>
                    <a:lstStyle/>
                    <a:p>
                      <a:pPr algn="l" fontAlgn="b"/>
                      <a:r>
                        <a:rPr lang="nb-NO" sz="1200" b="0" i="0" u="none" strike="noStrike" dirty="0">
                          <a:solidFill>
                            <a:srgbClr val="000000"/>
                          </a:solidFill>
                          <a:effectLst/>
                          <a:latin typeface="Calibri" panose="020F0502020204030204" pitchFamily="34" charset="0"/>
                        </a:rPr>
                        <a:t>Samarbeidsaktiviteter (PHV/TSB)</a:t>
                      </a:r>
                    </a:p>
                  </a:txBody>
                  <a:tcPr marL="9525" marR="9525" marT="9525" marB="0" anchor="b">
                    <a:lnL>
                      <a:noFill/>
                    </a:lnL>
                    <a:lnR>
                      <a:noFill/>
                    </a:lnR>
                    <a:lnT>
                      <a:noFill/>
                    </a:lnT>
                    <a:lnB>
                      <a:noFill/>
                    </a:lnB>
                  </a:tcPr>
                </a:tc>
                <a:tc>
                  <a:txBody>
                    <a:bodyPr/>
                    <a:lstStyle/>
                    <a:p>
                      <a:pPr algn="r" fontAlgn="b"/>
                      <a:r>
                        <a:rPr lang="nb-NO" sz="1200" b="0" i="0" u="none" strike="noStrike">
                          <a:solidFill>
                            <a:srgbClr val="000000"/>
                          </a:solidFill>
                          <a:effectLst/>
                          <a:latin typeface="Calibri" panose="020F0502020204030204" pitchFamily="34" charset="0"/>
                        </a:rPr>
                        <a:t>25 %</a:t>
                      </a:r>
                    </a:p>
                  </a:txBody>
                  <a:tcPr marL="9525" marR="9525" marT="9525" marB="0" anchor="b">
                    <a:lnL>
                      <a:noFill/>
                    </a:lnL>
                    <a:lnR>
                      <a:noFill/>
                    </a:lnR>
                    <a:lnT>
                      <a:noFill/>
                    </a:lnT>
                    <a:lnB>
                      <a:noFill/>
                    </a:lnB>
                  </a:tcPr>
                </a:tc>
                <a:tc>
                  <a:txBody>
                    <a:bodyPr/>
                    <a:lstStyle/>
                    <a:p>
                      <a:pPr algn="r" fontAlgn="b"/>
                      <a:r>
                        <a:rPr lang="nb-NO" sz="1200" b="0" i="0" u="none" strike="noStrike">
                          <a:solidFill>
                            <a:srgbClr val="000000"/>
                          </a:solidFill>
                          <a:effectLst/>
                          <a:latin typeface="Calibri" panose="020F0502020204030204" pitchFamily="34" charset="0"/>
                        </a:rPr>
                        <a:t>20,0 %</a:t>
                      </a:r>
                    </a:p>
                  </a:txBody>
                  <a:tcPr marL="9525" marR="9525" marT="9525" marB="0" anchor="b">
                    <a:lnL>
                      <a:noFill/>
                    </a:lnL>
                    <a:lnR>
                      <a:noFill/>
                    </a:lnR>
                    <a:lnT>
                      <a:noFill/>
                    </a:lnT>
                    <a:lnB>
                      <a:noFill/>
                    </a:lnB>
                  </a:tcPr>
                </a:tc>
                <a:tc>
                  <a:txBody>
                    <a:bodyPr/>
                    <a:lstStyle/>
                    <a:p>
                      <a:pPr algn="l" fontAlgn="b"/>
                      <a:r>
                        <a:rPr lang="nb-NO" sz="1200" b="0" i="0" u="none" strike="noStrike">
                          <a:solidFill>
                            <a:srgbClr val="000000"/>
                          </a:solidFill>
                          <a:effectLst/>
                          <a:latin typeface="Calibri" panose="020F0502020204030204" pitchFamily="34" charset="0"/>
                        </a:rPr>
                        <a:t>                    19 000 </a:t>
                      </a:r>
                    </a:p>
                  </a:txBody>
                  <a:tcPr marL="9525" marR="9525" marT="9525" marB="0" anchor="b">
                    <a:lnL>
                      <a:noFill/>
                    </a:lnL>
                    <a:lnR>
                      <a:noFill/>
                    </a:lnR>
                    <a:lnT>
                      <a:noFill/>
                    </a:lnT>
                    <a:lnB>
                      <a:noFill/>
                    </a:lnB>
                  </a:tcPr>
                </a:tc>
                <a:extLst>
                  <a:ext uri="{0D108BD9-81ED-4DB2-BD59-A6C34878D82A}">
                    <a16:rowId xmlns:a16="http://schemas.microsoft.com/office/drawing/2014/main" val="3468918072"/>
                  </a:ext>
                </a:extLst>
              </a:tr>
              <a:tr h="363769">
                <a:tc>
                  <a:txBody>
                    <a:bodyPr/>
                    <a:lstStyle/>
                    <a:p>
                      <a:pPr algn="l" fontAlgn="b"/>
                      <a:r>
                        <a:rPr lang="nb-NO" sz="1200" b="0" i="0" u="none" strike="noStrike" dirty="0">
                          <a:solidFill>
                            <a:srgbClr val="000000"/>
                          </a:solidFill>
                          <a:effectLst/>
                          <a:latin typeface="Calibri" panose="020F0502020204030204" pitchFamily="34" charset="0"/>
                        </a:rPr>
                        <a:t>Samarbeidsaktiviteter (Somatikk)</a:t>
                      </a:r>
                    </a:p>
                  </a:txBody>
                  <a:tcPr marL="9525" marR="9525" marT="9525" marB="0" anchor="b">
                    <a:lnL>
                      <a:noFill/>
                    </a:lnL>
                    <a:lnR>
                      <a:noFill/>
                    </a:lnR>
                    <a:lnT>
                      <a:noFill/>
                    </a:lnT>
                    <a:lnB>
                      <a:noFill/>
                    </a:lnB>
                  </a:tcPr>
                </a:tc>
                <a:tc>
                  <a:txBody>
                    <a:bodyPr/>
                    <a:lstStyle/>
                    <a:p>
                      <a:pPr algn="r" fontAlgn="b"/>
                      <a:r>
                        <a:rPr lang="nb-NO" sz="1200" b="0" i="0" u="none" strike="noStrike" dirty="0">
                          <a:solidFill>
                            <a:srgbClr val="000000"/>
                          </a:solidFill>
                          <a:effectLst/>
                          <a:latin typeface="Calibri" panose="020F0502020204030204" pitchFamily="34" charset="0"/>
                        </a:rPr>
                        <a:t>1 %</a:t>
                      </a:r>
                    </a:p>
                  </a:txBody>
                  <a:tcPr marL="9525" marR="9525" marT="9525" marB="0" anchor="b">
                    <a:lnL>
                      <a:noFill/>
                    </a:lnL>
                    <a:lnR>
                      <a:noFill/>
                    </a:lnR>
                    <a:lnT>
                      <a:noFill/>
                    </a:lnT>
                    <a:lnB>
                      <a:noFill/>
                    </a:lnB>
                  </a:tcPr>
                </a:tc>
                <a:tc>
                  <a:txBody>
                    <a:bodyPr/>
                    <a:lstStyle/>
                    <a:p>
                      <a:pPr algn="r" fontAlgn="b"/>
                      <a:r>
                        <a:rPr lang="nb-NO" sz="1200" b="0" i="0" u="none" strike="noStrike" dirty="0">
                          <a:solidFill>
                            <a:srgbClr val="000000"/>
                          </a:solidFill>
                          <a:effectLst/>
                          <a:latin typeface="Calibri" panose="020F0502020204030204" pitchFamily="34" charset="0"/>
                        </a:rPr>
                        <a:t>7,0 %</a:t>
                      </a:r>
                    </a:p>
                  </a:txBody>
                  <a:tcPr marL="9525" marR="9525" marT="9525" marB="0" anchor="b">
                    <a:lnL>
                      <a:noFill/>
                    </a:lnL>
                    <a:lnR>
                      <a:noFill/>
                    </a:lnR>
                    <a:lnT>
                      <a:noFill/>
                    </a:lnT>
                    <a:lnB>
                      <a:noFill/>
                    </a:lnB>
                  </a:tcPr>
                </a:tc>
                <a:tc>
                  <a:txBody>
                    <a:bodyPr/>
                    <a:lstStyle/>
                    <a:p>
                      <a:pPr algn="l" fontAlgn="b"/>
                      <a:r>
                        <a:rPr lang="nb-NO" sz="1200" b="0" i="0" u="none" strike="noStrike" dirty="0">
                          <a:solidFill>
                            <a:srgbClr val="000000"/>
                          </a:solidFill>
                          <a:effectLst/>
                          <a:latin typeface="Calibri" panose="020F0502020204030204" pitchFamily="34" charset="0"/>
                        </a:rPr>
                        <a:t>                      6 650 </a:t>
                      </a:r>
                    </a:p>
                  </a:txBody>
                  <a:tcPr marL="9525" marR="9525" marT="9525" marB="0" anchor="b">
                    <a:lnL>
                      <a:noFill/>
                    </a:lnL>
                    <a:lnR>
                      <a:noFill/>
                    </a:lnR>
                    <a:lnT>
                      <a:noFill/>
                    </a:lnT>
                    <a:lnB>
                      <a:noFill/>
                    </a:lnB>
                  </a:tcPr>
                </a:tc>
                <a:extLst>
                  <a:ext uri="{0D108BD9-81ED-4DB2-BD59-A6C34878D82A}">
                    <a16:rowId xmlns:a16="http://schemas.microsoft.com/office/drawing/2014/main" val="1833203817"/>
                  </a:ext>
                </a:extLst>
              </a:tr>
              <a:tr h="363769">
                <a:tc>
                  <a:txBody>
                    <a:bodyPr/>
                    <a:lstStyle/>
                    <a:p>
                      <a:pPr algn="l" fontAlgn="b"/>
                      <a:r>
                        <a:rPr lang="nb-NO" sz="1200" b="0" i="0" u="none" strike="noStrike" dirty="0">
                          <a:solidFill>
                            <a:srgbClr val="000000"/>
                          </a:solidFill>
                          <a:effectLst/>
                          <a:latin typeface="Calibri" panose="020F0502020204030204" pitchFamily="34" charset="0"/>
                        </a:rPr>
                        <a:t>Teambasert oppfølging (ACT-/FACT-team)</a:t>
                      </a:r>
                    </a:p>
                  </a:txBody>
                  <a:tcPr marL="9525" marR="9525" marT="9525" marB="0" anchor="b">
                    <a:lnL>
                      <a:noFill/>
                    </a:lnL>
                    <a:lnR>
                      <a:noFill/>
                    </a:lnR>
                    <a:lnT>
                      <a:noFill/>
                    </a:lnT>
                    <a:lnB>
                      <a:noFill/>
                    </a:lnB>
                  </a:tcPr>
                </a:tc>
                <a:tc>
                  <a:txBody>
                    <a:bodyPr/>
                    <a:lstStyle/>
                    <a:p>
                      <a:pPr algn="r" fontAlgn="b"/>
                      <a:r>
                        <a:rPr lang="nb-NO" sz="1200" b="0" i="0" u="none" strike="noStrike">
                          <a:solidFill>
                            <a:srgbClr val="000000"/>
                          </a:solidFill>
                          <a:effectLst/>
                          <a:latin typeface="Calibri" panose="020F0502020204030204" pitchFamily="34" charset="0"/>
                        </a:rPr>
                        <a:t>2 %</a:t>
                      </a:r>
                    </a:p>
                  </a:txBody>
                  <a:tcPr marL="9525" marR="9525" marT="9525" marB="0" anchor="b">
                    <a:lnL>
                      <a:noFill/>
                    </a:lnL>
                    <a:lnR>
                      <a:noFill/>
                    </a:lnR>
                    <a:lnT>
                      <a:noFill/>
                    </a:lnT>
                    <a:lnB>
                      <a:noFill/>
                    </a:lnB>
                  </a:tcPr>
                </a:tc>
                <a:tc>
                  <a:txBody>
                    <a:bodyPr/>
                    <a:lstStyle/>
                    <a:p>
                      <a:pPr algn="r" fontAlgn="b"/>
                      <a:r>
                        <a:rPr lang="nb-NO" sz="1200" b="0" i="0" u="none" strike="noStrike">
                          <a:solidFill>
                            <a:srgbClr val="000000"/>
                          </a:solidFill>
                          <a:effectLst/>
                          <a:latin typeface="Calibri" panose="020F0502020204030204" pitchFamily="34" charset="0"/>
                        </a:rPr>
                        <a:t>7,5 %</a:t>
                      </a:r>
                    </a:p>
                  </a:txBody>
                  <a:tcPr marL="9525" marR="9525" marT="9525" marB="0" anchor="b">
                    <a:lnL>
                      <a:noFill/>
                    </a:lnL>
                    <a:lnR>
                      <a:noFill/>
                    </a:lnR>
                    <a:lnT>
                      <a:noFill/>
                    </a:lnT>
                    <a:lnB>
                      <a:noFill/>
                    </a:lnB>
                  </a:tcPr>
                </a:tc>
                <a:tc>
                  <a:txBody>
                    <a:bodyPr/>
                    <a:lstStyle/>
                    <a:p>
                      <a:pPr algn="l" fontAlgn="b"/>
                      <a:r>
                        <a:rPr lang="nb-NO" sz="1200" b="0" i="0" u="none" strike="noStrike" dirty="0">
                          <a:solidFill>
                            <a:srgbClr val="000000"/>
                          </a:solidFill>
                          <a:effectLst/>
                          <a:latin typeface="Calibri" panose="020F0502020204030204" pitchFamily="34" charset="0"/>
                        </a:rPr>
                        <a:t>                      7 125 </a:t>
                      </a:r>
                    </a:p>
                  </a:txBody>
                  <a:tcPr marL="9525" marR="9525" marT="9525" marB="0" anchor="b">
                    <a:lnL>
                      <a:noFill/>
                    </a:lnL>
                    <a:lnR>
                      <a:noFill/>
                    </a:lnR>
                    <a:lnT>
                      <a:noFill/>
                    </a:lnT>
                    <a:lnB>
                      <a:noFill/>
                    </a:lnB>
                  </a:tcPr>
                </a:tc>
                <a:extLst>
                  <a:ext uri="{0D108BD9-81ED-4DB2-BD59-A6C34878D82A}">
                    <a16:rowId xmlns:a16="http://schemas.microsoft.com/office/drawing/2014/main" val="910258324"/>
                  </a:ext>
                </a:extLst>
              </a:tr>
              <a:tr h="363769">
                <a:tc>
                  <a:txBody>
                    <a:bodyPr/>
                    <a:lstStyle/>
                    <a:p>
                      <a:pPr algn="l" fontAlgn="b"/>
                      <a:r>
                        <a:rPr lang="nb-NO" sz="1200" b="0" i="0" u="none" strike="noStrike">
                          <a:solidFill>
                            <a:srgbClr val="000000"/>
                          </a:solidFill>
                          <a:effectLst/>
                          <a:latin typeface="Calibri" panose="020F0502020204030204" pitchFamily="34" charset="0"/>
                        </a:rPr>
                        <a:t>Teambasert oppfølging (Somatikk)</a:t>
                      </a:r>
                    </a:p>
                  </a:txBody>
                  <a:tcPr marL="9525" marR="9525" marT="9525" marB="0" anchor="b">
                    <a:lnL>
                      <a:noFill/>
                    </a:lnL>
                    <a:lnR>
                      <a:noFill/>
                    </a:lnR>
                    <a:lnT>
                      <a:noFill/>
                    </a:lnT>
                    <a:lnB>
                      <a:noFill/>
                    </a:lnB>
                  </a:tcPr>
                </a:tc>
                <a:tc>
                  <a:txBody>
                    <a:bodyPr/>
                    <a:lstStyle/>
                    <a:p>
                      <a:pPr algn="r" fontAlgn="b"/>
                      <a:r>
                        <a:rPr lang="nb-NO" sz="1200" b="0" i="0" u="none" strike="noStrike" dirty="0">
                          <a:solidFill>
                            <a:srgbClr val="000000"/>
                          </a:solidFill>
                          <a:effectLst/>
                          <a:latin typeface="Calibri" panose="020F0502020204030204" pitchFamily="34" charset="0"/>
                        </a:rPr>
                        <a:t>1 %</a:t>
                      </a:r>
                    </a:p>
                  </a:txBody>
                  <a:tcPr marL="9525" marR="9525" marT="9525" marB="0" anchor="b">
                    <a:lnL>
                      <a:noFill/>
                    </a:lnL>
                    <a:lnR>
                      <a:noFill/>
                    </a:lnR>
                    <a:lnT>
                      <a:noFill/>
                    </a:lnT>
                    <a:lnB>
                      <a:noFill/>
                    </a:lnB>
                  </a:tcPr>
                </a:tc>
                <a:tc>
                  <a:txBody>
                    <a:bodyPr/>
                    <a:lstStyle/>
                    <a:p>
                      <a:pPr algn="r" fontAlgn="b"/>
                      <a:r>
                        <a:rPr lang="nb-NO" sz="1200" b="0" i="0" u="none" strike="noStrike">
                          <a:solidFill>
                            <a:srgbClr val="000000"/>
                          </a:solidFill>
                          <a:effectLst/>
                          <a:latin typeface="Calibri" panose="020F0502020204030204" pitchFamily="34" charset="0"/>
                        </a:rPr>
                        <a:t>3,0 %</a:t>
                      </a:r>
                    </a:p>
                  </a:txBody>
                  <a:tcPr marL="9525" marR="9525" marT="9525" marB="0" anchor="b">
                    <a:lnL>
                      <a:noFill/>
                    </a:lnL>
                    <a:lnR>
                      <a:noFill/>
                    </a:lnR>
                    <a:lnT>
                      <a:noFill/>
                    </a:lnT>
                    <a:lnB>
                      <a:noFill/>
                    </a:lnB>
                  </a:tcPr>
                </a:tc>
                <a:tc>
                  <a:txBody>
                    <a:bodyPr/>
                    <a:lstStyle/>
                    <a:p>
                      <a:pPr algn="l" fontAlgn="b"/>
                      <a:r>
                        <a:rPr lang="nb-NO" sz="1200" b="0" i="0" u="none" strike="noStrike" dirty="0">
                          <a:solidFill>
                            <a:srgbClr val="000000"/>
                          </a:solidFill>
                          <a:effectLst/>
                          <a:latin typeface="Calibri" panose="020F0502020204030204" pitchFamily="34" charset="0"/>
                        </a:rPr>
                        <a:t>                      2 850 </a:t>
                      </a:r>
                    </a:p>
                  </a:txBody>
                  <a:tcPr marL="9525" marR="9525" marT="9525" marB="0" anchor="b">
                    <a:lnL>
                      <a:noFill/>
                    </a:lnL>
                    <a:lnR>
                      <a:noFill/>
                    </a:lnR>
                    <a:lnT>
                      <a:noFill/>
                    </a:lnT>
                    <a:lnB>
                      <a:noFill/>
                    </a:lnB>
                  </a:tcPr>
                </a:tc>
                <a:extLst>
                  <a:ext uri="{0D108BD9-81ED-4DB2-BD59-A6C34878D82A}">
                    <a16:rowId xmlns:a16="http://schemas.microsoft.com/office/drawing/2014/main" val="2460646275"/>
                  </a:ext>
                </a:extLst>
              </a:tr>
              <a:tr h="363769">
                <a:tc>
                  <a:txBody>
                    <a:bodyPr/>
                    <a:lstStyle/>
                    <a:p>
                      <a:pPr algn="l" fontAlgn="b"/>
                      <a:r>
                        <a:rPr lang="nb-NO" sz="1200" b="0" i="0" u="none" strike="noStrike">
                          <a:solidFill>
                            <a:srgbClr val="000000"/>
                          </a:solidFill>
                          <a:effectLst/>
                          <a:latin typeface="Calibri" panose="020F0502020204030204" pitchFamily="34" charset="0"/>
                        </a:rPr>
                        <a:t>Digital skjemabasert pasientoppfølging og monitorering</a:t>
                      </a:r>
                    </a:p>
                  </a:txBody>
                  <a:tcPr marL="9525" marR="9525" marT="9525" marB="0" anchor="b">
                    <a:lnL>
                      <a:noFill/>
                    </a:lnL>
                    <a:lnR>
                      <a:noFill/>
                    </a:lnR>
                    <a:lnT>
                      <a:noFill/>
                    </a:lnT>
                    <a:lnB>
                      <a:noFill/>
                    </a:lnB>
                  </a:tcPr>
                </a:tc>
                <a:tc>
                  <a:txBody>
                    <a:bodyPr/>
                    <a:lstStyle/>
                    <a:p>
                      <a:pPr algn="r" fontAlgn="b"/>
                      <a:r>
                        <a:rPr lang="nb-NO" sz="1200" b="0" i="0" u="none" strike="noStrike">
                          <a:solidFill>
                            <a:srgbClr val="000000"/>
                          </a:solidFill>
                          <a:effectLst/>
                          <a:latin typeface="Calibri" panose="020F0502020204030204" pitchFamily="34" charset="0"/>
                        </a:rPr>
                        <a:t>1 %</a:t>
                      </a:r>
                    </a:p>
                  </a:txBody>
                  <a:tcPr marL="9525" marR="9525" marT="9525" marB="0" anchor="b">
                    <a:lnL>
                      <a:noFill/>
                    </a:lnL>
                    <a:lnR>
                      <a:noFill/>
                    </a:lnR>
                    <a:lnT>
                      <a:noFill/>
                    </a:lnT>
                    <a:lnB>
                      <a:noFill/>
                    </a:lnB>
                  </a:tcPr>
                </a:tc>
                <a:tc>
                  <a:txBody>
                    <a:bodyPr/>
                    <a:lstStyle/>
                    <a:p>
                      <a:pPr algn="r" fontAlgn="b"/>
                      <a:r>
                        <a:rPr lang="nb-NO" sz="1200" b="0" i="0" u="none" strike="noStrike" dirty="0">
                          <a:solidFill>
                            <a:srgbClr val="000000"/>
                          </a:solidFill>
                          <a:effectLst/>
                          <a:latin typeface="Calibri" panose="020F0502020204030204" pitchFamily="34" charset="0"/>
                        </a:rPr>
                        <a:t>4,0 %</a:t>
                      </a:r>
                    </a:p>
                  </a:txBody>
                  <a:tcPr marL="9525" marR="9525" marT="9525" marB="0" anchor="b">
                    <a:lnL>
                      <a:noFill/>
                    </a:lnL>
                    <a:lnR>
                      <a:noFill/>
                    </a:lnR>
                    <a:lnT>
                      <a:noFill/>
                    </a:lnT>
                    <a:lnB>
                      <a:noFill/>
                    </a:lnB>
                  </a:tcPr>
                </a:tc>
                <a:tc>
                  <a:txBody>
                    <a:bodyPr/>
                    <a:lstStyle/>
                    <a:p>
                      <a:pPr algn="l" fontAlgn="b"/>
                      <a:r>
                        <a:rPr lang="nb-NO" sz="1200" b="0" i="0" u="none" strike="noStrike" dirty="0">
                          <a:solidFill>
                            <a:srgbClr val="000000"/>
                          </a:solidFill>
                          <a:effectLst/>
                          <a:latin typeface="Calibri" panose="020F0502020204030204" pitchFamily="34" charset="0"/>
                        </a:rPr>
                        <a:t>                      3 800 </a:t>
                      </a:r>
                    </a:p>
                  </a:txBody>
                  <a:tcPr marL="9525" marR="9525" marT="9525" marB="0" anchor="b">
                    <a:lnL>
                      <a:noFill/>
                    </a:lnL>
                    <a:lnR>
                      <a:noFill/>
                    </a:lnR>
                    <a:lnT>
                      <a:noFill/>
                    </a:lnT>
                    <a:lnB>
                      <a:noFill/>
                    </a:lnB>
                  </a:tcPr>
                </a:tc>
                <a:extLst>
                  <a:ext uri="{0D108BD9-81ED-4DB2-BD59-A6C34878D82A}">
                    <a16:rowId xmlns:a16="http://schemas.microsoft.com/office/drawing/2014/main" val="3166218328"/>
                  </a:ext>
                </a:extLst>
              </a:tr>
              <a:tr h="363769">
                <a:tc>
                  <a:txBody>
                    <a:bodyPr/>
                    <a:lstStyle/>
                    <a:p>
                      <a:pPr algn="l" fontAlgn="b"/>
                      <a:r>
                        <a:rPr lang="nb-NO" sz="1200" b="0" i="0" u="none" strike="noStrike">
                          <a:solidFill>
                            <a:srgbClr val="000000"/>
                          </a:solidFill>
                          <a:effectLst/>
                          <a:latin typeface="Calibri" panose="020F0502020204030204" pitchFamily="34" charset="0"/>
                        </a:rPr>
                        <a:t>Gjennomført nettbasert behandlingsprogram</a:t>
                      </a:r>
                    </a:p>
                  </a:txBody>
                  <a:tcPr marL="9525" marR="9525" marT="9525" marB="0" anchor="b">
                    <a:lnL>
                      <a:noFill/>
                    </a:lnL>
                    <a:lnR>
                      <a:noFill/>
                    </a:lnR>
                    <a:lnT>
                      <a:noFill/>
                    </a:lnT>
                    <a:lnB>
                      <a:noFill/>
                    </a:lnB>
                  </a:tcPr>
                </a:tc>
                <a:tc>
                  <a:txBody>
                    <a:bodyPr/>
                    <a:lstStyle/>
                    <a:p>
                      <a:pPr algn="r" fontAlgn="b"/>
                      <a:r>
                        <a:rPr lang="nb-NO" sz="1200" b="0" i="0" u="none" strike="noStrike">
                          <a:solidFill>
                            <a:srgbClr val="000000"/>
                          </a:solidFill>
                          <a:effectLst/>
                          <a:latin typeface="Calibri" panose="020F0502020204030204" pitchFamily="34" charset="0"/>
                        </a:rPr>
                        <a:t>1 %</a:t>
                      </a:r>
                    </a:p>
                  </a:txBody>
                  <a:tcPr marL="9525" marR="9525" marT="9525" marB="0" anchor="b">
                    <a:lnL>
                      <a:noFill/>
                    </a:lnL>
                    <a:lnR>
                      <a:noFill/>
                    </a:lnR>
                    <a:lnT>
                      <a:noFill/>
                    </a:lnT>
                    <a:lnB>
                      <a:noFill/>
                    </a:lnB>
                  </a:tcPr>
                </a:tc>
                <a:tc>
                  <a:txBody>
                    <a:bodyPr/>
                    <a:lstStyle/>
                    <a:p>
                      <a:pPr algn="r" fontAlgn="b"/>
                      <a:r>
                        <a:rPr lang="nb-NO" sz="1200" b="0" i="0" u="none" strike="noStrike" dirty="0">
                          <a:solidFill>
                            <a:srgbClr val="000000"/>
                          </a:solidFill>
                          <a:effectLst/>
                          <a:latin typeface="Calibri" panose="020F0502020204030204" pitchFamily="34" charset="0"/>
                        </a:rPr>
                        <a:t>7,5 %</a:t>
                      </a:r>
                    </a:p>
                  </a:txBody>
                  <a:tcPr marL="9525" marR="9525" marT="9525" marB="0" anchor="b">
                    <a:lnL>
                      <a:noFill/>
                    </a:lnL>
                    <a:lnR>
                      <a:noFill/>
                    </a:lnR>
                    <a:lnT>
                      <a:noFill/>
                    </a:lnT>
                    <a:lnB>
                      <a:noFill/>
                    </a:lnB>
                  </a:tcPr>
                </a:tc>
                <a:tc>
                  <a:txBody>
                    <a:bodyPr/>
                    <a:lstStyle/>
                    <a:p>
                      <a:pPr algn="l" fontAlgn="b"/>
                      <a:r>
                        <a:rPr lang="nb-NO" sz="1200" b="0" i="0" u="none" strike="noStrike" dirty="0">
                          <a:solidFill>
                            <a:srgbClr val="000000"/>
                          </a:solidFill>
                          <a:effectLst/>
                          <a:latin typeface="Calibri" panose="020F0502020204030204" pitchFamily="34" charset="0"/>
                        </a:rPr>
                        <a:t>                      7 125 </a:t>
                      </a:r>
                    </a:p>
                  </a:txBody>
                  <a:tcPr marL="9525" marR="9525" marT="9525" marB="0" anchor="b">
                    <a:lnL>
                      <a:noFill/>
                    </a:lnL>
                    <a:lnR>
                      <a:noFill/>
                    </a:lnR>
                    <a:lnT>
                      <a:noFill/>
                    </a:lnT>
                    <a:lnB>
                      <a:noFill/>
                    </a:lnB>
                  </a:tcPr>
                </a:tc>
                <a:extLst>
                  <a:ext uri="{0D108BD9-81ED-4DB2-BD59-A6C34878D82A}">
                    <a16:rowId xmlns:a16="http://schemas.microsoft.com/office/drawing/2014/main" val="657374983"/>
                  </a:ext>
                </a:extLst>
              </a:tr>
              <a:tr h="363769">
                <a:tc>
                  <a:txBody>
                    <a:bodyPr/>
                    <a:lstStyle/>
                    <a:p>
                      <a:pPr algn="l" fontAlgn="b"/>
                      <a:r>
                        <a:rPr lang="nb-NO" sz="1200" b="0" i="0" u="none" strike="noStrike" dirty="0">
                          <a:solidFill>
                            <a:srgbClr val="000000"/>
                          </a:solidFill>
                          <a:effectLst/>
                          <a:latin typeface="Calibri" panose="020F0502020204030204" pitchFamily="34" charset="0"/>
                        </a:rPr>
                        <a:t>Andel schizofrenidiagnostiserte som har fått individuell plan (PHV/TSB)</a:t>
                      </a:r>
                    </a:p>
                  </a:txBody>
                  <a:tcPr marL="9525" marR="9525" marT="9525" marB="0" anchor="b">
                    <a:lnL>
                      <a:noFill/>
                    </a:lnL>
                    <a:lnR>
                      <a:noFill/>
                    </a:lnR>
                    <a:lnT>
                      <a:noFill/>
                    </a:lnT>
                    <a:lnB>
                      <a:noFill/>
                    </a:lnB>
                  </a:tcPr>
                </a:tc>
                <a:tc>
                  <a:txBody>
                    <a:bodyPr/>
                    <a:lstStyle/>
                    <a:p>
                      <a:pPr algn="r" fontAlgn="b"/>
                      <a:r>
                        <a:rPr lang="nb-NO" sz="1200" b="0" i="0" u="none" strike="noStrike">
                          <a:solidFill>
                            <a:srgbClr val="000000"/>
                          </a:solidFill>
                          <a:effectLst/>
                          <a:latin typeface="Calibri" panose="020F0502020204030204" pitchFamily="34" charset="0"/>
                        </a:rPr>
                        <a:t>70 %</a:t>
                      </a:r>
                    </a:p>
                  </a:txBody>
                  <a:tcPr marL="9525" marR="9525" marT="9525" marB="0" anchor="b">
                    <a:lnL>
                      <a:noFill/>
                    </a:lnL>
                    <a:lnR>
                      <a:noFill/>
                    </a:lnR>
                    <a:lnT>
                      <a:noFill/>
                    </a:lnT>
                    <a:lnB>
                      <a:noFill/>
                    </a:lnB>
                  </a:tcPr>
                </a:tc>
                <a:tc>
                  <a:txBody>
                    <a:bodyPr/>
                    <a:lstStyle/>
                    <a:p>
                      <a:pPr algn="r" fontAlgn="b"/>
                      <a:r>
                        <a:rPr lang="nb-NO" sz="1200" b="0" i="0" u="none" strike="noStrike" dirty="0">
                          <a:solidFill>
                            <a:srgbClr val="000000"/>
                          </a:solidFill>
                          <a:effectLst/>
                          <a:latin typeface="Calibri" panose="020F0502020204030204" pitchFamily="34" charset="0"/>
                        </a:rPr>
                        <a:t>3,0 %</a:t>
                      </a:r>
                    </a:p>
                  </a:txBody>
                  <a:tcPr marL="9525" marR="9525" marT="9525" marB="0" anchor="b">
                    <a:lnL>
                      <a:noFill/>
                    </a:lnL>
                    <a:lnR>
                      <a:noFill/>
                    </a:lnR>
                    <a:lnT>
                      <a:noFill/>
                    </a:lnT>
                    <a:lnB>
                      <a:noFill/>
                    </a:lnB>
                  </a:tcPr>
                </a:tc>
                <a:tc>
                  <a:txBody>
                    <a:bodyPr/>
                    <a:lstStyle/>
                    <a:p>
                      <a:pPr algn="l" fontAlgn="b"/>
                      <a:r>
                        <a:rPr lang="nb-NO" sz="1200" b="0" i="0" u="none" strike="noStrike" dirty="0">
                          <a:solidFill>
                            <a:srgbClr val="000000"/>
                          </a:solidFill>
                          <a:effectLst/>
                          <a:latin typeface="Calibri" panose="020F0502020204030204" pitchFamily="34" charset="0"/>
                        </a:rPr>
                        <a:t>                      2 850 </a:t>
                      </a:r>
                    </a:p>
                  </a:txBody>
                  <a:tcPr marL="9525" marR="9525" marT="9525" marB="0" anchor="b">
                    <a:lnL>
                      <a:noFill/>
                    </a:lnL>
                    <a:lnR>
                      <a:noFill/>
                    </a:lnR>
                    <a:lnT>
                      <a:noFill/>
                    </a:lnT>
                    <a:lnB>
                      <a:noFill/>
                    </a:lnB>
                  </a:tcPr>
                </a:tc>
                <a:extLst>
                  <a:ext uri="{0D108BD9-81ED-4DB2-BD59-A6C34878D82A}">
                    <a16:rowId xmlns:a16="http://schemas.microsoft.com/office/drawing/2014/main" val="733673468"/>
                  </a:ext>
                </a:extLst>
              </a:tr>
              <a:tr h="363769">
                <a:tc>
                  <a:txBody>
                    <a:bodyPr/>
                    <a:lstStyle/>
                    <a:p>
                      <a:pPr algn="l" fontAlgn="b"/>
                      <a:r>
                        <a:rPr lang="nb-NO" sz="1200" b="0" i="0" u="none" strike="noStrike">
                          <a:solidFill>
                            <a:srgbClr val="000000"/>
                          </a:solidFill>
                          <a:effectLst/>
                          <a:latin typeface="Calibri" panose="020F0502020204030204" pitchFamily="34" charset="0"/>
                        </a:rPr>
                        <a:t>Epikrisetid - andel epikriser sendt innen 1 dag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solidFill>
                            <a:srgbClr val="000000"/>
                          </a:solidFill>
                          <a:effectLst/>
                          <a:latin typeface="Calibri" panose="020F0502020204030204" pitchFamily="34" charset="0"/>
                        </a:rPr>
                        <a:t>70 %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solidFill>
                            <a:srgbClr val="000000"/>
                          </a:solidFill>
                          <a:effectLst/>
                          <a:latin typeface="Calibri" panose="020F0502020204030204" pitchFamily="34" charset="0"/>
                        </a:rPr>
                        <a:t>24,0 %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dirty="0">
                          <a:solidFill>
                            <a:srgbClr val="000000"/>
                          </a:solidFill>
                          <a:effectLst/>
                          <a:latin typeface="Calibri" panose="020F0502020204030204" pitchFamily="34" charset="0"/>
                        </a:rPr>
                        <a:t>                    22 800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685379"/>
                  </a:ext>
                </a:extLst>
              </a:tr>
            </a:tbl>
          </a:graphicData>
        </a:graphic>
      </p:graphicFrame>
      <p:graphicFrame>
        <p:nvGraphicFramePr>
          <p:cNvPr id="7" name="Tabell 6">
            <a:extLst>
              <a:ext uri="{FF2B5EF4-FFF2-40B4-BE49-F238E27FC236}">
                <a16:creationId xmlns:a16="http://schemas.microsoft.com/office/drawing/2014/main" id="{871736F6-130A-0C2B-F76F-D26080641104}"/>
              </a:ext>
            </a:extLst>
          </p:cNvPr>
          <p:cNvGraphicFramePr>
            <a:graphicFrameLocks noGrp="1"/>
          </p:cNvGraphicFramePr>
          <p:nvPr/>
        </p:nvGraphicFramePr>
        <p:xfrm>
          <a:off x="1889449" y="5284066"/>
          <a:ext cx="5568363" cy="1066400"/>
        </p:xfrm>
        <a:graphic>
          <a:graphicData uri="http://schemas.openxmlformats.org/drawingml/2006/table">
            <a:tbl>
              <a:tblPr>
                <a:effectLst>
                  <a:outerShdw blurRad="50800" dist="38100" dir="2700000" algn="tl" rotWithShape="0">
                    <a:prstClr val="black">
                      <a:alpha val="40000"/>
                    </a:prstClr>
                  </a:outerShdw>
                </a:effectLst>
              </a:tblPr>
              <a:tblGrid>
                <a:gridCol w="3027665">
                  <a:extLst>
                    <a:ext uri="{9D8B030D-6E8A-4147-A177-3AD203B41FA5}">
                      <a16:colId xmlns:a16="http://schemas.microsoft.com/office/drawing/2014/main" val="61041418"/>
                    </a:ext>
                  </a:extLst>
                </a:gridCol>
                <a:gridCol w="1270349">
                  <a:extLst>
                    <a:ext uri="{9D8B030D-6E8A-4147-A177-3AD203B41FA5}">
                      <a16:colId xmlns:a16="http://schemas.microsoft.com/office/drawing/2014/main" val="1015112770"/>
                    </a:ext>
                  </a:extLst>
                </a:gridCol>
                <a:gridCol w="1270349">
                  <a:extLst>
                    <a:ext uri="{9D8B030D-6E8A-4147-A177-3AD203B41FA5}">
                      <a16:colId xmlns:a16="http://schemas.microsoft.com/office/drawing/2014/main" val="1947626073"/>
                    </a:ext>
                  </a:extLst>
                </a:gridCol>
              </a:tblGrid>
              <a:tr h="266600">
                <a:tc>
                  <a:txBody>
                    <a:bodyPr/>
                    <a:lstStyle/>
                    <a:p>
                      <a:pPr algn="l" fontAlgn="b"/>
                      <a:r>
                        <a:rPr lang="nb-NO" sz="1200" b="1" i="0" u="none" strike="noStrike" dirty="0">
                          <a:solidFill>
                            <a:srgbClr val="000000"/>
                          </a:solidFill>
                          <a:effectLst/>
                          <a:latin typeface="Calibri" panose="020F0502020204030204" pitchFamily="34" charset="0"/>
                        </a:rPr>
                        <a:t>Prestasjonsmål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nb-NO" sz="1200" b="1" i="0" u="none" strike="noStrike">
                          <a:solidFill>
                            <a:srgbClr val="000000"/>
                          </a:solidFill>
                          <a:effectLst/>
                          <a:latin typeface="Calibri" panose="020F0502020204030204" pitchFamily="34" charset="0"/>
                        </a:rPr>
                        <a:t>Vekt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nb-NO" sz="1200" b="1" i="0" u="none" strike="noStrike">
                          <a:solidFill>
                            <a:srgbClr val="000000"/>
                          </a:solidFill>
                          <a:effectLst/>
                          <a:latin typeface="Calibri" panose="020F0502020204030204" pitchFamily="34" charset="0"/>
                        </a:rPr>
                        <a:t>Poeng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40140792"/>
                  </a:ext>
                </a:extLst>
              </a:tr>
              <a:tr h="266600">
                <a:tc>
                  <a:txBody>
                    <a:bodyPr/>
                    <a:lstStyle/>
                    <a:p>
                      <a:pPr algn="l" fontAlgn="b"/>
                      <a:r>
                        <a:rPr lang="nb-NO" sz="1200" b="0" i="0" u="none" strike="noStrike" dirty="0">
                          <a:solidFill>
                            <a:srgbClr val="000000"/>
                          </a:solidFill>
                          <a:effectLst/>
                          <a:latin typeface="Calibri" panose="020F0502020204030204" pitchFamily="34" charset="0"/>
                        </a:rPr>
                        <a:t>Plassering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200" b="0" i="0" u="none" strike="noStrike" dirty="0">
                          <a:solidFill>
                            <a:srgbClr val="000000"/>
                          </a:solidFill>
                          <a:effectLst/>
                          <a:latin typeface="Calibri" panose="020F0502020204030204" pitchFamily="34" charset="0"/>
                        </a:rPr>
                        <a:t>95 %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200" b="0" i="0" u="none" strike="noStrike">
                          <a:solidFill>
                            <a:srgbClr val="000000"/>
                          </a:solidFill>
                          <a:effectLst/>
                          <a:latin typeface="Calibri" panose="020F0502020204030204" pitchFamily="34" charset="0"/>
                        </a:rPr>
                        <a:t>95 000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26846169"/>
                  </a:ext>
                </a:extLst>
              </a:tr>
              <a:tr h="266600">
                <a:tc>
                  <a:txBody>
                    <a:bodyPr/>
                    <a:lstStyle/>
                    <a:p>
                      <a:pPr algn="l" fontAlgn="b"/>
                      <a:r>
                        <a:rPr lang="nb-NO" sz="1200" b="0" i="0" u="none" strike="noStrike">
                          <a:solidFill>
                            <a:srgbClr val="000000"/>
                          </a:solidFill>
                          <a:effectLst/>
                          <a:latin typeface="Calibri" panose="020F0502020204030204" pitchFamily="34" charset="0"/>
                        </a:rPr>
                        <a:t>Datakompletthet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solidFill>
                            <a:srgbClr val="000000"/>
                          </a:solidFill>
                          <a:effectLst/>
                          <a:latin typeface="Calibri" panose="020F0502020204030204" pitchFamily="34" charset="0"/>
                        </a:rPr>
                        <a:t>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5 000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472858"/>
                  </a:ext>
                </a:extLst>
              </a:tr>
              <a:tr h="266600">
                <a:tc>
                  <a:txBody>
                    <a:bodyPr/>
                    <a:lstStyle/>
                    <a:p>
                      <a:pPr algn="l" fontAlgn="b"/>
                      <a:r>
                        <a:rPr lang="nb-NO" sz="1200" b="0" i="0" u="none" strike="noStrike">
                          <a:solidFill>
                            <a:srgbClr val="000000"/>
                          </a:solidFill>
                          <a:effectLst/>
                          <a:latin typeface="Calibri" panose="020F0502020204030204" pitchFamily="34" charset="0"/>
                        </a:rPr>
                        <a:t>Antall poeng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b-NO"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200" b="1" i="0" u="none" strike="noStrike" dirty="0">
                          <a:solidFill>
                            <a:srgbClr val="000000"/>
                          </a:solidFill>
                          <a:effectLst/>
                          <a:latin typeface="Calibri" panose="020F0502020204030204" pitchFamily="34" charset="0"/>
                        </a:rPr>
                        <a:t>100 000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54763866"/>
                  </a:ext>
                </a:extLst>
              </a:tr>
            </a:tbl>
          </a:graphicData>
        </a:graphic>
      </p:graphicFrame>
    </p:spTree>
    <p:extLst>
      <p:ext uri="{BB962C8B-B14F-4D97-AF65-F5344CB8AC3E}">
        <p14:creationId xmlns:p14="http://schemas.microsoft.com/office/powerpoint/2010/main" val="3918741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AEBC5E-B367-8E31-E664-1906ED12619A}"/>
              </a:ext>
            </a:extLst>
          </p:cNvPr>
          <p:cNvSpPr>
            <a:spLocks noGrp="1"/>
          </p:cNvSpPr>
          <p:nvPr>
            <p:ph type="title"/>
          </p:nvPr>
        </p:nvSpPr>
        <p:spPr>
          <a:xfrm>
            <a:off x="761256" y="315914"/>
            <a:ext cx="10663932" cy="992770"/>
          </a:xfrm>
        </p:spPr>
        <p:txBody>
          <a:bodyPr/>
          <a:lstStyle/>
          <a:p>
            <a:r>
              <a:rPr lang="nb-NO" dirty="0"/>
              <a:t>Fordeling av foreløpig beregning av RBF 2024</a:t>
            </a:r>
          </a:p>
        </p:txBody>
      </p:sp>
      <p:graphicFrame>
        <p:nvGraphicFramePr>
          <p:cNvPr id="6" name="Plassholder for innhold 5">
            <a:extLst>
              <a:ext uri="{FF2B5EF4-FFF2-40B4-BE49-F238E27FC236}">
                <a16:creationId xmlns:a16="http://schemas.microsoft.com/office/drawing/2014/main" id="{11EB96B3-F7D5-B174-3B0B-5B734134E074}"/>
              </a:ext>
            </a:extLst>
          </p:cNvPr>
          <p:cNvGraphicFramePr>
            <a:graphicFrameLocks noGrp="1"/>
          </p:cNvGraphicFramePr>
          <p:nvPr>
            <p:ph idx="1"/>
          </p:nvPr>
        </p:nvGraphicFramePr>
        <p:xfrm>
          <a:off x="3484830" y="3814953"/>
          <a:ext cx="7940358" cy="2099286"/>
        </p:xfrm>
        <a:graphic>
          <a:graphicData uri="http://schemas.openxmlformats.org/drawingml/2006/table">
            <a:tbl>
              <a:tblPr>
                <a:effectLst>
                  <a:outerShdw blurRad="50800" dist="38100" dir="2700000" algn="tl" rotWithShape="0">
                    <a:prstClr val="black">
                      <a:alpha val="40000"/>
                    </a:prstClr>
                  </a:outerShdw>
                </a:effectLst>
              </a:tblPr>
              <a:tblGrid>
                <a:gridCol w="1255783">
                  <a:extLst>
                    <a:ext uri="{9D8B030D-6E8A-4147-A177-3AD203B41FA5}">
                      <a16:colId xmlns:a16="http://schemas.microsoft.com/office/drawing/2014/main" val="2572263631"/>
                    </a:ext>
                  </a:extLst>
                </a:gridCol>
                <a:gridCol w="1682608">
                  <a:extLst>
                    <a:ext uri="{9D8B030D-6E8A-4147-A177-3AD203B41FA5}">
                      <a16:colId xmlns:a16="http://schemas.microsoft.com/office/drawing/2014/main" val="2608769609"/>
                    </a:ext>
                  </a:extLst>
                </a:gridCol>
                <a:gridCol w="1682608">
                  <a:extLst>
                    <a:ext uri="{9D8B030D-6E8A-4147-A177-3AD203B41FA5}">
                      <a16:colId xmlns:a16="http://schemas.microsoft.com/office/drawing/2014/main" val="1240935644"/>
                    </a:ext>
                  </a:extLst>
                </a:gridCol>
                <a:gridCol w="1343970">
                  <a:extLst>
                    <a:ext uri="{9D8B030D-6E8A-4147-A177-3AD203B41FA5}">
                      <a16:colId xmlns:a16="http://schemas.microsoft.com/office/drawing/2014/main" val="1766157398"/>
                    </a:ext>
                  </a:extLst>
                </a:gridCol>
                <a:gridCol w="1975389">
                  <a:extLst>
                    <a:ext uri="{9D8B030D-6E8A-4147-A177-3AD203B41FA5}">
                      <a16:colId xmlns:a16="http://schemas.microsoft.com/office/drawing/2014/main" val="1095395555"/>
                    </a:ext>
                  </a:extLst>
                </a:gridCol>
              </a:tblGrid>
              <a:tr h="632698">
                <a:tc>
                  <a:txBody>
                    <a:bodyPr/>
                    <a:lstStyle/>
                    <a:p>
                      <a:pPr algn="l" fontAlgn="b"/>
                      <a:r>
                        <a:rPr lang="nb-NO" sz="1200" b="1" i="0" u="none" strike="noStrike">
                          <a:solidFill>
                            <a:srgbClr val="000000"/>
                          </a:solidFill>
                          <a:effectLst/>
                          <a:latin typeface="Calibri" panose="020F0502020204030204" pitchFamily="34" charset="0"/>
                        </a:rPr>
                        <a:t>RHF</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nb-NO" sz="1200" b="1" i="0" u="none" strike="noStrike" dirty="0">
                          <a:solidFill>
                            <a:srgbClr val="000000"/>
                          </a:solidFill>
                          <a:effectLst/>
                          <a:latin typeface="Calibri" panose="020F0502020204030204" pitchFamily="34" charset="0"/>
                        </a:rPr>
                        <a:t>Endelig fordeling 2023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nb-NO" sz="1200" b="1" i="0" u="none" strike="noStrike">
                          <a:solidFill>
                            <a:srgbClr val="000000"/>
                          </a:solidFill>
                          <a:effectLst/>
                          <a:latin typeface="Calibri" panose="020F0502020204030204" pitchFamily="34" charset="0"/>
                        </a:rPr>
                        <a:t>Foreløpig fordeling 2024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nb-NO" sz="1200" b="1" i="0" u="none" strike="noStrike" dirty="0">
                          <a:solidFill>
                            <a:srgbClr val="000000"/>
                          </a:solidFill>
                          <a:effectLst/>
                          <a:latin typeface="Calibri" panose="020F0502020204030204" pitchFamily="34" charset="0"/>
                        </a:rPr>
                        <a:t>Endringer fra 2023 til 2024 i pst.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nb-NO" sz="1200" b="1" i="0" u="none" strike="noStrike">
                          <a:solidFill>
                            <a:srgbClr val="000000"/>
                          </a:solidFill>
                          <a:effectLst/>
                          <a:latin typeface="Calibri" panose="020F0502020204030204" pitchFamily="34" charset="0"/>
                        </a:rPr>
                        <a:t>Fordeling sammenliknet med fordeling av basisbevilgning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04193906"/>
                  </a:ext>
                </a:extLst>
              </a:tr>
              <a:tr h="296673">
                <a:tc>
                  <a:txBody>
                    <a:bodyPr/>
                    <a:lstStyle/>
                    <a:p>
                      <a:pPr algn="l" fontAlgn="b"/>
                      <a:r>
                        <a:rPr lang="nb-NO" sz="1200" b="0" i="0" u="none" strike="noStrike">
                          <a:solidFill>
                            <a:srgbClr val="000000"/>
                          </a:solidFill>
                          <a:effectLst/>
                          <a:latin typeface="Calibri" panose="020F0502020204030204" pitchFamily="34" charset="0"/>
                        </a:rPr>
                        <a:t>Helse Sør-Øst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nb-NO" sz="1200" b="0" i="0" u="none" strike="noStrike" dirty="0">
                          <a:solidFill>
                            <a:srgbClr val="000000"/>
                          </a:solidFill>
                          <a:effectLst/>
                          <a:latin typeface="Calibri" panose="020F0502020204030204" pitchFamily="34" charset="0"/>
                        </a:rPr>
                        <a:t>310,7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nb-NO" sz="1200" b="0" i="0" u="none" strike="noStrike">
                          <a:solidFill>
                            <a:srgbClr val="000000"/>
                          </a:solidFill>
                          <a:effectLst/>
                          <a:latin typeface="Calibri" panose="020F0502020204030204" pitchFamily="34" charset="0"/>
                        </a:rPr>
                        <a:t>330,8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nb-NO" sz="1200" b="0" i="0" u="none" strike="noStrike" dirty="0">
                          <a:solidFill>
                            <a:srgbClr val="000000"/>
                          </a:solidFill>
                          <a:effectLst/>
                          <a:latin typeface="Calibri" panose="020F0502020204030204" pitchFamily="34" charset="0"/>
                        </a:rPr>
                        <a:t>6,5 %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nb-NO" sz="1200" b="0" i="0" u="none" strike="noStrike" dirty="0">
                          <a:solidFill>
                            <a:srgbClr val="000000"/>
                          </a:solidFill>
                          <a:effectLst/>
                          <a:latin typeface="Calibri" panose="020F0502020204030204" pitchFamily="34" charset="0"/>
                        </a:rPr>
                        <a:t>-20,2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2698175"/>
                  </a:ext>
                </a:extLst>
              </a:tr>
              <a:tr h="296673">
                <a:tc>
                  <a:txBody>
                    <a:bodyPr/>
                    <a:lstStyle/>
                    <a:p>
                      <a:pPr algn="l" fontAlgn="b"/>
                      <a:r>
                        <a:rPr lang="nb-NO" sz="1200" b="0" i="0" u="none" strike="noStrike">
                          <a:solidFill>
                            <a:srgbClr val="000000"/>
                          </a:solidFill>
                          <a:effectLst/>
                          <a:latin typeface="Calibri" panose="020F0502020204030204" pitchFamily="34" charset="0"/>
                        </a:rPr>
                        <a:t>Helse Vest</a:t>
                      </a:r>
                    </a:p>
                  </a:txBody>
                  <a:tcPr marL="9525" marR="9525" marT="9525" marB="0" anchor="b">
                    <a:lnL>
                      <a:noFill/>
                    </a:lnL>
                    <a:lnR>
                      <a:noFill/>
                    </a:lnR>
                    <a:lnT>
                      <a:noFill/>
                    </a:lnT>
                    <a:lnB>
                      <a:noFill/>
                    </a:lnB>
                  </a:tcPr>
                </a:tc>
                <a:tc>
                  <a:txBody>
                    <a:bodyPr/>
                    <a:lstStyle/>
                    <a:p>
                      <a:pPr algn="ctr" fontAlgn="b"/>
                      <a:r>
                        <a:rPr lang="nb-NO" sz="1200" b="0" i="0" u="none" strike="noStrike" dirty="0">
                          <a:solidFill>
                            <a:srgbClr val="000000"/>
                          </a:solidFill>
                          <a:effectLst/>
                          <a:latin typeface="Calibri" panose="020F0502020204030204" pitchFamily="34" charset="0"/>
                        </a:rPr>
                        <a:t>141,8</a:t>
                      </a:r>
                    </a:p>
                  </a:txBody>
                  <a:tcPr marL="9525" marR="9525" marT="9525" marB="0" anchor="b">
                    <a:lnL>
                      <a:noFill/>
                    </a:lnL>
                    <a:lnR>
                      <a:noFill/>
                    </a:lnR>
                    <a:lnT>
                      <a:noFill/>
                    </a:lnT>
                    <a:lnB>
                      <a:noFill/>
                    </a:lnB>
                  </a:tcPr>
                </a:tc>
                <a:tc>
                  <a:txBody>
                    <a:bodyPr/>
                    <a:lstStyle/>
                    <a:p>
                      <a:pPr algn="ctr" fontAlgn="b"/>
                      <a:r>
                        <a:rPr lang="nb-NO" sz="1200" b="0" i="0" u="none" strike="noStrike" dirty="0">
                          <a:solidFill>
                            <a:srgbClr val="000000"/>
                          </a:solidFill>
                          <a:effectLst/>
                          <a:latin typeface="Calibri" panose="020F0502020204030204" pitchFamily="34" charset="0"/>
                        </a:rPr>
                        <a:t>133,9</a:t>
                      </a:r>
                    </a:p>
                  </a:txBody>
                  <a:tcPr marL="9525" marR="9525" marT="9525" marB="0" anchor="b">
                    <a:lnL>
                      <a:noFill/>
                    </a:lnL>
                    <a:lnR>
                      <a:noFill/>
                    </a:lnR>
                    <a:lnT>
                      <a:noFill/>
                    </a:lnT>
                    <a:lnB>
                      <a:noFill/>
                    </a:lnB>
                  </a:tcPr>
                </a:tc>
                <a:tc>
                  <a:txBody>
                    <a:bodyPr/>
                    <a:lstStyle/>
                    <a:p>
                      <a:pPr algn="ctr" fontAlgn="b"/>
                      <a:r>
                        <a:rPr lang="nb-NO" sz="1200" b="0" i="0" u="none" strike="noStrike">
                          <a:solidFill>
                            <a:srgbClr val="000000"/>
                          </a:solidFill>
                          <a:effectLst/>
                          <a:latin typeface="Calibri" panose="020F0502020204030204" pitchFamily="34" charset="0"/>
                        </a:rPr>
                        <a:t>-5,6 %</a:t>
                      </a:r>
                    </a:p>
                  </a:txBody>
                  <a:tcPr marL="9525" marR="9525" marT="9525" marB="0" anchor="b">
                    <a:lnL>
                      <a:noFill/>
                    </a:lnL>
                    <a:lnR>
                      <a:noFill/>
                    </a:lnR>
                    <a:lnT>
                      <a:noFill/>
                    </a:lnT>
                    <a:lnB>
                      <a:noFill/>
                    </a:lnB>
                  </a:tcPr>
                </a:tc>
                <a:tc>
                  <a:txBody>
                    <a:bodyPr/>
                    <a:lstStyle/>
                    <a:p>
                      <a:pPr algn="ctr" fontAlgn="b"/>
                      <a:r>
                        <a:rPr lang="nb-NO" sz="1200" b="0" i="0" u="none" strike="noStrike" dirty="0">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extLst>
                  <a:ext uri="{0D108BD9-81ED-4DB2-BD59-A6C34878D82A}">
                    <a16:rowId xmlns:a16="http://schemas.microsoft.com/office/drawing/2014/main" val="16108995"/>
                  </a:ext>
                </a:extLst>
              </a:tr>
              <a:tr h="296673">
                <a:tc>
                  <a:txBody>
                    <a:bodyPr/>
                    <a:lstStyle/>
                    <a:p>
                      <a:pPr algn="l" fontAlgn="b"/>
                      <a:r>
                        <a:rPr lang="nb-NO" sz="1200" b="0" i="0" u="none" strike="noStrike">
                          <a:solidFill>
                            <a:srgbClr val="000000"/>
                          </a:solidFill>
                          <a:effectLst/>
                          <a:latin typeface="Calibri" panose="020F0502020204030204" pitchFamily="34" charset="0"/>
                        </a:rPr>
                        <a:t>Helse Midt-Norge</a:t>
                      </a:r>
                    </a:p>
                  </a:txBody>
                  <a:tcPr marL="9525" marR="9525" marT="9525" marB="0" anchor="b">
                    <a:lnL>
                      <a:noFill/>
                    </a:lnL>
                    <a:lnR>
                      <a:noFill/>
                    </a:lnR>
                    <a:lnT>
                      <a:noFill/>
                    </a:lnT>
                    <a:lnB>
                      <a:noFill/>
                    </a:lnB>
                  </a:tcPr>
                </a:tc>
                <a:tc>
                  <a:txBody>
                    <a:bodyPr/>
                    <a:lstStyle/>
                    <a:p>
                      <a:pPr algn="ctr" fontAlgn="b"/>
                      <a:r>
                        <a:rPr lang="nb-NO" sz="1200" b="0" i="0" u="none" strike="noStrike" dirty="0">
                          <a:solidFill>
                            <a:srgbClr val="000000"/>
                          </a:solidFill>
                          <a:effectLst/>
                          <a:latin typeface="Calibri" panose="020F0502020204030204" pitchFamily="34" charset="0"/>
                        </a:rPr>
                        <a:t>  94,4</a:t>
                      </a:r>
                    </a:p>
                  </a:txBody>
                  <a:tcPr marL="9525" marR="9525" marT="9525" marB="0" anchor="b">
                    <a:lnL>
                      <a:noFill/>
                    </a:lnL>
                    <a:lnR>
                      <a:noFill/>
                    </a:lnR>
                    <a:lnT>
                      <a:noFill/>
                    </a:lnT>
                    <a:lnB>
                      <a:noFill/>
                    </a:lnB>
                  </a:tcPr>
                </a:tc>
                <a:tc>
                  <a:txBody>
                    <a:bodyPr/>
                    <a:lstStyle/>
                    <a:p>
                      <a:pPr algn="ctr" fontAlgn="b"/>
                      <a:r>
                        <a:rPr lang="nb-NO" sz="1200" b="0" i="0" u="none" strike="noStrike" dirty="0">
                          <a:solidFill>
                            <a:srgbClr val="000000"/>
                          </a:solidFill>
                          <a:effectLst/>
                          <a:latin typeface="Calibri" panose="020F0502020204030204" pitchFamily="34" charset="0"/>
                        </a:rPr>
                        <a:t>   99,6</a:t>
                      </a:r>
                    </a:p>
                  </a:txBody>
                  <a:tcPr marL="9525" marR="9525" marT="9525" marB="0" anchor="b">
                    <a:lnL>
                      <a:noFill/>
                    </a:lnL>
                    <a:lnR>
                      <a:noFill/>
                    </a:lnR>
                    <a:lnT>
                      <a:noFill/>
                    </a:lnT>
                    <a:lnB>
                      <a:noFill/>
                    </a:lnB>
                  </a:tcPr>
                </a:tc>
                <a:tc>
                  <a:txBody>
                    <a:bodyPr/>
                    <a:lstStyle/>
                    <a:p>
                      <a:pPr algn="ctr" fontAlgn="b"/>
                      <a:r>
                        <a:rPr lang="nb-NO" sz="1200" b="0" i="0" u="none" strike="noStrike">
                          <a:solidFill>
                            <a:srgbClr val="000000"/>
                          </a:solidFill>
                          <a:effectLst/>
                          <a:latin typeface="Calibri" panose="020F0502020204030204" pitchFamily="34" charset="0"/>
                        </a:rPr>
                        <a:t>5,5 %</a:t>
                      </a:r>
                    </a:p>
                  </a:txBody>
                  <a:tcPr marL="9525" marR="9525" marT="9525" marB="0" anchor="b">
                    <a:lnL>
                      <a:noFill/>
                    </a:lnL>
                    <a:lnR>
                      <a:noFill/>
                    </a:lnR>
                    <a:lnT>
                      <a:noFill/>
                    </a:lnT>
                    <a:lnB>
                      <a:noFill/>
                    </a:lnB>
                  </a:tcPr>
                </a:tc>
                <a:tc>
                  <a:txBody>
                    <a:bodyPr/>
                    <a:lstStyle/>
                    <a:p>
                      <a:pPr algn="ctr" fontAlgn="b"/>
                      <a:r>
                        <a:rPr lang="nb-NO" sz="1200" b="0" i="0" u="none" strike="noStrike" dirty="0">
                          <a:solidFill>
                            <a:srgbClr val="000000"/>
                          </a:solidFill>
                          <a:effectLst/>
                          <a:latin typeface="Calibri" panose="020F0502020204030204" pitchFamily="34" charset="0"/>
                        </a:rPr>
                        <a:t>7,6</a:t>
                      </a:r>
                    </a:p>
                  </a:txBody>
                  <a:tcPr marL="9525" marR="9525" marT="9525" marB="0" anchor="b">
                    <a:lnL>
                      <a:noFill/>
                    </a:lnL>
                    <a:lnR>
                      <a:noFill/>
                    </a:lnR>
                    <a:lnT>
                      <a:noFill/>
                    </a:lnT>
                    <a:lnB>
                      <a:noFill/>
                    </a:lnB>
                  </a:tcPr>
                </a:tc>
                <a:extLst>
                  <a:ext uri="{0D108BD9-81ED-4DB2-BD59-A6C34878D82A}">
                    <a16:rowId xmlns:a16="http://schemas.microsoft.com/office/drawing/2014/main" val="3272677342"/>
                  </a:ext>
                </a:extLst>
              </a:tr>
              <a:tr h="296673">
                <a:tc>
                  <a:txBody>
                    <a:bodyPr/>
                    <a:lstStyle/>
                    <a:p>
                      <a:pPr algn="l" fontAlgn="b"/>
                      <a:r>
                        <a:rPr lang="nb-NO" sz="1200" b="0" i="0" u="none" strike="noStrike">
                          <a:solidFill>
                            <a:srgbClr val="000000"/>
                          </a:solidFill>
                          <a:effectLst/>
                          <a:latin typeface="Calibri" panose="020F0502020204030204" pitchFamily="34" charset="0"/>
                        </a:rPr>
                        <a:t>Helse Nord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nb-NO" sz="1200" b="0" i="0" u="none" strike="noStrike" dirty="0">
                          <a:solidFill>
                            <a:srgbClr val="000000"/>
                          </a:solidFill>
                          <a:effectLst/>
                          <a:latin typeface="Calibri" panose="020F0502020204030204" pitchFamily="34" charset="0"/>
                        </a:rPr>
                        <a:t>   73,3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nb-NO" sz="1200" b="0" i="0" u="none" strike="noStrike" dirty="0">
                          <a:solidFill>
                            <a:srgbClr val="000000"/>
                          </a:solidFill>
                          <a:effectLst/>
                          <a:latin typeface="Calibri" panose="020F0502020204030204" pitchFamily="34" charset="0"/>
                        </a:rPr>
                        <a:t>   81,9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nb-NO" sz="1200" b="0" i="0" u="none" strike="noStrike">
                          <a:solidFill>
                            <a:srgbClr val="000000"/>
                          </a:solidFill>
                          <a:effectLst/>
                          <a:latin typeface="Calibri" panose="020F0502020204030204" pitchFamily="34" charset="0"/>
                        </a:rPr>
                        <a:t>11,7 %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nb-NO" sz="1200" b="0" i="0" u="none" strike="noStrike" dirty="0">
                          <a:solidFill>
                            <a:srgbClr val="000000"/>
                          </a:solidFill>
                          <a:effectLst/>
                          <a:latin typeface="Calibri" panose="020F0502020204030204" pitchFamily="34" charset="0"/>
                        </a:rPr>
                        <a:t>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226960"/>
                  </a:ext>
                </a:extLst>
              </a:tr>
              <a:tr h="279896">
                <a:tc>
                  <a:txBody>
                    <a:bodyPr/>
                    <a:lstStyle/>
                    <a:p>
                      <a:pPr algn="l" fontAlgn="b"/>
                      <a:r>
                        <a:rPr lang="nb-NO" sz="1200" b="1" i="0" u="none" strike="noStrike">
                          <a:solidFill>
                            <a:srgbClr val="000000"/>
                          </a:solidFill>
                          <a:effectLst/>
                          <a:latin typeface="Calibri" panose="020F0502020204030204" pitchFamily="34" charset="0"/>
                        </a:rPr>
                        <a:t>Sum</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200" b="1" i="0" u="none" strike="noStrike">
                          <a:solidFill>
                            <a:srgbClr val="000000"/>
                          </a:solidFill>
                          <a:effectLst/>
                          <a:latin typeface="Calibri" panose="020F0502020204030204" pitchFamily="34" charset="0"/>
                        </a:rPr>
                        <a:t>620,2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200" b="1" i="0" u="none" strike="noStrike" dirty="0">
                          <a:solidFill>
                            <a:srgbClr val="000000"/>
                          </a:solidFill>
                          <a:effectLst/>
                          <a:latin typeface="Calibri" panose="020F0502020204030204" pitchFamily="34" charset="0"/>
                        </a:rPr>
                        <a:t>646,2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1"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1"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083364"/>
                  </a:ext>
                </a:extLst>
              </a:tr>
            </a:tbl>
          </a:graphicData>
        </a:graphic>
      </p:graphicFrame>
      <p:sp>
        <p:nvSpPr>
          <p:cNvPr id="4" name="Plassholder for bunntekst 3">
            <a:extLst>
              <a:ext uri="{FF2B5EF4-FFF2-40B4-BE49-F238E27FC236}">
                <a16:creationId xmlns:a16="http://schemas.microsoft.com/office/drawing/2014/main" id="{77660F86-F31E-BEA4-2C70-F62476FA7AD5}"/>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C34EF6BA-CCE8-D26D-D82E-25725850B046}"/>
              </a:ext>
            </a:extLst>
          </p:cNvPr>
          <p:cNvSpPr>
            <a:spLocks noGrp="1"/>
          </p:cNvSpPr>
          <p:nvPr>
            <p:ph type="sldNum" sz="quarter" idx="12"/>
          </p:nvPr>
        </p:nvSpPr>
        <p:spPr/>
        <p:txBody>
          <a:bodyPr/>
          <a:lstStyle/>
          <a:p>
            <a:fld id="{1670A82E-6091-4B79-BDC9-9FEC8E0D8D32}" type="slidenum">
              <a:rPr lang="nn-NO" smtClean="0"/>
              <a:t>55</a:t>
            </a:fld>
            <a:endParaRPr lang="nn-NO"/>
          </a:p>
        </p:txBody>
      </p:sp>
      <p:sp>
        <p:nvSpPr>
          <p:cNvPr id="8" name="TekstSylinder 7">
            <a:extLst>
              <a:ext uri="{FF2B5EF4-FFF2-40B4-BE49-F238E27FC236}">
                <a16:creationId xmlns:a16="http://schemas.microsoft.com/office/drawing/2014/main" id="{D603C9BF-FEA8-9B0B-0ADE-D25AB154764C}"/>
              </a:ext>
            </a:extLst>
          </p:cNvPr>
          <p:cNvSpPr txBox="1"/>
          <p:nvPr/>
        </p:nvSpPr>
        <p:spPr>
          <a:xfrm>
            <a:off x="761256" y="1850860"/>
            <a:ext cx="9591005" cy="2031325"/>
          </a:xfrm>
          <a:prstGeom prst="rect">
            <a:avLst/>
          </a:prstGeom>
          <a:noFill/>
        </p:spPr>
        <p:txBody>
          <a:bodyPr wrap="square" rtlCol="0">
            <a:spAutoFit/>
          </a:bodyPr>
          <a:lstStyle/>
          <a:p>
            <a:r>
              <a:rPr lang="nb-NO" sz="1800" dirty="0"/>
              <a:t>646,2 millioner kroner tatt fra RHF-enes basisbevilgning og fordeles etter kriterier for utvalgte indikatorer</a:t>
            </a:r>
          </a:p>
          <a:p>
            <a:endParaRPr lang="nb-NO" sz="1800" dirty="0"/>
          </a:p>
          <a:p>
            <a:pPr marL="285750" indent="-285750">
              <a:buFont typeface="Arial" panose="020B0604020202020204" pitchFamily="34" charset="0"/>
              <a:buChar char="•"/>
            </a:pPr>
            <a:r>
              <a:rPr lang="nb-NO" sz="1800" dirty="0"/>
              <a:t>Fordelingen er basert på data fra 1. tertial 2023 (NPR) og årsdata for 2022 (NKI)</a:t>
            </a:r>
          </a:p>
          <a:p>
            <a:pPr marL="285750" indent="-285750">
              <a:buFont typeface="Arial" panose="020B0604020202020204" pitchFamily="34" charset="0"/>
              <a:buChar char="•"/>
            </a:pPr>
            <a:endParaRPr lang="nb-NO" sz="1800" dirty="0"/>
          </a:p>
          <a:p>
            <a:pPr marL="285750" indent="-285750">
              <a:buFont typeface="Arial" panose="020B0604020202020204" pitchFamily="34" charset="0"/>
              <a:buChar char="•"/>
            </a:pPr>
            <a:r>
              <a:rPr lang="nb-NO" sz="1800" dirty="0"/>
              <a:t>Det vil gjennomføres en avregning i forbindelse med revidert nasjonalbudsjett for 2024</a:t>
            </a:r>
          </a:p>
          <a:p>
            <a:pPr marL="285750" indent="-285750">
              <a:buFont typeface="Arial" panose="020B0604020202020204" pitchFamily="34" charset="0"/>
              <a:buChar char="•"/>
            </a:pPr>
            <a:endParaRPr lang="nb-NO" sz="1800" dirty="0"/>
          </a:p>
        </p:txBody>
      </p:sp>
    </p:spTree>
    <p:extLst>
      <p:ext uri="{BB962C8B-B14F-4D97-AF65-F5344CB8AC3E}">
        <p14:creationId xmlns:p14="http://schemas.microsoft.com/office/powerpoint/2010/main" val="1408493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E50E98-1E0F-AD1C-17AA-09D8E43C9A37}"/>
              </a:ext>
            </a:extLst>
          </p:cNvPr>
          <p:cNvSpPr>
            <a:spLocks noGrp="1"/>
          </p:cNvSpPr>
          <p:nvPr>
            <p:ph type="title"/>
          </p:nvPr>
        </p:nvSpPr>
        <p:spPr>
          <a:xfrm>
            <a:off x="761256" y="315913"/>
            <a:ext cx="10663932" cy="883713"/>
          </a:xfrm>
        </p:spPr>
        <p:txBody>
          <a:bodyPr/>
          <a:lstStyle/>
          <a:p>
            <a:r>
              <a:rPr lang="nb-NO" dirty="0"/>
              <a:t>Måloppnåelse</a:t>
            </a:r>
          </a:p>
        </p:txBody>
      </p:sp>
      <p:sp>
        <p:nvSpPr>
          <p:cNvPr id="3" name="Plassholder for innhold 2">
            <a:extLst>
              <a:ext uri="{FF2B5EF4-FFF2-40B4-BE49-F238E27FC236}">
                <a16:creationId xmlns:a16="http://schemas.microsoft.com/office/drawing/2014/main" id="{4904C25D-45C8-50E2-6AFC-05ED3C95F4A7}"/>
              </a:ext>
            </a:extLst>
          </p:cNvPr>
          <p:cNvSpPr>
            <a:spLocks noGrp="1"/>
          </p:cNvSpPr>
          <p:nvPr>
            <p:ph idx="1"/>
          </p:nvPr>
        </p:nvSpPr>
        <p:spPr>
          <a:xfrm>
            <a:off x="593305" y="1628451"/>
            <a:ext cx="4845470" cy="4128537"/>
          </a:xfrm>
        </p:spPr>
        <p:txBody>
          <a:bodyPr>
            <a:normAutofit/>
          </a:bodyPr>
          <a:lstStyle/>
          <a:p>
            <a:r>
              <a:rPr lang="nb-NO" sz="2000" dirty="0"/>
              <a:t>Relativt god måloppnåelse på indikatorene:</a:t>
            </a:r>
          </a:p>
          <a:p>
            <a:pPr lvl="1"/>
            <a:r>
              <a:rPr lang="nb-NO" sz="1700" dirty="0"/>
              <a:t>Video- og telefonkonsultasjoner</a:t>
            </a:r>
          </a:p>
          <a:p>
            <a:pPr lvl="1"/>
            <a:r>
              <a:rPr lang="nb-NO" sz="1700" dirty="0"/>
              <a:t>Samarbeidsaktiviteter</a:t>
            </a:r>
          </a:p>
          <a:p>
            <a:pPr lvl="1"/>
            <a:r>
              <a:rPr lang="nb-NO" sz="1700" dirty="0"/>
              <a:t>Teambasert oppfølging (ACT-/FACT-team)</a:t>
            </a:r>
          </a:p>
          <a:p>
            <a:pPr lvl="1"/>
            <a:r>
              <a:rPr lang="nb-NO" sz="1700" dirty="0"/>
              <a:t>Epikrisetid</a:t>
            </a:r>
          </a:p>
          <a:p>
            <a:pPr lvl="1"/>
            <a:endParaRPr lang="nb-NO" sz="1700" dirty="0"/>
          </a:p>
          <a:p>
            <a:r>
              <a:rPr lang="nb-NO" sz="2000" dirty="0"/>
              <a:t>Lavere måloppnåelse på indikatorene:</a:t>
            </a:r>
          </a:p>
          <a:p>
            <a:pPr lvl="1"/>
            <a:r>
              <a:rPr lang="nb-NO" sz="1700" dirty="0"/>
              <a:t>Teambasert oppfølging (Somatikk)</a:t>
            </a:r>
          </a:p>
          <a:p>
            <a:pPr lvl="1"/>
            <a:r>
              <a:rPr lang="nb-NO" sz="1700" dirty="0"/>
              <a:t>Gjennomført nettbasert behandlingsprogram</a:t>
            </a:r>
          </a:p>
          <a:p>
            <a:pPr lvl="1"/>
            <a:r>
              <a:rPr lang="nb-NO" sz="1700" dirty="0"/>
              <a:t>Individuell plan </a:t>
            </a:r>
          </a:p>
        </p:txBody>
      </p:sp>
      <p:sp>
        <p:nvSpPr>
          <p:cNvPr id="4" name="Plassholder for bunntekst 3">
            <a:extLst>
              <a:ext uri="{FF2B5EF4-FFF2-40B4-BE49-F238E27FC236}">
                <a16:creationId xmlns:a16="http://schemas.microsoft.com/office/drawing/2014/main" id="{23254A9D-782F-5B75-C292-F892A6E2BF8D}"/>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2E5A481D-4579-D9D8-E811-59C9E0FDC154}"/>
              </a:ext>
            </a:extLst>
          </p:cNvPr>
          <p:cNvSpPr>
            <a:spLocks noGrp="1"/>
          </p:cNvSpPr>
          <p:nvPr>
            <p:ph type="sldNum" sz="quarter" idx="12"/>
          </p:nvPr>
        </p:nvSpPr>
        <p:spPr/>
        <p:txBody>
          <a:bodyPr/>
          <a:lstStyle/>
          <a:p>
            <a:fld id="{1670A82E-6091-4B79-BDC9-9FEC8E0D8D32}" type="slidenum">
              <a:rPr lang="nn-NO" smtClean="0"/>
              <a:t>56</a:t>
            </a:fld>
            <a:endParaRPr lang="nn-NO"/>
          </a:p>
        </p:txBody>
      </p:sp>
      <p:graphicFrame>
        <p:nvGraphicFramePr>
          <p:cNvPr id="9" name="Diagram 8">
            <a:extLst>
              <a:ext uri="{FF2B5EF4-FFF2-40B4-BE49-F238E27FC236}">
                <a16:creationId xmlns:a16="http://schemas.microsoft.com/office/drawing/2014/main" id="{12A57218-2AA3-80E4-FB74-6542B1574684}"/>
              </a:ext>
            </a:extLst>
          </p:cNvPr>
          <p:cNvGraphicFramePr>
            <a:graphicFrameLocks/>
          </p:cNvGraphicFramePr>
          <p:nvPr/>
        </p:nvGraphicFramePr>
        <p:xfrm>
          <a:off x="5567848" y="398057"/>
          <a:ext cx="6421989" cy="30309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iagram 9">
            <a:extLst>
              <a:ext uri="{FF2B5EF4-FFF2-40B4-BE49-F238E27FC236}">
                <a16:creationId xmlns:a16="http://schemas.microsoft.com/office/drawing/2014/main" id="{4A8F2A39-B1D5-8945-1B93-456FCDBD1BCB}"/>
              </a:ext>
            </a:extLst>
          </p:cNvPr>
          <p:cNvGraphicFramePr>
            <a:graphicFrameLocks/>
          </p:cNvGraphicFramePr>
          <p:nvPr/>
        </p:nvGraphicFramePr>
        <p:xfrm>
          <a:off x="5567847" y="3468241"/>
          <a:ext cx="6421989" cy="3030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9219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CA51F1C-9C85-A135-1528-8961A442CFA8}"/>
              </a:ext>
            </a:extLst>
          </p:cNvPr>
          <p:cNvPicPr>
            <a:picLocks noChangeAspect="1"/>
          </p:cNvPicPr>
          <p:nvPr/>
        </p:nvPicPr>
        <p:blipFill>
          <a:blip r:embed="rId2"/>
          <a:stretch>
            <a:fillRect/>
          </a:stretch>
        </p:blipFill>
        <p:spPr>
          <a:xfrm>
            <a:off x="5425645" y="1904321"/>
            <a:ext cx="6417196" cy="4149848"/>
          </a:xfrm>
          <a:prstGeom prst="rect">
            <a:avLst/>
          </a:prstGeom>
        </p:spPr>
      </p:pic>
      <p:sp>
        <p:nvSpPr>
          <p:cNvPr id="2" name="Tittel 1">
            <a:extLst>
              <a:ext uri="{FF2B5EF4-FFF2-40B4-BE49-F238E27FC236}">
                <a16:creationId xmlns:a16="http://schemas.microsoft.com/office/drawing/2014/main" id="{CD5D1898-65C4-D79A-87F6-D43E34CFBF24}"/>
              </a:ext>
            </a:extLst>
          </p:cNvPr>
          <p:cNvSpPr>
            <a:spLocks noGrp="1"/>
          </p:cNvSpPr>
          <p:nvPr>
            <p:ph type="title"/>
          </p:nvPr>
        </p:nvSpPr>
        <p:spPr>
          <a:xfrm>
            <a:off x="761256" y="315913"/>
            <a:ext cx="10663932" cy="846137"/>
          </a:xfrm>
        </p:spPr>
        <p:txBody>
          <a:bodyPr/>
          <a:lstStyle/>
          <a:p>
            <a:r>
              <a:rPr lang="nb-NO" dirty="0"/>
              <a:t>Utvikling av resultatbasert finansiering</a:t>
            </a:r>
          </a:p>
        </p:txBody>
      </p:sp>
      <p:sp>
        <p:nvSpPr>
          <p:cNvPr id="3" name="Plassholder for innhold 2">
            <a:extLst>
              <a:ext uri="{FF2B5EF4-FFF2-40B4-BE49-F238E27FC236}">
                <a16:creationId xmlns:a16="http://schemas.microsoft.com/office/drawing/2014/main" id="{EC34A07D-80AD-407C-E8FC-97722E23A48B}"/>
              </a:ext>
            </a:extLst>
          </p:cNvPr>
          <p:cNvSpPr>
            <a:spLocks noGrp="1"/>
          </p:cNvSpPr>
          <p:nvPr>
            <p:ph idx="1"/>
          </p:nvPr>
        </p:nvSpPr>
        <p:spPr>
          <a:xfrm>
            <a:off x="761256" y="1845510"/>
            <a:ext cx="10663932" cy="4424107"/>
          </a:xfrm>
        </p:spPr>
        <p:txBody>
          <a:bodyPr/>
          <a:lstStyle/>
          <a:p>
            <a:pPr marL="0" indent="0">
              <a:buNone/>
            </a:pPr>
            <a:r>
              <a:rPr lang="nb-NO" dirty="0"/>
              <a:t>Ved utviklingen av ordningen vil vi se nærmere på blant annet:</a:t>
            </a:r>
          </a:p>
          <a:p>
            <a:pPr marL="0" indent="0">
              <a:buNone/>
            </a:pPr>
            <a:endParaRPr lang="nb-NO" dirty="0"/>
          </a:p>
          <a:p>
            <a:r>
              <a:rPr lang="nb-NO" dirty="0"/>
              <a:t>Endringer/justeringer i selve modellen</a:t>
            </a:r>
          </a:p>
          <a:p>
            <a:pPr marL="0" indent="0">
              <a:buNone/>
            </a:pPr>
            <a:endParaRPr lang="nb-NO" dirty="0"/>
          </a:p>
          <a:p>
            <a:r>
              <a:rPr lang="nb-NO" dirty="0"/>
              <a:t>Endringer i indikatorer i modellen</a:t>
            </a:r>
          </a:p>
          <a:p>
            <a:pPr marL="0" indent="0">
              <a:buNone/>
            </a:pPr>
            <a:endParaRPr lang="nb-NO" dirty="0"/>
          </a:p>
          <a:p>
            <a:r>
              <a:rPr lang="nb-NO" dirty="0"/>
              <a:t>Sektoren vil bli involvert</a:t>
            </a:r>
          </a:p>
          <a:p>
            <a:endParaRPr lang="nb-NO" dirty="0"/>
          </a:p>
          <a:p>
            <a:endParaRPr lang="nb-NO" dirty="0"/>
          </a:p>
          <a:p>
            <a:endParaRPr lang="nb-NO" dirty="0"/>
          </a:p>
        </p:txBody>
      </p:sp>
      <p:sp>
        <p:nvSpPr>
          <p:cNvPr id="4" name="Plassholder for bunntekst 3">
            <a:extLst>
              <a:ext uri="{FF2B5EF4-FFF2-40B4-BE49-F238E27FC236}">
                <a16:creationId xmlns:a16="http://schemas.microsoft.com/office/drawing/2014/main" id="{2111A16D-A7BA-3D2E-2421-C320A60F40D1}"/>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F0059429-AB29-6B3B-EBA0-977A5A2F6D7C}"/>
              </a:ext>
            </a:extLst>
          </p:cNvPr>
          <p:cNvSpPr>
            <a:spLocks noGrp="1"/>
          </p:cNvSpPr>
          <p:nvPr>
            <p:ph type="sldNum" sz="quarter" idx="12"/>
          </p:nvPr>
        </p:nvSpPr>
        <p:spPr/>
        <p:txBody>
          <a:bodyPr/>
          <a:lstStyle/>
          <a:p>
            <a:fld id="{1670A82E-6091-4B79-BDC9-9FEC8E0D8D32}" type="slidenum">
              <a:rPr lang="nn-NO" smtClean="0"/>
              <a:t>57</a:t>
            </a:fld>
            <a:endParaRPr lang="nn-NO"/>
          </a:p>
        </p:txBody>
      </p:sp>
    </p:spTree>
    <p:extLst>
      <p:ext uri="{BB962C8B-B14F-4D97-AF65-F5344CB8AC3E}">
        <p14:creationId xmlns:p14="http://schemas.microsoft.com/office/powerpoint/2010/main" val="2447735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3CEF5E-A0B2-2A2C-D5C4-4154CE45FB82}"/>
              </a:ext>
            </a:extLst>
          </p:cNvPr>
          <p:cNvSpPr>
            <a:spLocks noGrp="1"/>
          </p:cNvSpPr>
          <p:nvPr>
            <p:ph type="title"/>
          </p:nvPr>
        </p:nvSpPr>
        <p:spPr/>
        <p:txBody>
          <a:bodyPr>
            <a:normAutofit fontScale="90000"/>
          </a:bodyPr>
          <a:lstStyle/>
          <a:p>
            <a:br>
              <a:rPr lang="nb-NO" dirty="0"/>
            </a:br>
            <a:r>
              <a:rPr lang="nb-NO" sz="5300" dirty="0"/>
              <a:t>Nytt i de medisinske kodeverkene </a:t>
            </a:r>
            <a:br>
              <a:rPr lang="nb-NO" dirty="0"/>
            </a:br>
            <a:r>
              <a:rPr lang="nb-NO" sz="4000" dirty="0"/>
              <a:t>direktoratet for e-helse</a:t>
            </a:r>
          </a:p>
        </p:txBody>
      </p:sp>
    </p:spTree>
    <p:extLst>
      <p:ext uri="{BB962C8B-B14F-4D97-AF65-F5344CB8AC3E}">
        <p14:creationId xmlns:p14="http://schemas.microsoft.com/office/powerpoint/2010/main" val="42153081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Høstblader som faller fra treet">
            <a:extLst>
              <a:ext uri="{FF2B5EF4-FFF2-40B4-BE49-F238E27FC236}">
                <a16:creationId xmlns:a16="http://schemas.microsoft.com/office/drawing/2014/main" id="{B7506791-C59A-F079-D285-9CF88EF91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 y="0"/>
            <a:ext cx="11858625" cy="6858000"/>
          </a:xfrm>
          <a:prstGeom prst="rect">
            <a:avLst/>
          </a:prstGeom>
        </p:spPr>
      </p:pic>
      <p:sp>
        <p:nvSpPr>
          <p:cNvPr id="5" name="TekstSylinder 4">
            <a:extLst>
              <a:ext uri="{FF2B5EF4-FFF2-40B4-BE49-F238E27FC236}">
                <a16:creationId xmlns:a16="http://schemas.microsoft.com/office/drawing/2014/main" id="{A56C3A15-03CD-2DCE-35AC-0FA8479C8259}"/>
              </a:ext>
            </a:extLst>
          </p:cNvPr>
          <p:cNvSpPr txBox="1"/>
          <p:nvPr/>
        </p:nvSpPr>
        <p:spPr>
          <a:xfrm>
            <a:off x="4705350" y="2667000"/>
            <a:ext cx="6657975" cy="523220"/>
          </a:xfrm>
          <a:prstGeom prst="rect">
            <a:avLst/>
          </a:prstGeom>
          <a:noFill/>
        </p:spPr>
        <p:txBody>
          <a:bodyPr wrap="square" rtlCol="0">
            <a:spAutoFit/>
          </a:bodyPr>
          <a:lstStyle/>
          <a:p>
            <a:r>
              <a:rPr lang="nb-NO" sz="2800" dirty="0">
                <a:latin typeface="Lucida Handwriting" panose="03010101010101010101" pitchFamily="66" charset="0"/>
              </a:rPr>
              <a:t>Takk for møtet – god tur hjem</a:t>
            </a:r>
          </a:p>
        </p:txBody>
      </p:sp>
    </p:spTree>
    <p:extLst>
      <p:ext uri="{BB962C8B-B14F-4D97-AF65-F5344CB8AC3E}">
        <p14:creationId xmlns:p14="http://schemas.microsoft.com/office/powerpoint/2010/main" val="245478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9A0BEB-BB30-2F38-14B4-5B44130FB139}"/>
              </a:ext>
            </a:extLst>
          </p:cNvPr>
          <p:cNvSpPr>
            <a:spLocks noGrp="1"/>
          </p:cNvSpPr>
          <p:nvPr>
            <p:ph type="title"/>
          </p:nvPr>
        </p:nvSpPr>
        <p:spPr/>
        <p:txBody>
          <a:bodyPr>
            <a:normAutofit fontScale="90000"/>
          </a:bodyPr>
          <a:lstStyle/>
          <a:p>
            <a:r>
              <a:rPr lang="nb-NO" dirty="0"/>
              <a:t>Omorganisering av den sentrale helseforvaltningen fra 2024 </a:t>
            </a:r>
            <a:r>
              <a:rPr lang="nb-NO" sz="4000" dirty="0"/>
              <a:t>(fokus her er Hdir og FHI)</a:t>
            </a:r>
          </a:p>
        </p:txBody>
      </p:sp>
      <p:sp>
        <p:nvSpPr>
          <p:cNvPr id="3" name="Plassholder for innhold 2">
            <a:extLst>
              <a:ext uri="{FF2B5EF4-FFF2-40B4-BE49-F238E27FC236}">
                <a16:creationId xmlns:a16="http://schemas.microsoft.com/office/drawing/2014/main" id="{33616AC8-FE09-A443-31DF-E42C8B7EC3C9}"/>
              </a:ext>
            </a:extLst>
          </p:cNvPr>
          <p:cNvSpPr>
            <a:spLocks noGrp="1"/>
          </p:cNvSpPr>
          <p:nvPr>
            <p:ph idx="1"/>
          </p:nvPr>
        </p:nvSpPr>
        <p:spPr>
          <a:xfrm>
            <a:off x="838200" y="1825625"/>
            <a:ext cx="10363200" cy="3175000"/>
          </a:xfrm>
          <a:solidFill>
            <a:schemeClr val="bg2"/>
          </a:solidFill>
        </p:spPr>
        <p:txBody>
          <a:bodyPr/>
          <a:lstStyle/>
          <a:p>
            <a:pPr marL="0" indent="0">
              <a:buNone/>
            </a:pPr>
            <a:endParaRPr lang="nb-NO" dirty="0"/>
          </a:p>
        </p:txBody>
      </p:sp>
      <p:sp>
        <p:nvSpPr>
          <p:cNvPr id="4" name="Plassholder for bunntekst 3">
            <a:extLst>
              <a:ext uri="{FF2B5EF4-FFF2-40B4-BE49-F238E27FC236}">
                <a16:creationId xmlns:a16="http://schemas.microsoft.com/office/drawing/2014/main" id="{93F745CD-C7D8-061C-0EB6-945CD65A263F}"/>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4C529BE0-501D-796E-6CE8-C17FD4F91308}"/>
              </a:ext>
            </a:extLst>
          </p:cNvPr>
          <p:cNvSpPr>
            <a:spLocks noGrp="1"/>
          </p:cNvSpPr>
          <p:nvPr>
            <p:ph type="sldNum" sz="quarter" idx="12"/>
          </p:nvPr>
        </p:nvSpPr>
        <p:spPr/>
        <p:txBody>
          <a:bodyPr/>
          <a:lstStyle/>
          <a:p>
            <a:fld id="{1670A82E-6091-4B79-BDC9-9FEC8E0D8D32}" type="slidenum">
              <a:rPr lang="nn-NO" smtClean="0"/>
              <a:t>6</a:t>
            </a:fld>
            <a:endParaRPr lang="nn-NO"/>
          </a:p>
        </p:txBody>
      </p:sp>
      <p:sp>
        <p:nvSpPr>
          <p:cNvPr id="6" name="Ellipse 5">
            <a:extLst>
              <a:ext uri="{FF2B5EF4-FFF2-40B4-BE49-F238E27FC236}">
                <a16:creationId xmlns:a16="http://schemas.microsoft.com/office/drawing/2014/main" id="{7B331829-A0EC-1932-24B1-D9D744F6E433}"/>
              </a:ext>
            </a:extLst>
          </p:cNvPr>
          <p:cNvSpPr/>
          <p:nvPr/>
        </p:nvSpPr>
        <p:spPr>
          <a:xfrm>
            <a:off x="1114425" y="2305050"/>
            <a:ext cx="4419600" cy="2486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Nye</a:t>
            </a:r>
            <a:r>
              <a:rPr lang="nb-NO" sz="2400" dirty="0"/>
              <a:t> Helsedirektoratet</a:t>
            </a:r>
          </a:p>
          <a:p>
            <a:pPr marL="285750" indent="-285750">
              <a:buFont typeface="Arial" panose="020B0604020202020204" pitchFamily="34" charset="0"/>
              <a:buChar char="•"/>
            </a:pPr>
            <a:r>
              <a:rPr lang="nb-NO" sz="1600" dirty="0"/>
              <a:t>Myndighetsetat</a:t>
            </a:r>
          </a:p>
          <a:p>
            <a:pPr marL="285750" indent="-285750">
              <a:buFont typeface="Arial" panose="020B0604020202020204" pitchFamily="34" charset="0"/>
              <a:buChar char="•"/>
            </a:pPr>
            <a:r>
              <a:rPr lang="nb-NO" sz="1600" dirty="0"/>
              <a:t>Helhetlig ansvar også for digitaliseringsområdet</a:t>
            </a:r>
          </a:p>
        </p:txBody>
      </p:sp>
      <p:sp>
        <p:nvSpPr>
          <p:cNvPr id="7" name="Ellipse 6">
            <a:extLst>
              <a:ext uri="{FF2B5EF4-FFF2-40B4-BE49-F238E27FC236}">
                <a16:creationId xmlns:a16="http://schemas.microsoft.com/office/drawing/2014/main" id="{C51E0076-1DC8-0783-E5D4-43B825D582FA}"/>
              </a:ext>
            </a:extLst>
          </p:cNvPr>
          <p:cNvSpPr/>
          <p:nvPr/>
        </p:nvSpPr>
        <p:spPr>
          <a:xfrm>
            <a:off x="6096001" y="2305050"/>
            <a:ext cx="4333874" cy="248602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600" dirty="0"/>
              <a:t>Nye </a:t>
            </a:r>
            <a:r>
              <a:rPr lang="nb-NO" sz="2000" dirty="0"/>
              <a:t>Folkehelseinstituttet</a:t>
            </a:r>
            <a:r>
              <a:rPr lang="nb-NO" sz="1600" dirty="0"/>
              <a:t>(FHI)</a:t>
            </a:r>
          </a:p>
          <a:p>
            <a:pPr marL="285750" indent="-285750">
              <a:buFont typeface="Arial" panose="020B0604020202020204" pitchFamily="34" charset="0"/>
              <a:buChar char="•"/>
            </a:pPr>
            <a:r>
              <a:rPr lang="nb-NO" sz="1600" dirty="0"/>
              <a:t>Kunnskapsprodusent</a:t>
            </a:r>
          </a:p>
          <a:p>
            <a:pPr marL="285750" indent="-285750">
              <a:buFont typeface="Arial" panose="020B0604020202020204" pitchFamily="34" charset="0"/>
              <a:buChar char="•"/>
            </a:pPr>
            <a:r>
              <a:rPr lang="nb-NO" sz="1600" dirty="0"/>
              <a:t>Helhetlig drift av de nasjonale helseregistrene</a:t>
            </a:r>
          </a:p>
        </p:txBody>
      </p:sp>
      <p:sp>
        <p:nvSpPr>
          <p:cNvPr id="10" name="TekstSylinder 9">
            <a:extLst>
              <a:ext uri="{FF2B5EF4-FFF2-40B4-BE49-F238E27FC236}">
                <a16:creationId xmlns:a16="http://schemas.microsoft.com/office/drawing/2014/main" id="{08FCB468-12B3-186F-53EF-98B12B7C9198}"/>
              </a:ext>
            </a:extLst>
          </p:cNvPr>
          <p:cNvSpPr txBox="1"/>
          <p:nvPr/>
        </p:nvSpPr>
        <p:spPr>
          <a:xfrm>
            <a:off x="838201" y="5581650"/>
            <a:ext cx="10363199" cy="830997"/>
          </a:xfrm>
          <a:prstGeom prst="rect">
            <a:avLst/>
          </a:prstGeom>
          <a:solidFill>
            <a:schemeClr val="accent2">
              <a:lumMod val="20000"/>
              <a:lumOff val="80000"/>
            </a:schemeClr>
          </a:solidFill>
        </p:spPr>
        <p:txBody>
          <a:bodyPr wrap="square" rtlCol="0">
            <a:spAutoFit/>
          </a:bodyPr>
          <a:lstStyle/>
          <a:p>
            <a:r>
              <a:rPr lang="nb-NO" sz="1600" dirty="0"/>
              <a:t>Dette innebærer flytting av ansvarsområder (herunder Direktoratet for </a:t>
            </a:r>
            <a:r>
              <a:rPr lang="nb-NO" sz="1600" dirty="0" err="1"/>
              <a:t>e-helse</a:t>
            </a:r>
            <a:r>
              <a:rPr lang="nb-NO" sz="1600" dirty="0"/>
              <a:t> og Norsk pasientregister) med fagpersoner. Ansvar overføres samtidig som forvaltnings- og utviklingsoppgaver skal ivaretas som før. Oppdatert informasjon er en del av dette frem mot 1.1.2024. </a:t>
            </a:r>
          </a:p>
        </p:txBody>
      </p:sp>
    </p:spTree>
    <p:extLst>
      <p:ext uri="{BB962C8B-B14F-4D97-AF65-F5344CB8AC3E}">
        <p14:creationId xmlns:p14="http://schemas.microsoft.com/office/powerpoint/2010/main" val="262131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762657-D5BD-88D7-DA37-3D0492E35DC7}"/>
              </a:ext>
            </a:extLst>
          </p:cNvPr>
          <p:cNvSpPr>
            <a:spLocks noGrp="1"/>
          </p:cNvSpPr>
          <p:nvPr>
            <p:ph type="title"/>
          </p:nvPr>
        </p:nvSpPr>
        <p:spPr>
          <a:xfrm>
            <a:off x="761256" y="315914"/>
            <a:ext cx="10663932" cy="808212"/>
          </a:xfrm>
        </p:spPr>
        <p:txBody>
          <a:bodyPr/>
          <a:lstStyle/>
          <a:p>
            <a:r>
              <a:rPr lang="nb-NO" dirty="0"/>
              <a:t>Foreløpig ISF-regelverk 2024</a:t>
            </a:r>
          </a:p>
        </p:txBody>
      </p:sp>
      <p:sp>
        <p:nvSpPr>
          <p:cNvPr id="3" name="Plassholder for innhold 2">
            <a:extLst>
              <a:ext uri="{FF2B5EF4-FFF2-40B4-BE49-F238E27FC236}">
                <a16:creationId xmlns:a16="http://schemas.microsoft.com/office/drawing/2014/main" id="{65DB9915-568F-F088-9AEA-DB838B26CE6F}"/>
              </a:ext>
            </a:extLst>
          </p:cNvPr>
          <p:cNvSpPr>
            <a:spLocks noGrp="1"/>
          </p:cNvSpPr>
          <p:nvPr>
            <p:ph idx="1"/>
          </p:nvPr>
        </p:nvSpPr>
        <p:spPr>
          <a:xfrm>
            <a:off x="536895" y="1367406"/>
            <a:ext cx="10972800" cy="4983060"/>
          </a:xfrm>
          <a:solidFill>
            <a:schemeClr val="bg1">
              <a:lumMod val="95000"/>
            </a:schemeClr>
          </a:solidFill>
        </p:spPr>
        <p:txBody>
          <a:bodyPr/>
          <a:lstStyle/>
          <a:p>
            <a:r>
              <a:rPr lang="nb-NO" dirty="0"/>
              <a:t>Publisert her: </a:t>
            </a:r>
            <a:r>
              <a:rPr lang="nb-NO" dirty="0">
                <a:hlinkClick r:id="rId2"/>
              </a:rPr>
              <a:t>Innsatsstyrt finansiering (ISF) – regelverk - Helsedirektoratet</a:t>
            </a:r>
            <a:endParaRPr lang="nb-NO" dirty="0"/>
          </a:p>
          <a:p>
            <a:endParaRPr lang="nb-NO" dirty="0"/>
          </a:p>
          <a:p>
            <a:r>
              <a:rPr lang="nb-NO" dirty="0"/>
              <a:t>Ryddet i regelverket – samlet alle fellesregler i kapittel 5</a:t>
            </a:r>
          </a:p>
          <a:p>
            <a:r>
              <a:rPr lang="nb-NO" dirty="0"/>
              <a:t>Regelverket ses i sammenheng med vedleggene</a:t>
            </a:r>
          </a:p>
          <a:p>
            <a:pPr lvl="1"/>
            <a:r>
              <a:rPr lang="nb-NO" dirty="0"/>
              <a:t>Grunnlagsdokumentet – Bakgrunn for endringer i 2024</a:t>
            </a:r>
          </a:p>
          <a:p>
            <a:pPr lvl="1"/>
            <a:r>
              <a:rPr lang="nb-NO" dirty="0"/>
              <a:t>Masterlistene – gir bla informasjon om ulike tilleggsrefusjoner</a:t>
            </a:r>
          </a:p>
          <a:p>
            <a:pPr lvl="1"/>
            <a:r>
              <a:rPr lang="nb-NO" dirty="0"/>
              <a:t>NPK – beregningsteknisk dokumentasjon</a:t>
            </a:r>
          </a:p>
          <a:p>
            <a:pPr lvl="1"/>
            <a:r>
              <a:rPr lang="nb-NO" dirty="0"/>
              <a:t>DRG-, STG- og TFG-definisjonstabellene gir forklaring på grupperingsresultat</a:t>
            </a:r>
          </a:p>
          <a:p>
            <a:pPr lvl="1"/>
            <a:endParaRPr lang="nb-NO" dirty="0"/>
          </a:p>
          <a:p>
            <a:r>
              <a:rPr lang="nb-NO" dirty="0"/>
              <a:t>Ved spørsmål:</a:t>
            </a:r>
          </a:p>
          <a:p>
            <a:pPr lvl="1"/>
            <a:r>
              <a:rPr lang="nb-NO" dirty="0" err="1"/>
              <a:t>Spm</a:t>
            </a:r>
            <a:r>
              <a:rPr lang="nb-NO" dirty="0"/>
              <a:t> til ISF-regelverk/DRG rettes til </a:t>
            </a:r>
            <a:r>
              <a:rPr lang="nb-NO" dirty="0">
                <a:hlinkClick r:id="rId3"/>
              </a:rPr>
              <a:t>drginfo@helsedir.no</a:t>
            </a:r>
            <a:endParaRPr lang="nb-NO" dirty="0"/>
          </a:p>
          <a:p>
            <a:pPr lvl="1"/>
            <a:r>
              <a:rPr lang="nb-NO" dirty="0" err="1"/>
              <a:t>Spm</a:t>
            </a:r>
            <a:r>
              <a:rPr lang="nb-NO" dirty="0"/>
              <a:t> om egenandeler rettes til </a:t>
            </a:r>
            <a:r>
              <a:rPr lang="nb-NO" dirty="0">
                <a:hlinkClick r:id="rId4"/>
              </a:rPr>
              <a:t>Kontakt Helfo - Helfo - for helseaktører</a:t>
            </a:r>
            <a:endParaRPr lang="nb-NO" dirty="0"/>
          </a:p>
          <a:p>
            <a:pPr lvl="1"/>
            <a:r>
              <a:rPr lang="nb-NO" dirty="0" err="1"/>
              <a:t>Spm</a:t>
            </a:r>
            <a:r>
              <a:rPr lang="nb-NO" dirty="0"/>
              <a:t> om kodeverk rettes til </a:t>
            </a:r>
            <a:r>
              <a:rPr lang="nb-NO" dirty="0">
                <a:hlinkClick r:id="rId5"/>
              </a:rPr>
              <a:t>kodehjelp@ehelse.no</a:t>
            </a:r>
            <a:endParaRPr lang="nb-NO" dirty="0"/>
          </a:p>
          <a:p>
            <a:pPr lvl="1"/>
            <a:r>
              <a:rPr lang="nb-NO" dirty="0" err="1"/>
              <a:t>Spm</a:t>
            </a:r>
            <a:r>
              <a:rPr lang="nb-NO" dirty="0"/>
              <a:t> om rapportering, tilbakemeldingsrapporter mv rettes til </a:t>
            </a:r>
            <a:r>
              <a:rPr lang="nb-NO" dirty="0">
                <a:hlinkClick r:id="rId6"/>
              </a:rPr>
              <a:t>npr@helsedir.no</a:t>
            </a:r>
            <a:r>
              <a:rPr lang="nb-NO" dirty="0"/>
              <a:t> </a:t>
            </a:r>
          </a:p>
        </p:txBody>
      </p:sp>
      <p:sp>
        <p:nvSpPr>
          <p:cNvPr id="4" name="Plassholder for bunntekst 3">
            <a:extLst>
              <a:ext uri="{FF2B5EF4-FFF2-40B4-BE49-F238E27FC236}">
                <a16:creationId xmlns:a16="http://schemas.microsoft.com/office/drawing/2014/main" id="{3945CD64-DF1E-D4AB-DA18-1AADEBDA6474}"/>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B0CE4856-88A5-7E56-A57F-6FD42F62E072}"/>
              </a:ext>
            </a:extLst>
          </p:cNvPr>
          <p:cNvSpPr>
            <a:spLocks noGrp="1"/>
          </p:cNvSpPr>
          <p:nvPr>
            <p:ph type="sldNum" sz="quarter" idx="12"/>
          </p:nvPr>
        </p:nvSpPr>
        <p:spPr/>
        <p:txBody>
          <a:bodyPr/>
          <a:lstStyle/>
          <a:p>
            <a:fld id="{1670A82E-6091-4B79-BDC9-9FEC8E0D8D32}" type="slidenum">
              <a:rPr lang="nn-NO" smtClean="0"/>
              <a:t>7</a:t>
            </a:fld>
            <a:endParaRPr lang="nn-NO"/>
          </a:p>
        </p:txBody>
      </p:sp>
    </p:spTree>
    <p:extLst>
      <p:ext uri="{BB962C8B-B14F-4D97-AF65-F5344CB8AC3E}">
        <p14:creationId xmlns:p14="http://schemas.microsoft.com/office/powerpoint/2010/main" val="217819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0F5EAE-E40F-9E6C-6858-A3949D518673}"/>
              </a:ext>
            </a:extLst>
          </p:cNvPr>
          <p:cNvSpPr>
            <a:spLocks noGrp="1"/>
          </p:cNvSpPr>
          <p:nvPr>
            <p:ph type="title"/>
          </p:nvPr>
        </p:nvSpPr>
        <p:spPr/>
        <p:txBody>
          <a:bodyPr/>
          <a:lstStyle/>
          <a:p>
            <a:r>
              <a:rPr lang="nb-NO" dirty="0"/>
              <a:t>Endringer i ISF 2024</a:t>
            </a:r>
            <a:br>
              <a:rPr lang="nb-NO" dirty="0"/>
            </a:br>
            <a:r>
              <a:rPr lang="nb-NO" sz="3600" dirty="0"/>
              <a:t>Kristin Dahlen</a:t>
            </a:r>
            <a:endParaRPr lang="nb-NO" dirty="0"/>
          </a:p>
        </p:txBody>
      </p:sp>
    </p:spTree>
    <p:extLst>
      <p:ext uri="{BB962C8B-B14F-4D97-AF65-F5344CB8AC3E}">
        <p14:creationId xmlns:p14="http://schemas.microsoft.com/office/powerpoint/2010/main" val="77044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C8234F-64DD-CA61-DF13-D435E522A000}"/>
              </a:ext>
            </a:extLst>
          </p:cNvPr>
          <p:cNvSpPr>
            <a:spLocks noGrp="1"/>
          </p:cNvSpPr>
          <p:nvPr>
            <p:ph type="title"/>
          </p:nvPr>
        </p:nvSpPr>
        <p:spPr>
          <a:xfrm>
            <a:off x="761256" y="315913"/>
            <a:ext cx="10663932" cy="1157511"/>
          </a:xfrm>
        </p:spPr>
        <p:txBody>
          <a:bodyPr wrap="square" anchor="b">
            <a:normAutofit/>
          </a:bodyPr>
          <a:lstStyle/>
          <a:p>
            <a:r>
              <a:rPr lang="nb-NO" dirty="0"/>
              <a:t>Utførende helsepersonell- </a:t>
            </a:r>
            <a:r>
              <a:rPr lang="nb-NO" sz="2400" dirty="0"/>
              <a:t>fra </a:t>
            </a:r>
            <a:r>
              <a:rPr lang="nb-NO" sz="2400" dirty="0" err="1"/>
              <a:t>St.prop</a:t>
            </a:r>
            <a:r>
              <a:rPr lang="nb-NO" sz="2400" dirty="0"/>
              <a:t>. 1 S (2023-2024)</a:t>
            </a:r>
          </a:p>
        </p:txBody>
      </p:sp>
      <p:sp>
        <p:nvSpPr>
          <p:cNvPr id="4" name="Plassholder for bunntekst 3">
            <a:extLst>
              <a:ext uri="{FF2B5EF4-FFF2-40B4-BE49-F238E27FC236}">
                <a16:creationId xmlns:a16="http://schemas.microsoft.com/office/drawing/2014/main" id="{5398F535-B4C1-0D07-DEDC-302F00ED7A97}"/>
              </a:ext>
            </a:extLst>
          </p:cNvPr>
          <p:cNvSpPr>
            <a:spLocks noGrp="1"/>
          </p:cNvSpPr>
          <p:nvPr>
            <p:ph type="ftr" sz="quarter" idx="11"/>
          </p:nvPr>
        </p:nvSpPr>
        <p:spPr>
          <a:xfrm>
            <a:off x="761256" y="6455688"/>
            <a:ext cx="900172" cy="107697"/>
          </a:xfrm>
        </p:spPr>
        <p:txBody>
          <a:bodyPr anchor="ctr">
            <a:normAutofit/>
          </a:bodyPr>
          <a:lstStyle/>
          <a:p>
            <a:pPr>
              <a:spcAft>
                <a:spcPts val="600"/>
              </a:spcAft>
            </a:pPr>
            <a:r>
              <a:rPr lang="nn-NO"/>
              <a:t>Helsedirektoratet</a:t>
            </a:r>
          </a:p>
        </p:txBody>
      </p:sp>
      <p:sp>
        <p:nvSpPr>
          <p:cNvPr id="5" name="Plassholder for lysbildenummer 4">
            <a:extLst>
              <a:ext uri="{FF2B5EF4-FFF2-40B4-BE49-F238E27FC236}">
                <a16:creationId xmlns:a16="http://schemas.microsoft.com/office/drawing/2014/main" id="{1BB2EF82-E61D-9103-E20B-CA1083C40299}"/>
              </a:ext>
            </a:extLst>
          </p:cNvPr>
          <p:cNvSpPr>
            <a:spLocks noGrp="1"/>
          </p:cNvSpPr>
          <p:nvPr>
            <p:ph type="sldNum" sz="quarter" idx="12"/>
          </p:nvPr>
        </p:nvSpPr>
        <p:spPr>
          <a:xfrm>
            <a:off x="10530572" y="6485065"/>
            <a:ext cx="900172" cy="107697"/>
          </a:xfrm>
        </p:spPr>
        <p:txBody>
          <a:bodyPr anchor="ctr">
            <a:normAutofit/>
          </a:bodyPr>
          <a:lstStyle/>
          <a:p>
            <a:pPr>
              <a:spcAft>
                <a:spcPts val="600"/>
              </a:spcAft>
            </a:pPr>
            <a:fld id="{1670A82E-6091-4B79-BDC9-9FEC8E0D8D32}" type="slidenum">
              <a:rPr lang="nn-NO" smtClean="0"/>
              <a:pPr>
                <a:spcAft>
                  <a:spcPts val="600"/>
                </a:spcAft>
              </a:pPr>
              <a:t>9</a:t>
            </a:fld>
            <a:endParaRPr lang="nn-NO"/>
          </a:p>
        </p:txBody>
      </p:sp>
      <p:graphicFrame>
        <p:nvGraphicFramePr>
          <p:cNvPr id="7" name="Plassholder for innhold 2">
            <a:extLst>
              <a:ext uri="{FF2B5EF4-FFF2-40B4-BE49-F238E27FC236}">
                <a16:creationId xmlns:a16="http://schemas.microsoft.com/office/drawing/2014/main" id="{6817ADA8-AB41-A8D5-1FF3-1E850ABBD3D3}"/>
              </a:ext>
            </a:extLst>
          </p:cNvPr>
          <p:cNvGraphicFramePr>
            <a:graphicFrameLocks noGrp="1"/>
          </p:cNvGraphicFramePr>
          <p:nvPr>
            <p:ph idx="1"/>
            <p:extLst>
              <p:ext uri="{D42A27DB-BD31-4B8C-83A1-F6EECF244321}">
                <p14:modId xmlns:p14="http://schemas.microsoft.com/office/powerpoint/2010/main" val="2852509616"/>
              </p:ext>
            </p:extLst>
          </p:nvPr>
        </p:nvGraphicFramePr>
        <p:xfrm>
          <a:off x="761256" y="1917700"/>
          <a:ext cx="10663932" cy="442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574001"/>
      </p:ext>
    </p:extLst>
  </p:cSld>
  <p:clrMapOvr>
    <a:masterClrMapping/>
  </p:clrMapOvr>
</p:sld>
</file>

<file path=ppt/theme/theme1.xml><?xml version="1.0" encoding="utf-8"?>
<a:theme xmlns:a="http://schemas.openxmlformats.org/drawingml/2006/main" name="Helsedirektoratet 2018">
  <a:themeElements>
    <a:clrScheme name="Office">
      <a:dk1>
        <a:sysClr val="windowText" lastClr="000000"/>
      </a:dk1>
      <a:lt1>
        <a:sysClr val="window" lastClr="FFFFFF"/>
      </a:lt1>
      <a:dk2>
        <a:srgbClr val="19516A"/>
      </a:dk2>
      <a:lt2>
        <a:srgbClr val="DEDEDE"/>
      </a:lt2>
      <a:accent1>
        <a:srgbClr val="19516A"/>
      </a:accent1>
      <a:accent2>
        <a:srgbClr val="2A80A6"/>
      </a:accent2>
      <a:accent3>
        <a:srgbClr val="76C499"/>
      </a:accent3>
      <a:accent4>
        <a:srgbClr val="3C6558"/>
      </a:accent4>
      <a:accent5>
        <a:srgbClr val="70486C"/>
      </a:accent5>
      <a:accent6>
        <a:srgbClr val="EE91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0202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dir_PPT_v2.potx" id="{6BDAD694-44C9-4A7D-B57A-E98CD31F068B}" vid="{95921B20-E708-494F-A591-DF5B6DED975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EB2F93BB9C374ABA60A6DC4DBD2828" ma:contentTypeVersion="5" ma:contentTypeDescription="Opprett et nytt dokument." ma:contentTypeScope="" ma:versionID="226755e845ba0533c977e8cc3665f582">
  <xsd:schema xmlns:xsd="http://www.w3.org/2001/XMLSchema" xmlns:xs="http://www.w3.org/2001/XMLSchema" xmlns:p="http://schemas.microsoft.com/office/2006/metadata/properties" xmlns:ns2="5baf3aef-a1d1-4c59-b104-0a4d57252fc5" targetNamespace="http://schemas.microsoft.com/office/2006/metadata/properties" ma:root="true" ma:fieldsID="1d116c0acb0b76ebcac12e58bcf46c17" ns2:_="">
    <xsd:import namespace="5baf3aef-a1d1-4c59-b104-0a4d57252fc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af3aef-a1d1-4c59-b104-0a4d57252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AAF4C4-5AB8-4F58-BA26-BE49518B56EB}">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5baf3aef-a1d1-4c59-b104-0a4d57252fc5"/>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84AAE6E-3CAB-435E-8CA9-266C1DB7C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af3aef-a1d1-4c59-b104-0a4d57252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FDD80F-9BCE-4D71-B5B4-667CDCC394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Hdir_PPT_v2</Template>
  <TotalTime>763</TotalTime>
  <Words>3487</Words>
  <Application>Microsoft Office PowerPoint</Application>
  <PresentationFormat>Widescreen</PresentationFormat>
  <Paragraphs>653</Paragraphs>
  <Slides>59</Slides>
  <Notes>2</Notes>
  <HiddenSlides>0</HiddenSlides>
  <MMClips>0</MMClips>
  <ScaleCrop>false</ScaleCrop>
  <HeadingPairs>
    <vt:vector size="6" baseType="variant">
      <vt:variant>
        <vt:lpstr>Brukte skrifter</vt:lpstr>
      </vt:variant>
      <vt:variant>
        <vt:i4>9</vt:i4>
      </vt:variant>
      <vt:variant>
        <vt:lpstr>Tema</vt:lpstr>
      </vt:variant>
      <vt:variant>
        <vt:i4>2</vt:i4>
      </vt:variant>
      <vt:variant>
        <vt:lpstr>Lysbildetitler</vt:lpstr>
      </vt:variant>
      <vt:variant>
        <vt:i4>59</vt:i4>
      </vt:variant>
    </vt:vector>
  </HeadingPairs>
  <TitlesOfParts>
    <vt:vector size="70" baseType="lpstr">
      <vt:lpstr>Arial</vt:lpstr>
      <vt:lpstr>Bradley Hand ITC</vt:lpstr>
      <vt:lpstr>Calibri</vt:lpstr>
      <vt:lpstr>Calibri Light</vt:lpstr>
      <vt:lpstr>Georgia</vt:lpstr>
      <vt:lpstr>Lato</vt:lpstr>
      <vt:lpstr>Lucida Handwriting</vt:lpstr>
      <vt:lpstr>Times New Roman</vt:lpstr>
      <vt:lpstr>Wingdings</vt:lpstr>
      <vt:lpstr>Helsedirektoratet 2018</vt:lpstr>
      <vt:lpstr>Office-tema</vt:lpstr>
      <vt:lpstr>Informasjonsmøte om foreløpig ISF-regelverk 2024 med mer</vt:lpstr>
      <vt:lpstr>Dagsorden</vt:lpstr>
      <vt:lpstr>Mange utredninger i 2023</vt:lpstr>
      <vt:lpstr>St. prop. 1 S (2023-2024)</vt:lpstr>
      <vt:lpstr>PowerPoint-presentasjon</vt:lpstr>
      <vt:lpstr>Omorganisering av den sentrale helseforvaltningen fra 2024 (fokus her er Hdir og FHI)</vt:lpstr>
      <vt:lpstr>Foreløpig ISF-regelverk 2024</vt:lpstr>
      <vt:lpstr>Endringer i ISF 2024 Kristin Dahlen</vt:lpstr>
      <vt:lpstr>Utførende helsepersonell- fra St.prop. 1 S (2023-2024)</vt:lpstr>
      <vt:lpstr>Samarbeidsaktiviteter</vt:lpstr>
      <vt:lpstr>Multippel koding</vt:lpstr>
      <vt:lpstr>Multippel koding</vt:lpstr>
      <vt:lpstr>Legemiddel-behandling</vt:lpstr>
      <vt:lpstr>STG-logikk endringer i 2024</vt:lpstr>
      <vt:lpstr>Justeringer i STG-logikken</vt:lpstr>
      <vt:lpstr>Digital hjemmeoppfølging</vt:lpstr>
      <vt:lpstr>Digital hjemmeoppfølging</vt:lpstr>
      <vt:lpstr>Digital hjemmeoppfølging</vt:lpstr>
      <vt:lpstr>Digital hjemmeoppfølging</vt:lpstr>
      <vt:lpstr>Behandling og oppfølging gjennom ACT/FACT oppsøkende team</vt:lpstr>
      <vt:lpstr>Rehabilitering </vt:lpstr>
      <vt:lpstr>Palliativ behandling</vt:lpstr>
      <vt:lpstr>Intensivbehandling</vt:lpstr>
      <vt:lpstr>Registrering i medisinske kvalitetsregistre</vt:lpstr>
      <vt:lpstr>Endringer i ISF 2024 forts. Tjenesteforløp Hanne Osnes-Ringen</vt:lpstr>
      <vt:lpstr>Fødsels-omsorgen</vt:lpstr>
      <vt:lpstr>Fødsels-omsorgen</vt:lpstr>
      <vt:lpstr>Fødsels-omsorgen</vt:lpstr>
      <vt:lpstr>Fødsels-omsorgen</vt:lpstr>
      <vt:lpstr>Tjenesteforløp</vt:lpstr>
      <vt:lpstr>Endringer i DRG, STG, TFG-logikk og NPK 2024 Anja Fagervold</vt:lpstr>
      <vt:lpstr>Endringer i DRG- og STG systemet </vt:lpstr>
      <vt:lpstr>Medisinsk lysbehandling</vt:lpstr>
      <vt:lpstr>PowerPoint-presentasjon</vt:lpstr>
      <vt:lpstr>Andre endringer DRG - hva ser vi av regruppering</vt:lpstr>
      <vt:lpstr>STG-logikk endringer i 2024</vt:lpstr>
      <vt:lpstr>Brukerveiledning</vt:lpstr>
      <vt:lpstr>Endringer i TFG- systemet  </vt:lpstr>
      <vt:lpstr>DRG/STG/TFG –gruppering  - tre komponenter: </vt:lpstr>
      <vt:lpstr>NPK 2024</vt:lpstr>
      <vt:lpstr>Kostnadsvekter Jostein Bandlien</vt:lpstr>
      <vt:lpstr>Kostnadsvekter 2023</vt:lpstr>
      <vt:lpstr>Ad datagrunnlagene</vt:lpstr>
      <vt:lpstr>Nærmere om TFG-beregningen</vt:lpstr>
      <vt:lpstr>Nærmere om TFG-beregningen - videregående</vt:lpstr>
      <vt:lpstr>Omfordelingseffekter </vt:lpstr>
      <vt:lpstr>Effekter RHF nye vekter 2024</vt:lpstr>
      <vt:lpstr>Effekter HF nye vekter 2024</vt:lpstr>
      <vt:lpstr>Effekter RHF nye vekter 2024</vt:lpstr>
      <vt:lpstr>Effekter HF nye vekter 2024</vt:lpstr>
      <vt:lpstr>Kostnadsvekter 2025</vt:lpstr>
      <vt:lpstr>Resultatbasert finansiering Mats Ulvund Paulsberg</vt:lpstr>
      <vt:lpstr>Resultatbasert finansiering 2024</vt:lpstr>
      <vt:lpstr>Indikatorer i RBF 2024</vt:lpstr>
      <vt:lpstr>Fordeling av foreløpig beregning av RBF 2024</vt:lpstr>
      <vt:lpstr>Måloppnåelse</vt:lpstr>
      <vt:lpstr>Utvikling av resultatbasert finansiering</vt:lpstr>
      <vt:lpstr> Nytt i de medisinske kodeverkene  direktoratet for e-helse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 Lisbeth Sandvik</dc:creator>
  <cp:lastModifiedBy>Eva Wensaas</cp:lastModifiedBy>
  <cp:revision>3</cp:revision>
  <cp:lastPrinted>2023-10-16T13:22:24Z</cp:lastPrinted>
  <dcterms:created xsi:type="dcterms:W3CDTF">2023-09-21T07:53:08Z</dcterms:created>
  <dcterms:modified xsi:type="dcterms:W3CDTF">2023-10-17T07:07:36Z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0x0101000AEB2F93BB9C374ABA60A6DC4DBD2828</vt:lpwstr>
  </property>
</Properties>
</file>