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2"/>
  </p:notesMasterIdLst>
  <p:sldIdLst>
    <p:sldId id="256" r:id="rId5"/>
    <p:sldId id="331" r:id="rId6"/>
    <p:sldId id="259" r:id="rId7"/>
    <p:sldId id="260" r:id="rId8"/>
    <p:sldId id="261" r:id="rId9"/>
    <p:sldId id="262" r:id="rId10"/>
    <p:sldId id="263" r:id="rId11"/>
    <p:sldId id="264" r:id="rId12"/>
    <p:sldId id="265" r:id="rId13"/>
    <p:sldId id="266" r:id="rId14"/>
    <p:sldId id="268" r:id="rId15"/>
    <p:sldId id="267" r:id="rId16"/>
    <p:sldId id="276" r:id="rId17"/>
    <p:sldId id="269" r:id="rId18"/>
    <p:sldId id="270" r:id="rId19"/>
    <p:sldId id="271" r:id="rId20"/>
    <p:sldId id="272" r:id="rId21"/>
    <p:sldId id="273" r:id="rId22"/>
    <p:sldId id="274" r:id="rId23"/>
    <p:sldId id="275" r:id="rId24"/>
    <p:sldId id="277" r:id="rId25"/>
    <p:sldId id="278" r:id="rId26"/>
    <p:sldId id="279" r:id="rId27"/>
    <p:sldId id="280" r:id="rId28"/>
    <p:sldId id="281" r:id="rId29"/>
    <p:sldId id="282" r:id="rId30"/>
    <p:sldId id="283" r:id="rId31"/>
    <p:sldId id="284" r:id="rId32"/>
    <p:sldId id="285" r:id="rId33"/>
    <p:sldId id="298" r:id="rId34"/>
    <p:sldId id="287" r:id="rId35"/>
    <p:sldId id="288" r:id="rId36"/>
    <p:sldId id="289" r:id="rId37"/>
    <p:sldId id="290" r:id="rId38"/>
    <p:sldId id="300" r:id="rId39"/>
    <p:sldId id="299" r:id="rId40"/>
    <p:sldId id="293" r:id="rId41"/>
    <p:sldId id="301" r:id="rId42"/>
    <p:sldId id="295" r:id="rId43"/>
    <p:sldId id="296" r:id="rId44"/>
    <p:sldId id="302" r:id="rId45"/>
    <p:sldId id="303" r:id="rId46"/>
    <p:sldId id="304"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Lst>
  <p:sldSz cx="9144000" cy="5143500" type="screen16x9"/>
  <p:notesSz cx="6858000" cy="9144000"/>
  <p:defaultText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5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61" autoAdjust="0"/>
    <p:restoredTop sz="94660"/>
  </p:normalViewPr>
  <p:slideViewPr>
    <p:cSldViewPr snapToGrid="0">
      <p:cViewPr varScale="1">
        <p:scale>
          <a:sx n="88" d="100"/>
          <a:sy n="88" d="100"/>
        </p:scale>
        <p:origin x="812" y="64"/>
      </p:cViewPr>
      <p:guideLst/>
    </p:cSldViewPr>
  </p:slideViewPr>
  <p:notesTextViewPr>
    <p:cViewPr>
      <p:scale>
        <a:sx n="1" d="1"/>
        <a:sy n="1" d="1"/>
      </p:scale>
      <p:origin x="0" y="0"/>
    </p:cViewPr>
  </p:notesTextViewPr>
  <p:sorterViewPr>
    <p:cViewPr>
      <p:scale>
        <a:sx n="70" d="100"/>
        <a:sy n="70" d="100"/>
      </p:scale>
      <p:origin x="0" y="-86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7DA416-79D8-495E-A787-ADD2B0574704}" type="datetimeFigureOut">
              <a:rPr lang="nb-NO" smtClean="0"/>
              <a:t>09.04.2021</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5BDEC-EFF0-4061-9522-0C3681B4CA54}" type="slidenum">
              <a:rPr lang="nb-NO" smtClean="0"/>
              <a:t>‹#›</a:t>
            </a:fld>
            <a:endParaRPr lang="nb-NO" dirty="0"/>
          </a:p>
        </p:txBody>
      </p:sp>
    </p:spTree>
    <p:extLst>
      <p:ext uri="{BB962C8B-B14F-4D97-AF65-F5344CB8AC3E}">
        <p14:creationId xmlns:p14="http://schemas.microsoft.com/office/powerpoint/2010/main" val="792074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a:blip r:embed="rId2"/>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BB3B60E-7750-422C-A468-58D876CA9535}"/>
              </a:ext>
            </a:extLst>
          </p:cNvPr>
          <p:cNvSpPr/>
          <p:nvPr userDrawn="1"/>
        </p:nvSpPr>
        <p:spPr>
          <a:xfrm>
            <a:off x="0" y="0"/>
            <a:ext cx="9144000" cy="6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tel 1"/>
          <p:cNvSpPr>
            <a:spLocks noGrp="1"/>
          </p:cNvSpPr>
          <p:nvPr>
            <p:ph type="ctrTitle" hasCustomPrompt="1"/>
          </p:nvPr>
        </p:nvSpPr>
        <p:spPr>
          <a:xfrm>
            <a:off x="0" y="1641822"/>
            <a:ext cx="4572000" cy="1596052"/>
          </a:xfrm>
          <a:solidFill>
            <a:schemeClr val="accent1"/>
          </a:solidFill>
        </p:spPr>
        <p:txBody>
          <a:bodyPr lIns="540000" tIns="432000" bIns="792000" anchor="b">
            <a:spAutoFit/>
          </a:bodyPr>
          <a:lstStyle>
            <a:lvl1pPr algn="l">
              <a:defRPr sz="2600">
                <a:solidFill>
                  <a:schemeClr val="accent5"/>
                </a:solidFill>
              </a:defRPr>
            </a:lvl1pPr>
          </a:lstStyle>
          <a:p>
            <a:r>
              <a:rPr lang="nb-NO" dirty="0"/>
              <a:t>Tittel</a:t>
            </a:r>
          </a:p>
        </p:txBody>
      </p:sp>
      <p:sp>
        <p:nvSpPr>
          <p:cNvPr id="3" name="Undertittel 2"/>
          <p:cNvSpPr>
            <a:spLocks noGrp="1"/>
          </p:cNvSpPr>
          <p:nvPr>
            <p:ph type="subTitle" idx="1"/>
          </p:nvPr>
        </p:nvSpPr>
        <p:spPr>
          <a:xfrm>
            <a:off x="540068" y="2503003"/>
            <a:ext cx="3888486" cy="356380"/>
          </a:xfrm>
        </p:spPr>
        <p:txBody>
          <a:bodyPr>
            <a:normAutofit/>
          </a:bodyPr>
          <a:lstStyle>
            <a:lvl1pPr marL="0" indent="0" algn="l">
              <a:lnSpc>
                <a:spcPct val="108000"/>
              </a:lnSpc>
              <a:spcBef>
                <a:spcPts val="0"/>
              </a:spcBef>
              <a:spcAft>
                <a:spcPts val="0"/>
              </a:spcAft>
              <a:buNone/>
              <a:defRPr sz="110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nb-NO" dirty="0"/>
          </a:p>
        </p:txBody>
      </p:sp>
      <p:pic>
        <p:nvPicPr>
          <p:cNvPr id="10" name="Grafikk 9">
            <a:extLst>
              <a:ext uri="{FF2B5EF4-FFF2-40B4-BE49-F238E27FC236}">
                <a16:creationId xmlns:a16="http://schemas.microsoft.com/office/drawing/2014/main" id="{55B684C2-E805-4380-A2E5-BB01B480A9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1341" y="119174"/>
            <a:ext cx="1440000" cy="440471"/>
          </a:xfrm>
          <a:prstGeom prst="rect">
            <a:avLst/>
          </a:prstGeom>
        </p:spPr>
      </p:pic>
      <p:pic>
        <p:nvPicPr>
          <p:cNvPr id="12" name="Grafikk 11">
            <a:extLst>
              <a:ext uri="{FF2B5EF4-FFF2-40B4-BE49-F238E27FC236}">
                <a16:creationId xmlns:a16="http://schemas.microsoft.com/office/drawing/2014/main" id="{CB0CB106-94A2-4DF2-AE67-30EAA5A7952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8036" y="4698587"/>
            <a:ext cx="1080000" cy="330353"/>
          </a:xfrm>
          <a:prstGeom prst="rect">
            <a:avLst/>
          </a:prstGeom>
        </p:spPr>
      </p:pic>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o innholdsdeler grønn">
    <p:bg>
      <p:bgPr>
        <a:solidFill>
          <a:schemeClr val="accent1"/>
        </a:solidFill>
        <a:effectLst/>
      </p:bgPr>
    </p:bg>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00114" y="1404176"/>
            <a:ext cx="3348418" cy="2988374"/>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895470" y="1404175"/>
            <a:ext cx="3348418" cy="2988374"/>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lvl1pPr>
              <a:defRPr>
                <a:solidFill>
                  <a:schemeClr val="accent5"/>
                </a:solidFill>
              </a:defRPr>
            </a:lvl1pPr>
          </a:lstStyle>
          <a:p>
            <a:fld id="{415A8708-9481-4002-9D31-B19972693E9D}" type="datetime1">
              <a:rPr lang="nb-NO" smtClean="0"/>
              <a:pPr/>
              <a:t>09.04.2021</a:t>
            </a:fld>
            <a:endParaRPr lang="nb-NO" dirty="0"/>
          </a:p>
        </p:txBody>
      </p:sp>
      <p:sp>
        <p:nvSpPr>
          <p:cNvPr id="6" name="Plassholder for bunntekst 5"/>
          <p:cNvSpPr>
            <a:spLocks noGrp="1"/>
          </p:cNvSpPr>
          <p:nvPr>
            <p:ph type="ftr" sz="quarter" idx="11"/>
          </p:nvPr>
        </p:nvSpPr>
        <p:spPr>
          <a:noFill/>
        </p:spPr>
        <p:txBody>
          <a:bodyPr/>
          <a:lstStyle>
            <a:lvl1pPr>
              <a:defRPr>
                <a:solidFill>
                  <a:schemeClr val="accent5"/>
                </a:solidFill>
              </a:defRPr>
            </a:lvl1pPr>
          </a:lstStyle>
          <a:p>
            <a:endParaRPr lang="nb-NO" dirty="0"/>
          </a:p>
        </p:txBody>
      </p:sp>
      <p:sp>
        <p:nvSpPr>
          <p:cNvPr id="7" name="Plassholder for lysbildenummer 6"/>
          <p:cNvSpPr>
            <a:spLocks noGrp="1"/>
          </p:cNvSpPr>
          <p:nvPr>
            <p:ph type="sldNum" sz="quarter" idx="12"/>
          </p:nvPr>
        </p:nvSpPr>
        <p:spPr/>
        <p:txBody>
          <a:bodyPr/>
          <a:lstStyle>
            <a:lvl1pPr>
              <a:defRPr>
                <a:solidFill>
                  <a:schemeClr val="accent5"/>
                </a:solidFill>
              </a:defRPr>
            </a:lvl1pPr>
          </a:lstStyle>
          <a:p>
            <a:fld id="{5751DFAA-887F-4071-8EAD-E8CA316FCF06}" type="slidenum">
              <a:rPr lang="nb-NO" smtClean="0"/>
              <a:pPr/>
              <a:t>‹#›</a:t>
            </a:fld>
            <a:endParaRPr lang="nb-NO" dirty="0"/>
          </a:p>
        </p:txBody>
      </p:sp>
      <p:sp>
        <p:nvSpPr>
          <p:cNvPr id="10" name="Tittel 9">
            <a:extLst>
              <a:ext uri="{FF2B5EF4-FFF2-40B4-BE49-F238E27FC236}">
                <a16:creationId xmlns:a16="http://schemas.microsoft.com/office/drawing/2014/main" id="{3A9EB315-D867-4534-996D-33B437314B38}"/>
              </a:ext>
            </a:extLst>
          </p:cNvPr>
          <p:cNvSpPr>
            <a:spLocks noGrp="1"/>
          </p:cNvSpPr>
          <p:nvPr>
            <p:ph type="title"/>
          </p:nvPr>
        </p:nvSpPr>
        <p:spPr>
          <a:blipFill dpi="0" rotWithShape="1">
            <a:blip r:embed="rId2"/>
            <a:srcRect/>
            <a:tile tx="0" ty="0" sx="100000" sy="100000" flip="none" algn="b"/>
          </a:blipFill>
        </p:spPr>
        <p:txBody>
          <a:bodyPr>
            <a:normAutofit/>
          </a:bodyPr>
          <a:lstStyle>
            <a:lvl1pPr>
              <a:defRPr>
                <a:solidFill>
                  <a:schemeClr val="accent5"/>
                </a:solidFill>
              </a:defRPr>
            </a:lvl1pPr>
          </a:lstStyle>
          <a:p>
            <a:r>
              <a:rPr lang="nb-NO"/>
              <a:t>Klikk for å redigere tittelstil</a:t>
            </a:r>
            <a:endParaRPr lang="nb-NO" dirty="0"/>
          </a:p>
        </p:txBody>
      </p:sp>
      <p:pic>
        <p:nvPicPr>
          <p:cNvPr id="2" name="Grafikk 1">
            <a:extLst>
              <a:ext uri="{FF2B5EF4-FFF2-40B4-BE49-F238E27FC236}">
                <a16:creationId xmlns:a16="http://schemas.microsoft.com/office/drawing/2014/main" id="{92776308-F108-4F6C-8E50-4821C7C0698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8036" y="4698587"/>
            <a:ext cx="1080000" cy="330353"/>
          </a:xfrm>
          <a:prstGeom prst="rect">
            <a:avLst/>
          </a:prstGeom>
        </p:spPr>
      </p:pic>
      <p:sp>
        <p:nvSpPr>
          <p:cNvPr id="8" name="Bunnstrek">
            <a:extLst>
              <a:ext uri="{FF2B5EF4-FFF2-40B4-BE49-F238E27FC236}">
                <a16:creationId xmlns:a16="http://schemas.microsoft.com/office/drawing/2014/main" id="{8EDAD664-3274-495C-828C-F3E75A722908}"/>
              </a:ext>
            </a:extLst>
          </p:cNvPr>
          <p:cNvSpPr/>
          <p:nvPr userDrawn="1"/>
        </p:nvSpPr>
        <p:spPr>
          <a:xfrm>
            <a:off x="4541396" y="4979422"/>
            <a:ext cx="61208" cy="216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accent5"/>
              </a:solidFill>
            </a:endParaRPr>
          </a:p>
        </p:txBody>
      </p:sp>
    </p:spTree>
    <p:extLst>
      <p:ext uri="{BB962C8B-B14F-4D97-AF65-F5344CB8AC3E}">
        <p14:creationId xmlns:p14="http://schemas.microsoft.com/office/powerpoint/2010/main" val="46289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00113" y="1385793"/>
            <a:ext cx="3348418" cy="236603"/>
          </a:xfrm>
        </p:spPr>
        <p:txBody>
          <a:bodyPr anchor="t">
            <a:normAutofit/>
          </a:bodyPr>
          <a:lstStyle>
            <a:lvl1pPr marL="0" indent="0">
              <a:buNone/>
              <a:defRPr sz="15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dirty="0"/>
              <a:t>Klikk for legge til mellomtittel</a:t>
            </a:r>
          </a:p>
        </p:txBody>
      </p:sp>
      <p:sp>
        <p:nvSpPr>
          <p:cNvPr id="4" name="Plassholder for innhold 3"/>
          <p:cNvSpPr>
            <a:spLocks noGrp="1"/>
          </p:cNvSpPr>
          <p:nvPr>
            <p:ph sz="half" idx="2"/>
          </p:nvPr>
        </p:nvSpPr>
        <p:spPr>
          <a:xfrm>
            <a:off x="900113" y="1872235"/>
            <a:ext cx="3348418" cy="252031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hasCustomPrompt="1"/>
          </p:nvPr>
        </p:nvSpPr>
        <p:spPr>
          <a:xfrm>
            <a:off x="4896612" y="1385793"/>
            <a:ext cx="3348418" cy="236603"/>
          </a:xfrm>
        </p:spPr>
        <p:txBody>
          <a:bodyPr anchor="t">
            <a:normAutofit/>
          </a:bodyPr>
          <a:lstStyle>
            <a:lvl1pPr marL="0" indent="0">
              <a:buNone/>
              <a:defRPr sz="15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dirty="0"/>
              <a:t>Klikk for legge til mellomtittel</a:t>
            </a:r>
          </a:p>
        </p:txBody>
      </p:sp>
      <p:sp>
        <p:nvSpPr>
          <p:cNvPr id="6" name="Plassholder for innhold 5"/>
          <p:cNvSpPr>
            <a:spLocks noGrp="1"/>
          </p:cNvSpPr>
          <p:nvPr>
            <p:ph sz="quarter" idx="4"/>
          </p:nvPr>
        </p:nvSpPr>
        <p:spPr>
          <a:xfrm>
            <a:off x="4896612" y="1872234"/>
            <a:ext cx="3348418" cy="252031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778A634E-9ACB-4F4A-929D-040BF9F7CAE2}" type="datetime1">
              <a:rPr lang="nb-NO" smtClean="0"/>
              <a:t>09.04.2021</a:t>
            </a:fld>
            <a:endParaRPr lang="nb-NO" dirty="0"/>
          </a:p>
        </p:txBody>
      </p:sp>
      <p:sp>
        <p:nvSpPr>
          <p:cNvPr id="8" name="Plassholder for bunntekst 7"/>
          <p:cNvSpPr>
            <a:spLocks noGrp="1"/>
          </p:cNvSpPr>
          <p:nvPr>
            <p:ph type="ftr" sz="quarter" idx="11"/>
          </p:nvPr>
        </p:nvSpPr>
        <p:spPr/>
        <p:txBody>
          <a:bodyPr/>
          <a:lstStyle/>
          <a:p>
            <a:endParaRPr lang="nb-NO" dirty="0"/>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dirty="0"/>
          </a:p>
        </p:txBody>
      </p:sp>
      <p:sp>
        <p:nvSpPr>
          <p:cNvPr id="11" name="Tittel 10">
            <a:extLst>
              <a:ext uri="{FF2B5EF4-FFF2-40B4-BE49-F238E27FC236}">
                <a16:creationId xmlns:a16="http://schemas.microsoft.com/office/drawing/2014/main" id="{C2B22F9D-3D6C-4240-AB01-2C07C5265C46}"/>
              </a:ext>
            </a:extLst>
          </p:cNvPr>
          <p:cNvSpPr>
            <a:spLocks noGrp="1"/>
          </p:cNvSpPr>
          <p:nvPr>
            <p:ph type="title"/>
          </p:nvPr>
        </p:nvSpPr>
        <p:spPr/>
        <p:txBody>
          <a:bodyPr/>
          <a:lstStyle/>
          <a:p>
            <a:r>
              <a:rPr lang="nb-NO"/>
              <a:t>Klikk for å redigere tittelstil</a:t>
            </a:r>
          </a:p>
        </p:txBody>
      </p:sp>
      <p:sp>
        <p:nvSpPr>
          <p:cNvPr id="2" name="Bunnstrek">
            <a:extLst>
              <a:ext uri="{FF2B5EF4-FFF2-40B4-BE49-F238E27FC236}">
                <a16:creationId xmlns:a16="http://schemas.microsoft.com/office/drawing/2014/main" id="{5A7586D1-8EED-42CE-BC14-D3EDEBA1AFEA}"/>
              </a:ext>
            </a:extLst>
          </p:cNvPr>
          <p:cNvSpPr/>
          <p:nvPr userDrawn="1"/>
        </p:nvSpPr>
        <p:spPr>
          <a:xfrm>
            <a:off x="4541396" y="4979422"/>
            <a:ext cx="61208" cy="21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084663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ammenligning blå tekst">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00113" y="1385793"/>
            <a:ext cx="3348418" cy="236603"/>
          </a:xfrm>
        </p:spPr>
        <p:txBody>
          <a:bodyPr anchor="t">
            <a:normAutofit/>
          </a:bodyPr>
          <a:lstStyle>
            <a:lvl1pPr marL="0" indent="0">
              <a:buNone/>
              <a:defRPr sz="1500" b="1">
                <a:solidFill>
                  <a:schemeClr val="accent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dirty="0"/>
              <a:t>Klikk for legge til mellomtittel</a:t>
            </a:r>
          </a:p>
        </p:txBody>
      </p:sp>
      <p:sp>
        <p:nvSpPr>
          <p:cNvPr id="4" name="Plassholder for innhold 3"/>
          <p:cNvSpPr>
            <a:spLocks noGrp="1"/>
          </p:cNvSpPr>
          <p:nvPr>
            <p:ph sz="half" idx="2"/>
          </p:nvPr>
        </p:nvSpPr>
        <p:spPr>
          <a:xfrm>
            <a:off x="900113" y="1872235"/>
            <a:ext cx="3348418" cy="252031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hasCustomPrompt="1"/>
          </p:nvPr>
        </p:nvSpPr>
        <p:spPr>
          <a:xfrm>
            <a:off x="4896612" y="1385793"/>
            <a:ext cx="3348418" cy="236603"/>
          </a:xfrm>
        </p:spPr>
        <p:txBody>
          <a:bodyPr anchor="t">
            <a:normAutofit/>
          </a:bodyPr>
          <a:lstStyle>
            <a:lvl1pPr marL="0" indent="0">
              <a:buNone/>
              <a:defRPr sz="1500" b="1">
                <a:solidFill>
                  <a:schemeClr val="accent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dirty="0"/>
              <a:t>Klikk for legge til mellomtittel</a:t>
            </a:r>
          </a:p>
        </p:txBody>
      </p:sp>
      <p:sp>
        <p:nvSpPr>
          <p:cNvPr id="6" name="Plassholder for innhold 5"/>
          <p:cNvSpPr>
            <a:spLocks noGrp="1"/>
          </p:cNvSpPr>
          <p:nvPr>
            <p:ph sz="quarter" idx="4"/>
          </p:nvPr>
        </p:nvSpPr>
        <p:spPr>
          <a:xfrm>
            <a:off x="4896612" y="1872234"/>
            <a:ext cx="3348418" cy="252031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lvl1pPr>
              <a:defRPr>
                <a:solidFill>
                  <a:schemeClr val="accent2"/>
                </a:solidFill>
              </a:defRPr>
            </a:lvl1pPr>
          </a:lstStyle>
          <a:p>
            <a:fld id="{E6841896-CA65-431A-B17B-D43196FA8F68}" type="datetime1">
              <a:rPr lang="nb-NO" smtClean="0"/>
              <a:t>09.04.2021</a:t>
            </a:fld>
            <a:endParaRPr lang="nb-NO" dirty="0"/>
          </a:p>
        </p:txBody>
      </p:sp>
      <p:sp>
        <p:nvSpPr>
          <p:cNvPr id="8" name="Plassholder for bunntekst 7"/>
          <p:cNvSpPr>
            <a:spLocks noGrp="1"/>
          </p:cNvSpPr>
          <p:nvPr>
            <p:ph type="ftr" sz="quarter" idx="11"/>
          </p:nvPr>
        </p:nvSpPr>
        <p:spPr>
          <a:noFill/>
        </p:spPr>
        <p:txBody>
          <a:bodyPr/>
          <a:lstStyle>
            <a:lvl1pPr>
              <a:defRPr>
                <a:solidFill>
                  <a:schemeClr val="accent2"/>
                </a:solidFill>
              </a:defRPr>
            </a:lvl1pPr>
          </a:lstStyle>
          <a:p>
            <a:endParaRPr lang="nb-NO" dirty="0"/>
          </a:p>
        </p:txBody>
      </p:sp>
      <p:sp>
        <p:nvSpPr>
          <p:cNvPr id="9" name="Plassholder for lysbildenummer 8"/>
          <p:cNvSpPr>
            <a:spLocks noGrp="1"/>
          </p:cNvSpPr>
          <p:nvPr>
            <p:ph type="sldNum" sz="quarter" idx="12"/>
          </p:nvPr>
        </p:nvSpPr>
        <p:spPr/>
        <p:txBody>
          <a:bodyPr/>
          <a:lstStyle>
            <a:lvl1pPr>
              <a:defRPr>
                <a:solidFill>
                  <a:schemeClr val="accent2"/>
                </a:solidFill>
              </a:defRPr>
            </a:lvl1pPr>
          </a:lstStyle>
          <a:p>
            <a:fld id="{5751DFAA-887F-4071-8EAD-E8CA316FCF06}" type="slidenum">
              <a:rPr lang="nb-NO" smtClean="0"/>
              <a:pPr/>
              <a:t>‹#›</a:t>
            </a:fld>
            <a:endParaRPr lang="nb-NO" dirty="0"/>
          </a:p>
        </p:txBody>
      </p:sp>
      <p:sp>
        <p:nvSpPr>
          <p:cNvPr id="11" name="Tittel 10">
            <a:extLst>
              <a:ext uri="{FF2B5EF4-FFF2-40B4-BE49-F238E27FC236}">
                <a16:creationId xmlns:a16="http://schemas.microsoft.com/office/drawing/2014/main" id="{C2B22F9D-3D6C-4240-AB01-2C07C5265C46}"/>
              </a:ext>
            </a:extLst>
          </p:cNvPr>
          <p:cNvSpPr>
            <a:spLocks noGrp="1"/>
          </p:cNvSpPr>
          <p:nvPr>
            <p:ph type="title"/>
          </p:nvPr>
        </p:nvSpPr>
        <p:spPr>
          <a:blipFill dpi="0" rotWithShape="1">
            <a:blip r:embed="rId2"/>
            <a:srcRect/>
            <a:tile tx="0" ty="0" sx="100000" sy="100000" flip="none" algn="b"/>
          </a:blipFill>
        </p:spPr>
        <p:txBody>
          <a:bodyPr/>
          <a:lstStyle>
            <a:lvl1pPr>
              <a:defRPr>
                <a:solidFill>
                  <a:schemeClr val="accent2"/>
                </a:solidFill>
              </a:defRPr>
            </a:lvl1pPr>
          </a:lstStyle>
          <a:p>
            <a:r>
              <a:rPr lang="nb-NO"/>
              <a:t>Klikk for å redigere tittelstil</a:t>
            </a:r>
          </a:p>
        </p:txBody>
      </p:sp>
      <p:sp>
        <p:nvSpPr>
          <p:cNvPr id="2" name="Bunnstrek">
            <a:extLst>
              <a:ext uri="{FF2B5EF4-FFF2-40B4-BE49-F238E27FC236}">
                <a16:creationId xmlns:a16="http://schemas.microsoft.com/office/drawing/2014/main" id="{014C2564-F9D8-4F31-9BB7-1B29310F9712}"/>
              </a:ext>
            </a:extLst>
          </p:cNvPr>
          <p:cNvSpPr/>
          <p:nvPr userDrawn="1"/>
        </p:nvSpPr>
        <p:spPr>
          <a:xfrm>
            <a:off x="4541396" y="4979422"/>
            <a:ext cx="61208" cy="21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2491742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ammenligning grønn">
    <p:bg>
      <p:bgPr>
        <a:solidFill>
          <a:schemeClr val="accent1"/>
        </a:solidFill>
        <a:effectLst/>
      </p:bgPr>
    </p:b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00113" y="1385793"/>
            <a:ext cx="3348418" cy="236603"/>
          </a:xfrm>
        </p:spPr>
        <p:txBody>
          <a:bodyPr anchor="t">
            <a:normAutofit/>
          </a:bodyPr>
          <a:lstStyle>
            <a:lvl1pPr marL="0" indent="0">
              <a:buNone/>
              <a:defRPr sz="1500" b="1">
                <a:solidFill>
                  <a:schemeClr val="accent5"/>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dirty="0"/>
              <a:t>Klikk for legge til mellomtittel</a:t>
            </a:r>
          </a:p>
        </p:txBody>
      </p:sp>
      <p:sp>
        <p:nvSpPr>
          <p:cNvPr id="4" name="Plassholder for innhold 3"/>
          <p:cNvSpPr>
            <a:spLocks noGrp="1"/>
          </p:cNvSpPr>
          <p:nvPr>
            <p:ph sz="half" idx="2"/>
          </p:nvPr>
        </p:nvSpPr>
        <p:spPr>
          <a:xfrm>
            <a:off x="900113" y="1872235"/>
            <a:ext cx="3348418" cy="2520315"/>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hasCustomPrompt="1"/>
          </p:nvPr>
        </p:nvSpPr>
        <p:spPr>
          <a:xfrm>
            <a:off x="4896612" y="1385793"/>
            <a:ext cx="3348418" cy="236603"/>
          </a:xfrm>
        </p:spPr>
        <p:txBody>
          <a:bodyPr anchor="t">
            <a:normAutofit/>
          </a:bodyPr>
          <a:lstStyle>
            <a:lvl1pPr marL="0" indent="0">
              <a:buNone/>
              <a:defRPr sz="1500" b="1">
                <a:solidFill>
                  <a:schemeClr val="accent5"/>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dirty="0"/>
              <a:t>Klikk for legge til mellomtittel</a:t>
            </a:r>
          </a:p>
        </p:txBody>
      </p:sp>
      <p:sp>
        <p:nvSpPr>
          <p:cNvPr id="6" name="Plassholder for innhold 5"/>
          <p:cNvSpPr>
            <a:spLocks noGrp="1"/>
          </p:cNvSpPr>
          <p:nvPr>
            <p:ph sz="quarter" idx="4"/>
          </p:nvPr>
        </p:nvSpPr>
        <p:spPr>
          <a:xfrm>
            <a:off x="4896612" y="1872234"/>
            <a:ext cx="3348418" cy="2520315"/>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lvl1pPr>
              <a:defRPr>
                <a:solidFill>
                  <a:schemeClr val="accent5"/>
                </a:solidFill>
              </a:defRPr>
            </a:lvl1pPr>
          </a:lstStyle>
          <a:p>
            <a:fld id="{996135D4-DD4B-4609-8D92-00CCF4DA6909}" type="datetime1">
              <a:rPr lang="nb-NO" smtClean="0"/>
              <a:pPr/>
              <a:t>09.04.2021</a:t>
            </a:fld>
            <a:endParaRPr lang="nb-NO" dirty="0"/>
          </a:p>
        </p:txBody>
      </p:sp>
      <p:sp>
        <p:nvSpPr>
          <p:cNvPr id="8" name="Plassholder for bunntekst 7"/>
          <p:cNvSpPr>
            <a:spLocks noGrp="1"/>
          </p:cNvSpPr>
          <p:nvPr>
            <p:ph type="ftr" sz="quarter" idx="11"/>
          </p:nvPr>
        </p:nvSpPr>
        <p:spPr>
          <a:noFill/>
        </p:spPr>
        <p:txBody>
          <a:bodyPr/>
          <a:lstStyle>
            <a:lvl1pPr>
              <a:defRPr>
                <a:solidFill>
                  <a:schemeClr val="accent5"/>
                </a:solidFill>
              </a:defRPr>
            </a:lvl1pPr>
          </a:lstStyle>
          <a:p>
            <a:endParaRPr lang="nb-NO" dirty="0"/>
          </a:p>
        </p:txBody>
      </p:sp>
      <p:sp>
        <p:nvSpPr>
          <p:cNvPr id="9" name="Plassholder for lysbildenummer 8"/>
          <p:cNvSpPr>
            <a:spLocks noGrp="1"/>
          </p:cNvSpPr>
          <p:nvPr>
            <p:ph type="sldNum" sz="quarter" idx="12"/>
          </p:nvPr>
        </p:nvSpPr>
        <p:spPr/>
        <p:txBody>
          <a:bodyPr/>
          <a:lstStyle>
            <a:lvl1pPr>
              <a:defRPr>
                <a:solidFill>
                  <a:schemeClr val="accent5"/>
                </a:solidFill>
              </a:defRPr>
            </a:lvl1pPr>
          </a:lstStyle>
          <a:p>
            <a:fld id="{5751DFAA-887F-4071-8EAD-E8CA316FCF06}" type="slidenum">
              <a:rPr lang="nb-NO" smtClean="0"/>
              <a:pPr/>
              <a:t>‹#›</a:t>
            </a:fld>
            <a:endParaRPr lang="nb-NO" dirty="0"/>
          </a:p>
        </p:txBody>
      </p:sp>
      <p:sp>
        <p:nvSpPr>
          <p:cNvPr id="11" name="Tittel 10">
            <a:extLst>
              <a:ext uri="{FF2B5EF4-FFF2-40B4-BE49-F238E27FC236}">
                <a16:creationId xmlns:a16="http://schemas.microsoft.com/office/drawing/2014/main" id="{C2B22F9D-3D6C-4240-AB01-2C07C5265C46}"/>
              </a:ext>
            </a:extLst>
          </p:cNvPr>
          <p:cNvSpPr>
            <a:spLocks noGrp="1"/>
          </p:cNvSpPr>
          <p:nvPr>
            <p:ph type="title"/>
          </p:nvPr>
        </p:nvSpPr>
        <p:spPr>
          <a:blipFill dpi="0" rotWithShape="1">
            <a:blip r:embed="rId2"/>
            <a:srcRect/>
            <a:tile tx="0" ty="0" sx="100000" sy="100000" flip="none" algn="b"/>
          </a:blipFill>
        </p:spPr>
        <p:txBody>
          <a:bodyPr>
            <a:normAutofit/>
          </a:bodyPr>
          <a:lstStyle>
            <a:lvl1pPr>
              <a:defRPr>
                <a:solidFill>
                  <a:schemeClr val="accent5"/>
                </a:solidFill>
              </a:defRPr>
            </a:lvl1pPr>
          </a:lstStyle>
          <a:p>
            <a:r>
              <a:rPr lang="nb-NO"/>
              <a:t>Klikk for å redigere tittelstil</a:t>
            </a:r>
            <a:endParaRPr lang="nb-NO" dirty="0"/>
          </a:p>
        </p:txBody>
      </p:sp>
      <p:pic>
        <p:nvPicPr>
          <p:cNvPr id="2" name="Grafikk 1">
            <a:extLst>
              <a:ext uri="{FF2B5EF4-FFF2-40B4-BE49-F238E27FC236}">
                <a16:creationId xmlns:a16="http://schemas.microsoft.com/office/drawing/2014/main" id="{CB4B5986-2753-4463-892A-4980C8A300F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8036" y="4698587"/>
            <a:ext cx="1080000" cy="330353"/>
          </a:xfrm>
          <a:prstGeom prst="rect">
            <a:avLst/>
          </a:prstGeom>
        </p:spPr>
      </p:pic>
      <p:sp>
        <p:nvSpPr>
          <p:cNvPr id="12" name="Bunnstrek">
            <a:extLst>
              <a:ext uri="{FF2B5EF4-FFF2-40B4-BE49-F238E27FC236}">
                <a16:creationId xmlns:a16="http://schemas.microsoft.com/office/drawing/2014/main" id="{C82C2C4E-9BCE-4769-95F0-A94A6F804605}"/>
              </a:ext>
            </a:extLst>
          </p:cNvPr>
          <p:cNvSpPr/>
          <p:nvPr userDrawn="1"/>
        </p:nvSpPr>
        <p:spPr>
          <a:xfrm>
            <a:off x="4541396" y="4979422"/>
            <a:ext cx="61208" cy="216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572800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tatside grønn">
    <p:bg>
      <p:bgPr>
        <a:solidFill>
          <a:schemeClr val="accent1"/>
        </a:solidFill>
        <a:effectLst/>
      </p:bgPr>
    </p:bg>
    <p:spTree>
      <p:nvGrpSpPr>
        <p:cNvPr id="1" name=""/>
        <p:cNvGrpSpPr/>
        <p:nvPr/>
      </p:nvGrpSpPr>
      <p:grpSpPr>
        <a:xfrm>
          <a:off x="0" y="0"/>
          <a:ext cx="0" cy="0"/>
          <a:chOff x="0" y="0"/>
          <a:chExt cx="0" cy="0"/>
        </a:xfrm>
      </p:grpSpPr>
      <p:sp>
        <p:nvSpPr>
          <p:cNvPr id="6" name="Bunnstrek">
            <a:extLst>
              <a:ext uri="{FF2B5EF4-FFF2-40B4-BE49-F238E27FC236}">
                <a16:creationId xmlns:a16="http://schemas.microsoft.com/office/drawing/2014/main" id="{6729FFE1-27DD-49F8-8F52-1C3CED3B9216}"/>
              </a:ext>
            </a:extLst>
          </p:cNvPr>
          <p:cNvSpPr/>
          <p:nvPr userDrawn="1"/>
        </p:nvSpPr>
        <p:spPr>
          <a:xfrm>
            <a:off x="4541396" y="4979422"/>
            <a:ext cx="61208" cy="216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accent5"/>
              </a:solidFill>
            </a:endParaRPr>
          </a:p>
        </p:txBody>
      </p:sp>
      <p:sp>
        <p:nvSpPr>
          <p:cNvPr id="3" name="Plassholder for dato 2"/>
          <p:cNvSpPr>
            <a:spLocks noGrp="1"/>
          </p:cNvSpPr>
          <p:nvPr>
            <p:ph type="dt" sz="half" idx="10"/>
          </p:nvPr>
        </p:nvSpPr>
        <p:spPr/>
        <p:txBody>
          <a:bodyPr/>
          <a:lstStyle>
            <a:lvl1pPr>
              <a:defRPr>
                <a:solidFill>
                  <a:schemeClr val="accent5"/>
                </a:solidFill>
              </a:defRPr>
            </a:lvl1pPr>
          </a:lstStyle>
          <a:p>
            <a:fld id="{9DF6EC61-A17B-4F3E-B42E-5D9DDCD17A18}" type="datetime1">
              <a:rPr lang="nb-NO" smtClean="0"/>
              <a:pPr/>
              <a:t>09.04.2021</a:t>
            </a:fld>
            <a:endParaRPr lang="nb-NO" dirty="0"/>
          </a:p>
        </p:txBody>
      </p:sp>
      <p:sp>
        <p:nvSpPr>
          <p:cNvPr id="4" name="Plassholder for bunntekst 3"/>
          <p:cNvSpPr>
            <a:spLocks noGrp="1"/>
          </p:cNvSpPr>
          <p:nvPr>
            <p:ph type="ftr" sz="quarter" idx="11"/>
          </p:nvPr>
        </p:nvSpPr>
        <p:spPr/>
        <p:txBody>
          <a:bodyPr>
            <a:normAutofit/>
          </a:bodyPr>
          <a:lstStyle>
            <a:lvl1pPr>
              <a:defRPr>
                <a:solidFill>
                  <a:schemeClr val="accent5"/>
                </a:solidFill>
              </a:defRPr>
            </a:lvl1pPr>
          </a:lstStyle>
          <a:p>
            <a:endParaRPr lang="nb-NO" dirty="0"/>
          </a:p>
        </p:txBody>
      </p:sp>
      <p:sp>
        <p:nvSpPr>
          <p:cNvPr id="5" name="Plassholder for lysbildenummer 4"/>
          <p:cNvSpPr>
            <a:spLocks noGrp="1"/>
          </p:cNvSpPr>
          <p:nvPr>
            <p:ph type="sldNum" sz="quarter" idx="12"/>
          </p:nvPr>
        </p:nvSpPr>
        <p:spPr/>
        <p:txBody>
          <a:bodyPr/>
          <a:lstStyle>
            <a:lvl1pPr>
              <a:defRPr>
                <a:solidFill>
                  <a:schemeClr val="accent5"/>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0EFE100E-FDAA-4D4F-8691-6A894E92F3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8036" y="4698587"/>
            <a:ext cx="1080000" cy="330353"/>
          </a:xfrm>
          <a:prstGeom prst="rect">
            <a:avLst/>
          </a:prstGeom>
        </p:spPr>
      </p:pic>
      <p:sp>
        <p:nvSpPr>
          <p:cNvPr id="8" name="Plassholder for tekst 7">
            <a:extLst>
              <a:ext uri="{FF2B5EF4-FFF2-40B4-BE49-F238E27FC236}">
                <a16:creationId xmlns:a16="http://schemas.microsoft.com/office/drawing/2014/main" id="{CAC185C3-2CCE-425D-8858-78AC617DFBB7}"/>
              </a:ext>
            </a:extLst>
          </p:cNvPr>
          <p:cNvSpPr>
            <a:spLocks noGrp="1"/>
          </p:cNvSpPr>
          <p:nvPr>
            <p:ph type="body" idx="13"/>
          </p:nvPr>
        </p:nvSpPr>
        <p:spPr>
          <a:xfrm>
            <a:off x="2662238" y="1567481"/>
            <a:ext cx="3819525" cy="2008537"/>
          </a:xfrm>
        </p:spPr>
        <p:txBody>
          <a:bodyPr lIns="0" tIns="0" rIns="0" bIns="0" anchor="ctr">
            <a:normAutofit/>
          </a:bodyPr>
          <a:lstStyle>
            <a:lvl1pPr marL="0" indent="0" algn="ctr">
              <a:lnSpc>
                <a:spcPct val="115000"/>
              </a:lnSpc>
              <a:buNone/>
              <a:defRPr sz="1600" b="0" i="1">
                <a:solidFill>
                  <a:schemeClr val="accent5"/>
                </a:solidFill>
              </a:defRPr>
            </a:lvl1pPr>
            <a:lvl2pPr>
              <a:defRPr>
                <a:solidFill>
                  <a:schemeClr val="lt2"/>
                </a:solidFill>
              </a:defRPr>
            </a:lvl2pPr>
            <a:lvl3pPr>
              <a:defRPr>
                <a:solidFill>
                  <a:schemeClr val="lt2"/>
                </a:solidFill>
              </a:defRPr>
            </a:lvl3pPr>
            <a:lvl4pPr>
              <a:defRPr>
                <a:solidFill>
                  <a:schemeClr val="lt2"/>
                </a:solidFill>
              </a:defRPr>
            </a:lvl4pPr>
            <a:lvl5pPr>
              <a:defRPr>
                <a:solidFill>
                  <a:schemeClr val="lt2"/>
                </a:solidFill>
              </a:defRPr>
            </a:lvl5pPr>
          </a:lstStyle>
          <a:p>
            <a:pPr lvl="0"/>
            <a:r>
              <a:rPr lang="nb-NO"/>
              <a:t>Klikk for å redigere tekststiler i malen</a:t>
            </a:r>
          </a:p>
        </p:txBody>
      </p:sp>
      <p:sp>
        <p:nvSpPr>
          <p:cNvPr id="2" name="Tittel 1">
            <a:extLst>
              <a:ext uri="{FF2B5EF4-FFF2-40B4-BE49-F238E27FC236}">
                <a16:creationId xmlns:a16="http://schemas.microsoft.com/office/drawing/2014/main" id="{4E55ACE3-07F3-450F-9439-8ACC69B4E2B9}"/>
              </a:ext>
            </a:extLst>
          </p:cNvPr>
          <p:cNvSpPr>
            <a:spLocks noGrp="1"/>
          </p:cNvSpPr>
          <p:nvPr>
            <p:ph type="title"/>
          </p:nvPr>
        </p:nvSpPr>
        <p:spPr>
          <a:blipFill dpi="0" rotWithShape="1">
            <a:blip r:embed="rId4"/>
            <a:srcRect/>
            <a:tile tx="0" ty="0" sx="100000" sy="100000" flip="none" algn="b"/>
          </a:blipFill>
        </p:spPr>
        <p:txBody>
          <a:bodyPr/>
          <a:lstStyle>
            <a:lvl1pPr>
              <a:defRPr>
                <a:solidFill>
                  <a:schemeClr val="accent5"/>
                </a:solidFill>
              </a:defRPr>
            </a:lvl1pPr>
          </a:lstStyle>
          <a:p>
            <a:r>
              <a:rPr lang="nb-NO"/>
              <a:t>Klikk for å redigere tittelstil</a:t>
            </a:r>
          </a:p>
        </p:txBody>
      </p:sp>
    </p:spTree>
    <p:extLst>
      <p:ext uri="{BB962C8B-B14F-4D97-AF65-F5344CB8AC3E}">
        <p14:creationId xmlns:p14="http://schemas.microsoft.com/office/powerpoint/2010/main" val="1914649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tatside lys">
    <p:bg>
      <p:bgPr>
        <a:solidFill>
          <a:schemeClr val="lt2"/>
        </a:solidFill>
        <a:effectLst/>
      </p:bgPr>
    </p:bg>
    <p:spTree>
      <p:nvGrpSpPr>
        <p:cNvPr id="1" name=""/>
        <p:cNvGrpSpPr/>
        <p:nvPr/>
      </p:nvGrpSpPr>
      <p:grpSpPr>
        <a:xfrm>
          <a:off x="0" y="0"/>
          <a:ext cx="0" cy="0"/>
          <a:chOff x="0" y="0"/>
          <a:chExt cx="0" cy="0"/>
        </a:xfrm>
      </p:grpSpPr>
      <p:sp>
        <p:nvSpPr>
          <p:cNvPr id="6" name="Bunnstrek">
            <a:extLst>
              <a:ext uri="{FF2B5EF4-FFF2-40B4-BE49-F238E27FC236}">
                <a16:creationId xmlns:a16="http://schemas.microsoft.com/office/drawing/2014/main" id="{6729FFE1-27DD-49F8-8F52-1C3CED3B9216}"/>
              </a:ext>
            </a:extLst>
          </p:cNvPr>
          <p:cNvSpPr/>
          <p:nvPr userDrawn="1"/>
        </p:nvSpPr>
        <p:spPr>
          <a:xfrm>
            <a:off x="4541396" y="4979422"/>
            <a:ext cx="61208" cy="21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accent1"/>
              </a:solidFill>
            </a:endParaRPr>
          </a:p>
        </p:txBody>
      </p:sp>
      <p:sp>
        <p:nvSpPr>
          <p:cNvPr id="3" name="Plassholder for dato 2"/>
          <p:cNvSpPr>
            <a:spLocks noGrp="1"/>
          </p:cNvSpPr>
          <p:nvPr>
            <p:ph type="dt" sz="half" idx="10"/>
          </p:nvPr>
        </p:nvSpPr>
        <p:spPr/>
        <p:txBody>
          <a:bodyPr/>
          <a:lstStyle>
            <a:lvl1pPr>
              <a:defRPr>
                <a:solidFill>
                  <a:schemeClr val="accent1"/>
                </a:solidFill>
              </a:defRPr>
            </a:lvl1pPr>
          </a:lstStyle>
          <a:p>
            <a:fld id="{9DF6EC61-A17B-4F3E-B42E-5D9DDCD17A18}" type="datetime1">
              <a:rPr lang="nb-NO" smtClean="0"/>
              <a:pPr/>
              <a:t>09.04.2021</a:t>
            </a:fld>
            <a:endParaRPr lang="nb-NO" dirty="0"/>
          </a:p>
        </p:txBody>
      </p:sp>
      <p:sp>
        <p:nvSpPr>
          <p:cNvPr id="4" name="Plassholder for bunntekst 3"/>
          <p:cNvSpPr>
            <a:spLocks noGrp="1"/>
          </p:cNvSpPr>
          <p:nvPr>
            <p:ph type="ftr" sz="quarter" idx="11"/>
          </p:nvPr>
        </p:nvSpPr>
        <p:spPr/>
        <p:txBody>
          <a:bodyPr>
            <a:normAutofit/>
          </a:bodyPr>
          <a:lstStyle>
            <a:lvl1pPr>
              <a:defRPr>
                <a:solidFill>
                  <a:schemeClr val="accent1"/>
                </a:solidFill>
              </a:defRPr>
            </a:lvl1pPr>
          </a:lstStyle>
          <a:p>
            <a:endParaRPr lang="nb-NO" dirty="0"/>
          </a:p>
        </p:txBody>
      </p:sp>
      <p:sp>
        <p:nvSpPr>
          <p:cNvPr id="5" name="Plassholder for lysbildenummer 4"/>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dirty="0"/>
          </a:p>
        </p:txBody>
      </p:sp>
      <p:sp>
        <p:nvSpPr>
          <p:cNvPr id="8" name="Plassholder for tekst 7">
            <a:extLst>
              <a:ext uri="{FF2B5EF4-FFF2-40B4-BE49-F238E27FC236}">
                <a16:creationId xmlns:a16="http://schemas.microsoft.com/office/drawing/2014/main" id="{CAC185C3-2CCE-425D-8858-78AC617DFBB7}"/>
              </a:ext>
            </a:extLst>
          </p:cNvPr>
          <p:cNvSpPr>
            <a:spLocks noGrp="1"/>
          </p:cNvSpPr>
          <p:nvPr>
            <p:ph type="body" idx="13"/>
          </p:nvPr>
        </p:nvSpPr>
        <p:spPr>
          <a:xfrm>
            <a:off x="2662238" y="1567481"/>
            <a:ext cx="3819525" cy="2008537"/>
          </a:xfrm>
        </p:spPr>
        <p:txBody>
          <a:bodyPr lIns="0" tIns="0" rIns="0" bIns="0" anchor="ctr">
            <a:normAutofit/>
          </a:bodyPr>
          <a:lstStyle>
            <a:lvl1pPr marL="0" indent="0" algn="ctr">
              <a:buNone/>
              <a:defRPr sz="1600" b="0" i="1">
                <a:solidFill>
                  <a:schemeClr val="accent1"/>
                </a:solidFill>
              </a:defRPr>
            </a:lvl1pPr>
            <a:lvl2pPr>
              <a:defRPr>
                <a:solidFill>
                  <a:schemeClr val="lt2"/>
                </a:solidFill>
              </a:defRPr>
            </a:lvl2pPr>
            <a:lvl3pPr>
              <a:defRPr>
                <a:solidFill>
                  <a:schemeClr val="lt2"/>
                </a:solidFill>
              </a:defRPr>
            </a:lvl3pPr>
            <a:lvl4pPr>
              <a:defRPr>
                <a:solidFill>
                  <a:schemeClr val="lt2"/>
                </a:solidFill>
              </a:defRPr>
            </a:lvl4pPr>
            <a:lvl5pPr>
              <a:defRPr>
                <a:solidFill>
                  <a:schemeClr val="lt2"/>
                </a:solidFill>
              </a:defRPr>
            </a:lvl5pPr>
          </a:lstStyle>
          <a:p>
            <a:pPr lvl="0"/>
            <a:r>
              <a:rPr lang="nb-NO"/>
              <a:t>Klikk for å redigere tekststiler i malen</a:t>
            </a:r>
          </a:p>
        </p:txBody>
      </p:sp>
      <p:sp>
        <p:nvSpPr>
          <p:cNvPr id="9" name="Tittel 8">
            <a:extLst>
              <a:ext uri="{FF2B5EF4-FFF2-40B4-BE49-F238E27FC236}">
                <a16:creationId xmlns:a16="http://schemas.microsoft.com/office/drawing/2014/main" id="{643B3658-D010-498A-9509-6F3CAAA61ED2}"/>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1085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itatside blå">
    <p:bg>
      <p:bgPr>
        <a:solidFill>
          <a:schemeClr val="accent3"/>
        </a:solidFill>
        <a:effectLst/>
      </p:bgPr>
    </p:bg>
    <p:spTree>
      <p:nvGrpSpPr>
        <p:cNvPr id="1" name=""/>
        <p:cNvGrpSpPr/>
        <p:nvPr/>
      </p:nvGrpSpPr>
      <p:grpSpPr>
        <a:xfrm>
          <a:off x="0" y="0"/>
          <a:ext cx="0" cy="0"/>
          <a:chOff x="0" y="0"/>
          <a:chExt cx="0" cy="0"/>
        </a:xfrm>
      </p:grpSpPr>
      <p:sp>
        <p:nvSpPr>
          <p:cNvPr id="6" name="Bunnstrek">
            <a:extLst>
              <a:ext uri="{FF2B5EF4-FFF2-40B4-BE49-F238E27FC236}">
                <a16:creationId xmlns:a16="http://schemas.microsoft.com/office/drawing/2014/main" id="{6729FFE1-27DD-49F8-8F52-1C3CED3B9216}"/>
              </a:ext>
            </a:extLst>
          </p:cNvPr>
          <p:cNvSpPr/>
          <p:nvPr userDrawn="1"/>
        </p:nvSpPr>
        <p:spPr>
          <a:xfrm>
            <a:off x="4541396" y="4979422"/>
            <a:ext cx="61208" cy="216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accent5"/>
              </a:solidFill>
            </a:endParaRPr>
          </a:p>
        </p:txBody>
      </p:sp>
      <p:sp>
        <p:nvSpPr>
          <p:cNvPr id="3" name="Plassholder for dato 2"/>
          <p:cNvSpPr>
            <a:spLocks noGrp="1"/>
          </p:cNvSpPr>
          <p:nvPr>
            <p:ph type="dt" sz="half" idx="10"/>
          </p:nvPr>
        </p:nvSpPr>
        <p:spPr/>
        <p:txBody>
          <a:bodyPr/>
          <a:lstStyle>
            <a:lvl1pPr>
              <a:defRPr>
                <a:solidFill>
                  <a:schemeClr val="accent5"/>
                </a:solidFill>
              </a:defRPr>
            </a:lvl1pPr>
          </a:lstStyle>
          <a:p>
            <a:fld id="{9DF6EC61-A17B-4F3E-B42E-5D9DDCD17A18}" type="datetime1">
              <a:rPr lang="nb-NO" smtClean="0"/>
              <a:pPr/>
              <a:t>09.04.2021</a:t>
            </a:fld>
            <a:endParaRPr lang="nb-NO" dirty="0"/>
          </a:p>
        </p:txBody>
      </p:sp>
      <p:sp>
        <p:nvSpPr>
          <p:cNvPr id="4" name="Plassholder for bunntekst 3"/>
          <p:cNvSpPr>
            <a:spLocks noGrp="1"/>
          </p:cNvSpPr>
          <p:nvPr>
            <p:ph type="ftr" sz="quarter" idx="11"/>
          </p:nvPr>
        </p:nvSpPr>
        <p:spPr/>
        <p:txBody>
          <a:bodyPr>
            <a:normAutofit/>
          </a:bodyPr>
          <a:lstStyle>
            <a:lvl1pPr>
              <a:defRPr>
                <a:solidFill>
                  <a:schemeClr val="accent5"/>
                </a:solidFill>
              </a:defRPr>
            </a:lvl1pPr>
          </a:lstStyle>
          <a:p>
            <a:endParaRPr lang="nb-NO" dirty="0"/>
          </a:p>
        </p:txBody>
      </p:sp>
      <p:sp>
        <p:nvSpPr>
          <p:cNvPr id="5" name="Plassholder for lysbildenummer 4"/>
          <p:cNvSpPr>
            <a:spLocks noGrp="1"/>
          </p:cNvSpPr>
          <p:nvPr>
            <p:ph type="sldNum" sz="quarter" idx="12"/>
          </p:nvPr>
        </p:nvSpPr>
        <p:spPr/>
        <p:txBody>
          <a:bodyPr/>
          <a:lstStyle>
            <a:lvl1pPr>
              <a:defRPr>
                <a:solidFill>
                  <a:schemeClr val="accent5"/>
                </a:solidFill>
              </a:defRPr>
            </a:lvl1pPr>
          </a:lstStyle>
          <a:p>
            <a:fld id="{5751DFAA-887F-4071-8EAD-E8CA316FCF06}" type="slidenum">
              <a:rPr lang="nb-NO" smtClean="0"/>
              <a:pPr/>
              <a:t>‹#›</a:t>
            </a:fld>
            <a:endParaRPr lang="nb-NO" dirty="0"/>
          </a:p>
        </p:txBody>
      </p:sp>
      <p:pic>
        <p:nvPicPr>
          <p:cNvPr id="7" name="Grafikk 6">
            <a:extLst>
              <a:ext uri="{FF2B5EF4-FFF2-40B4-BE49-F238E27FC236}">
                <a16:creationId xmlns:a16="http://schemas.microsoft.com/office/drawing/2014/main" id="{0EFE100E-FDAA-4D4F-8691-6A894E92F3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8036" y="4698587"/>
            <a:ext cx="1080000" cy="330353"/>
          </a:xfrm>
          <a:prstGeom prst="rect">
            <a:avLst/>
          </a:prstGeom>
        </p:spPr>
      </p:pic>
      <p:sp>
        <p:nvSpPr>
          <p:cNvPr id="8" name="Plassholder for tekst 7">
            <a:extLst>
              <a:ext uri="{FF2B5EF4-FFF2-40B4-BE49-F238E27FC236}">
                <a16:creationId xmlns:a16="http://schemas.microsoft.com/office/drawing/2014/main" id="{CAC185C3-2CCE-425D-8858-78AC617DFBB7}"/>
              </a:ext>
            </a:extLst>
          </p:cNvPr>
          <p:cNvSpPr>
            <a:spLocks noGrp="1"/>
          </p:cNvSpPr>
          <p:nvPr>
            <p:ph type="body" idx="13"/>
          </p:nvPr>
        </p:nvSpPr>
        <p:spPr>
          <a:xfrm>
            <a:off x="2662238" y="1567481"/>
            <a:ext cx="3819525" cy="2008537"/>
          </a:xfrm>
        </p:spPr>
        <p:txBody>
          <a:bodyPr lIns="0" tIns="0" rIns="0" bIns="0" anchor="ctr">
            <a:normAutofit/>
          </a:bodyPr>
          <a:lstStyle>
            <a:lvl1pPr marL="0" indent="0" algn="ctr">
              <a:lnSpc>
                <a:spcPct val="115000"/>
              </a:lnSpc>
              <a:buNone/>
              <a:defRPr sz="1600" b="0" i="1">
                <a:solidFill>
                  <a:schemeClr val="accent5"/>
                </a:solidFill>
              </a:defRPr>
            </a:lvl1pPr>
            <a:lvl2pPr>
              <a:defRPr>
                <a:solidFill>
                  <a:schemeClr val="lt2"/>
                </a:solidFill>
              </a:defRPr>
            </a:lvl2pPr>
            <a:lvl3pPr>
              <a:defRPr>
                <a:solidFill>
                  <a:schemeClr val="lt2"/>
                </a:solidFill>
              </a:defRPr>
            </a:lvl3pPr>
            <a:lvl4pPr>
              <a:defRPr>
                <a:solidFill>
                  <a:schemeClr val="lt2"/>
                </a:solidFill>
              </a:defRPr>
            </a:lvl4pPr>
            <a:lvl5pPr>
              <a:defRPr>
                <a:solidFill>
                  <a:schemeClr val="lt2"/>
                </a:solidFill>
              </a:defRPr>
            </a:lvl5pPr>
          </a:lstStyle>
          <a:p>
            <a:pPr lvl="0"/>
            <a:r>
              <a:rPr lang="nb-NO"/>
              <a:t>Klikk for å redigere tekststiler i malen</a:t>
            </a:r>
          </a:p>
        </p:txBody>
      </p:sp>
      <p:sp>
        <p:nvSpPr>
          <p:cNvPr id="2" name="Tittel 1">
            <a:extLst>
              <a:ext uri="{FF2B5EF4-FFF2-40B4-BE49-F238E27FC236}">
                <a16:creationId xmlns:a16="http://schemas.microsoft.com/office/drawing/2014/main" id="{4E55ACE3-07F3-450F-9439-8ACC69B4E2B9}"/>
              </a:ext>
            </a:extLst>
          </p:cNvPr>
          <p:cNvSpPr>
            <a:spLocks noGrp="1"/>
          </p:cNvSpPr>
          <p:nvPr>
            <p:ph type="title"/>
          </p:nvPr>
        </p:nvSpPr>
        <p:spPr>
          <a:blipFill dpi="0" rotWithShape="1">
            <a:blip r:embed="rId4"/>
            <a:srcRect/>
            <a:tile tx="0" ty="0" sx="100000" sy="100000" flip="none" algn="b"/>
          </a:blipFill>
        </p:spPr>
        <p:txBody>
          <a:bodyPr/>
          <a:lstStyle>
            <a:lvl1pPr>
              <a:defRPr>
                <a:solidFill>
                  <a:schemeClr val="accent5"/>
                </a:solidFill>
              </a:defRPr>
            </a:lvl1pPr>
          </a:lstStyle>
          <a:p>
            <a:r>
              <a:rPr lang="nb-NO"/>
              <a:t>Klikk for å redigere tittelstil</a:t>
            </a:r>
          </a:p>
        </p:txBody>
      </p:sp>
    </p:spTree>
    <p:extLst>
      <p:ext uri="{BB962C8B-B14F-4D97-AF65-F5344CB8AC3E}">
        <p14:creationId xmlns:p14="http://schemas.microsoft.com/office/powerpoint/2010/main" val="2311168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Kun logo">
    <p:bg>
      <p:bgPr>
        <a:solidFill>
          <a:schemeClr val="bg2"/>
        </a:solidFill>
        <a:effectLst/>
      </p:bgPr>
    </p:bg>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3FA7F23E-A99D-48C3-9404-EFD2CE0C5B3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78238" y="2184673"/>
            <a:ext cx="2177974" cy="666204"/>
          </a:xfrm>
          <a:prstGeom prst="rect">
            <a:avLst/>
          </a:prstGeom>
        </p:spPr>
      </p:pic>
    </p:spTree>
    <p:extLst>
      <p:ext uri="{BB962C8B-B14F-4D97-AF65-F5344CB8AC3E}">
        <p14:creationId xmlns:p14="http://schemas.microsoft.com/office/powerpoint/2010/main" val="2487079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48FC8A8-0B43-4E4A-94A6-5993C86F9A65}" type="datetime1">
              <a:rPr lang="nb-NO" smtClean="0"/>
              <a:t>09.04.2021</a:t>
            </a:fld>
            <a:endParaRPr lang="nb-NO" dirty="0"/>
          </a:p>
        </p:txBody>
      </p:sp>
      <p:sp>
        <p:nvSpPr>
          <p:cNvPr id="4" name="Plassholder for bunntekst 3"/>
          <p:cNvSpPr>
            <a:spLocks noGrp="1"/>
          </p:cNvSpPr>
          <p:nvPr>
            <p:ph type="ftr" sz="quarter"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dirty="0"/>
          </a:p>
        </p:txBody>
      </p:sp>
      <p:sp>
        <p:nvSpPr>
          <p:cNvPr id="7" name="Bunnstrek">
            <a:extLst>
              <a:ext uri="{FF2B5EF4-FFF2-40B4-BE49-F238E27FC236}">
                <a16:creationId xmlns:a16="http://schemas.microsoft.com/office/drawing/2014/main" id="{191A7952-BA79-4BA6-A068-A8DADACC669F}"/>
              </a:ext>
            </a:extLst>
          </p:cNvPr>
          <p:cNvSpPr/>
          <p:nvPr userDrawn="1"/>
        </p:nvSpPr>
        <p:spPr>
          <a:xfrm>
            <a:off x="4541396" y="4979422"/>
            <a:ext cx="61208" cy="21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098047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6" name="Bunnstrek">
            <a:extLst>
              <a:ext uri="{FF2B5EF4-FFF2-40B4-BE49-F238E27FC236}">
                <a16:creationId xmlns:a16="http://schemas.microsoft.com/office/drawing/2014/main" id="{4CDAA6E5-C931-4223-A916-26CB8C7F76A2}"/>
              </a:ext>
            </a:extLst>
          </p:cNvPr>
          <p:cNvSpPr/>
          <p:nvPr userDrawn="1"/>
        </p:nvSpPr>
        <p:spPr>
          <a:xfrm>
            <a:off x="4541396" y="4979422"/>
            <a:ext cx="61208" cy="21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 name="Plassholder for dato 4">
            <a:extLst>
              <a:ext uri="{FF2B5EF4-FFF2-40B4-BE49-F238E27FC236}">
                <a16:creationId xmlns:a16="http://schemas.microsoft.com/office/drawing/2014/main" id="{433AFCE5-3BEC-40A7-83E5-0E715F8011B0}"/>
              </a:ext>
            </a:extLst>
          </p:cNvPr>
          <p:cNvSpPr>
            <a:spLocks noGrp="1"/>
          </p:cNvSpPr>
          <p:nvPr>
            <p:ph type="dt" sz="half" idx="10"/>
          </p:nvPr>
        </p:nvSpPr>
        <p:spPr/>
        <p:txBody>
          <a:bodyPr/>
          <a:lstStyle/>
          <a:p>
            <a:fld id="{489F67AF-ED47-4ECD-A72D-C3C18A357EEE}" type="datetime1">
              <a:rPr lang="nb-NO" smtClean="0"/>
              <a:pPr/>
              <a:t>09.04.2021</a:t>
            </a:fld>
            <a:endParaRPr lang="nb-NO" dirty="0"/>
          </a:p>
        </p:txBody>
      </p:sp>
      <p:sp>
        <p:nvSpPr>
          <p:cNvPr id="7" name="Plassholder for bunntekst 6">
            <a:extLst>
              <a:ext uri="{FF2B5EF4-FFF2-40B4-BE49-F238E27FC236}">
                <a16:creationId xmlns:a16="http://schemas.microsoft.com/office/drawing/2014/main" id="{158C7E80-0A3D-41E2-A14E-2E4E3A183F5E}"/>
              </a:ext>
            </a:extLst>
          </p:cNvPr>
          <p:cNvSpPr>
            <a:spLocks noGrp="1"/>
          </p:cNvSpPr>
          <p:nvPr>
            <p:ph type="ftr" sz="quarter" idx="11"/>
          </p:nvPr>
        </p:nvSpPr>
        <p:spPr/>
        <p:txBody>
          <a:bodyPr/>
          <a:lstStyle/>
          <a:p>
            <a:endParaRPr lang="nb-NO" dirty="0"/>
          </a:p>
        </p:txBody>
      </p:sp>
      <p:sp>
        <p:nvSpPr>
          <p:cNvPr id="8" name="Plassholder for lysbildenummer 7">
            <a:extLst>
              <a:ext uri="{FF2B5EF4-FFF2-40B4-BE49-F238E27FC236}">
                <a16:creationId xmlns:a16="http://schemas.microsoft.com/office/drawing/2014/main" id="{879F9EEF-61C8-42BD-AA98-A20B27ACB57C}"/>
              </a:ext>
            </a:extLst>
          </p:cNvPr>
          <p:cNvSpPr>
            <a:spLocks noGrp="1"/>
          </p:cNvSpPr>
          <p:nvPr>
            <p:ph type="sldNum" sz="quarter" idx="12"/>
          </p:nvPr>
        </p:nvSpPr>
        <p:spPr/>
        <p:txBody>
          <a:bodyPr/>
          <a:lstStyle/>
          <a:p>
            <a:fld id="{5751DFAA-887F-4071-8EAD-E8CA316FCF06}" type="slidenum">
              <a:rPr lang="nb-NO" smtClean="0"/>
              <a:pPr/>
              <a:t>‹#›</a:t>
            </a:fld>
            <a:endParaRPr lang="nb-NO" dirty="0"/>
          </a:p>
        </p:txBody>
      </p:sp>
    </p:spTree>
    <p:extLst>
      <p:ext uri="{BB962C8B-B14F-4D97-AF65-F5344CB8AC3E}">
        <p14:creationId xmlns:p14="http://schemas.microsoft.com/office/powerpoint/2010/main" val="1943840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78B8F500-581C-42CE-9B0B-A9D64C2B131C}" type="datetime1">
              <a:rPr lang="nb-NO" smtClean="0"/>
              <a:t>09.04.2021</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sp>
        <p:nvSpPr>
          <p:cNvPr id="2" name="Tittel 1">
            <a:extLst>
              <a:ext uri="{FF2B5EF4-FFF2-40B4-BE49-F238E27FC236}">
                <a16:creationId xmlns:a16="http://schemas.microsoft.com/office/drawing/2014/main" id="{8A1675D8-4C3C-4408-A8D6-E9A4D746BAE0}"/>
              </a:ext>
            </a:extLst>
          </p:cNvPr>
          <p:cNvSpPr>
            <a:spLocks noGrp="1"/>
          </p:cNvSpPr>
          <p:nvPr>
            <p:ph type="title"/>
          </p:nvPr>
        </p:nvSpPr>
        <p:spPr/>
        <p:txBody>
          <a:bodyPr/>
          <a:lstStyle/>
          <a:p>
            <a:r>
              <a:rPr lang="nb-NO"/>
              <a:t>Klikk for å redigere tittelstil</a:t>
            </a:r>
          </a:p>
        </p:txBody>
      </p:sp>
      <p:sp>
        <p:nvSpPr>
          <p:cNvPr id="9" name="Bunnstrek">
            <a:extLst>
              <a:ext uri="{FF2B5EF4-FFF2-40B4-BE49-F238E27FC236}">
                <a16:creationId xmlns:a16="http://schemas.microsoft.com/office/drawing/2014/main" id="{AE8A3EF8-93EB-4DBD-9720-317EC3B0EBD1}"/>
              </a:ext>
            </a:extLst>
          </p:cNvPr>
          <p:cNvSpPr/>
          <p:nvPr userDrawn="1"/>
        </p:nvSpPr>
        <p:spPr>
          <a:xfrm>
            <a:off x="4541396" y="4979422"/>
            <a:ext cx="61208" cy="21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2212558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Tomt grønn">
    <p:bg>
      <p:bgPr>
        <a:solidFill>
          <a:schemeClr val="accent1"/>
        </a:solidFill>
        <a:effectLst/>
      </p:bgPr>
    </p:bg>
    <p:spTree>
      <p:nvGrpSpPr>
        <p:cNvPr id="1" name=""/>
        <p:cNvGrpSpPr/>
        <p:nvPr/>
      </p:nvGrpSpPr>
      <p:grpSpPr>
        <a:xfrm>
          <a:off x="0" y="0"/>
          <a:ext cx="0" cy="0"/>
          <a:chOff x="0" y="0"/>
          <a:chExt cx="0" cy="0"/>
        </a:xfrm>
      </p:grpSpPr>
      <p:pic>
        <p:nvPicPr>
          <p:cNvPr id="10" name="Grafikk 9">
            <a:extLst>
              <a:ext uri="{FF2B5EF4-FFF2-40B4-BE49-F238E27FC236}">
                <a16:creationId xmlns:a16="http://schemas.microsoft.com/office/drawing/2014/main" id="{D48972E1-B5E6-4ED7-A747-CAB50DD79A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8036" y="4698587"/>
            <a:ext cx="1080000" cy="330353"/>
          </a:xfrm>
          <a:prstGeom prst="rect">
            <a:avLst/>
          </a:prstGeom>
        </p:spPr>
      </p:pic>
    </p:spTree>
    <p:extLst>
      <p:ext uri="{BB962C8B-B14F-4D97-AF65-F5344CB8AC3E}">
        <p14:creationId xmlns:p14="http://schemas.microsoft.com/office/powerpoint/2010/main" val="3365346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 og innhold grønn">
    <p:bg>
      <p:bgPr>
        <a:solidFill>
          <a:schemeClr val="accent1"/>
        </a:solidFill>
        <a:effectLst/>
      </p:bgPr>
    </p:bg>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solidFill>
                  <a:schemeClr val="accent5"/>
                </a:solidFill>
              </a:defRPr>
            </a:lvl1pPr>
          </a:lstStyle>
          <a:p>
            <a:fld id="{78B8F500-581C-42CE-9B0B-A9D64C2B131C}" type="datetime1">
              <a:rPr lang="nb-NO" smtClean="0"/>
              <a:pPr/>
              <a:t>09.04.2021</a:t>
            </a:fld>
            <a:endParaRPr lang="nb-NO" dirty="0"/>
          </a:p>
        </p:txBody>
      </p:sp>
      <p:sp>
        <p:nvSpPr>
          <p:cNvPr id="5" name="Plassholder for bunntekst 4"/>
          <p:cNvSpPr>
            <a:spLocks noGrp="1"/>
          </p:cNvSpPr>
          <p:nvPr>
            <p:ph type="ftr" sz="quarter" idx="11"/>
          </p:nvPr>
        </p:nvSpPr>
        <p:spPr/>
        <p:txBody>
          <a:bodyPr/>
          <a:lstStyle>
            <a:lvl1pPr>
              <a:defRPr>
                <a:solidFill>
                  <a:schemeClr val="accent5"/>
                </a:solidFill>
              </a:defRPr>
            </a:lvl1pPr>
          </a:lstStyle>
          <a:p>
            <a:endParaRPr lang="nb-NO" dirty="0"/>
          </a:p>
        </p:txBody>
      </p:sp>
      <p:sp>
        <p:nvSpPr>
          <p:cNvPr id="6" name="Plassholder for lysbildenummer 5"/>
          <p:cNvSpPr>
            <a:spLocks noGrp="1"/>
          </p:cNvSpPr>
          <p:nvPr>
            <p:ph type="sldNum" sz="quarter" idx="12"/>
          </p:nvPr>
        </p:nvSpPr>
        <p:spPr/>
        <p:txBody>
          <a:bodyPr/>
          <a:lstStyle>
            <a:lvl1pPr>
              <a:defRPr>
                <a:solidFill>
                  <a:schemeClr val="accent5"/>
                </a:solidFill>
              </a:defRPr>
            </a:lvl1pPr>
          </a:lstStyle>
          <a:p>
            <a:fld id="{5751DFAA-887F-4071-8EAD-E8CA316FCF06}" type="slidenum">
              <a:rPr lang="nb-NO" smtClean="0"/>
              <a:pPr/>
              <a:t>‹#›</a:t>
            </a:fld>
            <a:endParaRPr lang="nb-NO" dirty="0"/>
          </a:p>
        </p:txBody>
      </p:sp>
      <p:sp>
        <p:nvSpPr>
          <p:cNvPr id="2" name="Tittel 1">
            <a:extLst>
              <a:ext uri="{FF2B5EF4-FFF2-40B4-BE49-F238E27FC236}">
                <a16:creationId xmlns:a16="http://schemas.microsoft.com/office/drawing/2014/main" id="{8A1675D8-4C3C-4408-A8D6-E9A4D746BAE0}"/>
              </a:ext>
            </a:extLst>
          </p:cNvPr>
          <p:cNvSpPr>
            <a:spLocks noGrp="1"/>
          </p:cNvSpPr>
          <p:nvPr>
            <p:ph type="title"/>
          </p:nvPr>
        </p:nvSpPr>
        <p:spPr/>
        <p:txBody>
          <a:bodyPr/>
          <a:lstStyle>
            <a:lvl1pPr>
              <a:defRPr>
                <a:solidFill>
                  <a:schemeClr val="accent5"/>
                </a:solidFill>
              </a:defRPr>
            </a:lvl1pPr>
          </a:lstStyle>
          <a:p>
            <a:r>
              <a:rPr lang="nb-NO"/>
              <a:t>Klikk for å redigere tittelstil</a:t>
            </a:r>
          </a:p>
        </p:txBody>
      </p:sp>
      <p:pic>
        <p:nvPicPr>
          <p:cNvPr id="7" name="Grafikk 6">
            <a:extLst>
              <a:ext uri="{FF2B5EF4-FFF2-40B4-BE49-F238E27FC236}">
                <a16:creationId xmlns:a16="http://schemas.microsoft.com/office/drawing/2014/main" id="{BD2CF778-AF10-4B9A-AF98-46646B6E5EB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8036" y="4698587"/>
            <a:ext cx="1080000" cy="330353"/>
          </a:xfrm>
          <a:prstGeom prst="rect">
            <a:avLst/>
          </a:prstGeom>
        </p:spPr>
      </p:pic>
      <p:sp>
        <p:nvSpPr>
          <p:cNvPr id="13" name="Bunnstrek">
            <a:extLst>
              <a:ext uri="{FF2B5EF4-FFF2-40B4-BE49-F238E27FC236}">
                <a16:creationId xmlns:a16="http://schemas.microsoft.com/office/drawing/2014/main" id="{18E48943-14BD-42F3-96DF-F7265FF78BFB}"/>
              </a:ext>
            </a:extLst>
          </p:cNvPr>
          <p:cNvSpPr/>
          <p:nvPr userDrawn="1"/>
        </p:nvSpPr>
        <p:spPr>
          <a:xfrm>
            <a:off x="4541396" y="4979422"/>
            <a:ext cx="61208" cy="216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accent5"/>
              </a:solidFill>
            </a:endParaRPr>
          </a:p>
        </p:txBody>
      </p:sp>
    </p:spTree>
    <p:extLst>
      <p:ext uri="{BB962C8B-B14F-4D97-AF65-F5344CB8AC3E}">
        <p14:creationId xmlns:p14="http://schemas.microsoft.com/office/powerpoint/2010/main" val="140545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telside">
    <p:bg>
      <p:bgPr>
        <a:solidFill>
          <a:schemeClr val="accent1"/>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19068BE2-3F1F-42FC-A47F-36FAA3B45F97}"/>
              </a:ext>
            </a:extLst>
          </p:cNvPr>
          <p:cNvSpPr>
            <a:spLocks noGrp="1"/>
          </p:cNvSpPr>
          <p:nvPr>
            <p:ph type="pic" idx="13"/>
          </p:nvPr>
        </p:nvSpPr>
        <p:spPr>
          <a:xfrm>
            <a:off x="0" y="0"/>
            <a:ext cx="9145143" cy="5145043"/>
          </a:xfrm>
        </p:spPr>
        <p:txBody>
          <a:bodyPr tIns="597675">
            <a:normAutofit/>
          </a:bodyPr>
          <a:lstStyle>
            <a:lvl1pPr marL="216000" indent="-216000" algn="ctr" defTabSz="685800" rtl="0" eaLnBrk="1" latinLnBrk="0" hangingPunct="1">
              <a:lnSpc>
                <a:spcPct val="100000"/>
              </a:lnSpc>
              <a:spcBef>
                <a:spcPts val="0"/>
              </a:spcBef>
              <a:spcAft>
                <a:spcPts val="1000"/>
              </a:spcAft>
              <a:buFont typeface="Arial" panose="020B0604020202020204" pitchFamily="34" charset="0"/>
              <a:buNone/>
              <a:defRPr sz="1100">
                <a:solidFill>
                  <a:schemeClr val="lt1"/>
                </a:solidFill>
              </a:defRPr>
            </a:lvl1pPr>
          </a:lstStyle>
          <a:p>
            <a:r>
              <a:rPr lang="nb-NO"/>
              <a:t>Klikk på ikonet for å legge til et bilde</a:t>
            </a:r>
            <a:endParaRPr lang="nb-NO" dirty="0"/>
          </a:p>
        </p:txBody>
      </p:sp>
      <p:sp>
        <p:nvSpPr>
          <p:cNvPr id="10" name="Plassholder for tekst 9">
            <a:extLst>
              <a:ext uri="{FF2B5EF4-FFF2-40B4-BE49-F238E27FC236}">
                <a16:creationId xmlns:a16="http://schemas.microsoft.com/office/drawing/2014/main" id="{3ADF74CC-4FD8-4B73-87B0-2AED80EAF0D3}"/>
              </a:ext>
            </a:extLst>
          </p:cNvPr>
          <p:cNvSpPr>
            <a:spLocks noGrp="1"/>
          </p:cNvSpPr>
          <p:nvPr>
            <p:ph type="body" sz="quarter" idx="14" hasCustomPrompt="1"/>
          </p:nvPr>
        </p:nvSpPr>
        <p:spPr>
          <a:xfrm>
            <a:off x="283295" y="4693658"/>
            <a:ext cx="1086614" cy="333757"/>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1" name="Plassholder for tekst 10">
            <a:extLst>
              <a:ext uri="{FF2B5EF4-FFF2-40B4-BE49-F238E27FC236}">
                <a16:creationId xmlns:a16="http://schemas.microsoft.com/office/drawing/2014/main" id="{E5BB1B90-74D6-4CFF-93C2-F907A8C43D6A}"/>
              </a:ext>
            </a:extLst>
          </p:cNvPr>
          <p:cNvSpPr>
            <a:spLocks noGrp="1"/>
          </p:cNvSpPr>
          <p:nvPr>
            <p:ph type="body" sz="quarter" idx="15" hasCustomPrompt="1"/>
          </p:nvPr>
        </p:nvSpPr>
        <p:spPr>
          <a:xfrm>
            <a:off x="6148873" y="2281255"/>
            <a:ext cx="2251023" cy="2178778"/>
          </a:xfrm>
          <a:prstGeom prst="rect">
            <a:avLst/>
          </a:prstGeom>
          <a:solidFill>
            <a:schemeClr val="accent1"/>
          </a:solidFill>
        </p:spPr>
        <p:txBody>
          <a:bodyPr lIns="288000" tIns="1026000" rIns="90000" bIns="90000"/>
          <a:lstStyle>
            <a:lvl1pPr marL="0" indent="0">
              <a:buNone/>
              <a:defRPr sz="2400">
                <a:solidFill>
                  <a:schemeClr val="accent5"/>
                </a:solidFill>
              </a:defRPr>
            </a:lvl1pPr>
          </a:lstStyle>
          <a:p>
            <a:pPr lvl="0"/>
            <a:r>
              <a:rPr lang="nb-NO" dirty="0"/>
              <a:t>Kapittel</a:t>
            </a:r>
          </a:p>
        </p:txBody>
      </p:sp>
      <p:sp>
        <p:nvSpPr>
          <p:cNvPr id="7" name="Tittel 6">
            <a:extLst>
              <a:ext uri="{FF2B5EF4-FFF2-40B4-BE49-F238E27FC236}">
                <a16:creationId xmlns:a16="http://schemas.microsoft.com/office/drawing/2014/main" id="{27B8811B-A536-4A14-AB9D-32A61EF0B2E4}"/>
              </a:ext>
            </a:extLst>
          </p:cNvPr>
          <p:cNvSpPr>
            <a:spLocks noGrp="1"/>
          </p:cNvSpPr>
          <p:nvPr>
            <p:ph type="title" hasCustomPrompt="1"/>
          </p:nvPr>
        </p:nvSpPr>
        <p:spPr>
          <a:xfrm>
            <a:off x="6466114" y="2846079"/>
            <a:ext cx="1670180" cy="429348"/>
          </a:xfrm>
          <a:noFill/>
        </p:spPr>
        <p:txBody>
          <a:bodyPr lIns="0" bIns="0">
            <a:normAutofit/>
          </a:bodyPr>
          <a:lstStyle>
            <a:lvl1pPr algn="l">
              <a:defRPr sz="3100" b="0">
                <a:solidFill>
                  <a:schemeClr val="accent5"/>
                </a:solidFill>
                <a:latin typeface="+mn-lt"/>
              </a:defRPr>
            </a:lvl1pPr>
          </a:lstStyle>
          <a:p>
            <a:r>
              <a:rPr lang="nb-NO" dirty="0"/>
              <a:t>00 /</a:t>
            </a:r>
          </a:p>
        </p:txBody>
      </p:sp>
    </p:spTree>
    <p:extLst>
      <p:ext uri="{BB962C8B-B14F-4D97-AF65-F5344CB8AC3E}">
        <p14:creationId xmlns:p14="http://schemas.microsoft.com/office/powerpoint/2010/main" val="765405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telside sort logo">
    <p:bg>
      <p:bgPr>
        <a:solidFill>
          <a:schemeClr val="accent1"/>
        </a:solidFill>
        <a:effectLst/>
      </p:bgPr>
    </p:bg>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19068BE2-3F1F-42FC-A47F-36FAA3B45F97}"/>
              </a:ext>
            </a:extLst>
          </p:cNvPr>
          <p:cNvSpPr>
            <a:spLocks noGrp="1"/>
          </p:cNvSpPr>
          <p:nvPr>
            <p:ph type="pic" idx="13"/>
          </p:nvPr>
        </p:nvSpPr>
        <p:spPr>
          <a:xfrm>
            <a:off x="0" y="0"/>
            <a:ext cx="9145143" cy="5145043"/>
          </a:xfrm>
        </p:spPr>
        <p:txBody>
          <a:bodyPr tIns="597675">
            <a:normAutofit/>
          </a:bodyPr>
          <a:lstStyle>
            <a:lvl1pPr marL="216000" indent="-216000" algn="ctr" defTabSz="685800" rtl="0" eaLnBrk="1" latinLnBrk="0" hangingPunct="1">
              <a:lnSpc>
                <a:spcPct val="100000"/>
              </a:lnSpc>
              <a:spcBef>
                <a:spcPts val="0"/>
              </a:spcBef>
              <a:spcAft>
                <a:spcPts val="1000"/>
              </a:spcAft>
              <a:buFont typeface="Arial" panose="020B0604020202020204" pitchFamily="34" charset="0"/>
              <a:buNone/>
              <a:defRPr sz="1100">
                <a:solidFill>
                  <a:schemeClr val="lt1"/>
                </a:solidFill>
              </a:defRPr>
            </a:lvl1pPr>
          </a:lstStyle>
          <a:p>
            <a:r>
              <a:rPr lang="nb-NO"/>
              <a:t>Klikk på ikonet for å legge til et bilde</a:t>
            </a:r>
            <a:endParaRPr lang="nb-NO" dirty="0"/>
          </a:p>
        </p:txBody>
      </p:sp>
      <p:sp>
        <p:nvSpPr>
          <p:cNvPr id="10" name="Plassholder for tekst 9">
            <a:extLst>
              <a:ext uri="{FF2B5EF4-FFF2-40B4-BE49-F238E27FC236}">
                <a16:creationId xmlns:a16="http://schemas.microsoft.com/office/drawing/2014/main" id="{3ADF74CC-4FD8-4B73-87B0-2AED80EAF0D3}"/>
              </a:ext>
            </a:extLst>
          </p:cNvPr>
          <p:cNvSpPr>
            <a:spLocks noGrp="1"/>
          </p:cNvSpPr>
          <p:nvPr>
            <p:ph type="body" sz="quarter" idx="14" hasCustomPrompt="1"/>
          </p:nvPr>
        </p:nvSpPr>
        <p:spPr>
          <a:xfrm>
            <a:off x="283295" y="4693658"/>
            <a:ext cx="1086614" cy="333757"/>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11" name="Plassholder for tekst 10">
            <a:extLst>
              <a:ext uri="{FF2B5EF4-FFF2-40B4-BE49-F238E27FC236}">
                <a16:creationId xmlns:a16="http://schemas.microsoft.com/office/drawing/2014/main" id="{E5BB1B90-74D6-4CFF-93C2-F907A8C43D6A}"/>
              </a:ext>
            </a:extLst>
          </p:cNvPr>
          <p:cNvSpPr>
            <a:spLocks noGrp="1"/>
          </p:cNvSpPr>
          <p:nvPr>
            <p:ph type="body" sz="quarter" idx="15" hasCustomPrompt="1"/>
          </p:nvPr>
        </p:nvSpPr>
        <p:spPr>
          <a:xfrm>
            <a:off x="6148873" y="2281255"/>
            <a:ext cx="2251023" cy="2178778"/>
          </a:xfrm>
          <a:prstGeom prst="rect">
            <a:avLst/>
          </a:prstGeom>
          <a:solidFill>
            <a:schemeClr val="accent1"/>
          </a:solidFill>
        </p:spPr>
        <p:txBody>
          <a:bodyPr lIns="288000" tIns="1026000" rIns="90000" bIns="90000"/>
          <a:lstStyle>
            <a:lvl1pPr marL="0" indent="0">
              <a:buNone/>
              <a:defRPr sz="2400">
                <a:solidFill>
                  <a:schemeClr val="accent5"/>
                </a:solidFill>
              </a:defRPr>
            </a:lvl1pPr>
          </a:lstStyle>
          <a:p>
            <a:pPr lvl="0"/>
            <a:r>
              <a:rPr lang="nb-NO" dirty="0"/>
              <a:t>Kapittel</a:t>
            </a:r>
          </a:p>
        </p:txBody>
      </p:sp>
      <p:sp>
        <p:nvSpPr>
          <p:cNvPr id="7" name="Tittel 6">
            <a:extLst>
              <a:ext uri="{FF2B5EF4-FFF2-40B4-BE49-F238E27FC236}">
                <a16:creationId xmlns:a16="http://schemas.microsoft.com/office/drawing/2014/main" id="{27B8811B-A536-4A14-AB9D-32A61EF0B2E4}"/>
              </a:ext>
            </a:extLst>
          </p:cNvPr>
          <p:cNvSpPr>
            <a:spLocks noGrp="1"/>
          </p:cNvSpPr>
          <p:nvPr>
            <p:ph type="title" hasCustomPrompt="1"/>
          </p:nvPr>
        </p:nvSpPr>
        <p:spPr>
          <a:xfrm>
            <a:off x="6466114" y="2846079"/>
            <a:ext cx="1670180" cy="429348"/>
          </a:xfrm>
          <a:noFill/>
        </p:spPr>
        <p:txBody>
          <a:bodyPr lIns="0" bIns="0">
            <a:normAutofit/>
          </a:bodyPr>
          <a:lstStyle>
            <a:lvl1pPr algn="l">
              <a:defRPr sz="3100" b="0">
                <a:solidFill>
                  <a:schemeClr val="accent5"/>
                </a:solidFill>
                <a:latin typeface="+mn-lt"/>
              </a:defRPr>
            </a:lvl1pPr>
          </a:lstStyle>
          <a:p>
            <a:r>
              <a:rPr lang="nb-NO" dirty="0"/>
              <a:t>00 /</a:t>
            </a:r>
          </a:p>
        </p:txBody>
      </p:sp>
    </p:spTree>
    <p:extLst>
      <p:ext uri="{BB962C8B-B14F-4D97-AF65-F5344CB8AC3E}">
        <p14:creationId xmlns:p14="http://schemas.microsoft.com/office/powerpoint/2010/main" val="107192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p:bg>
      <p:bgPr>
        <a:solidFill>
          <a:schemeClr val="accent1"/>
        </a:solidFill>
        <a:effectLst/>
      </p:bgPr>
    </p:bg>
    <p:spTree>
      <p:nvGrpSpPr>
        <p:cNvPr id="1" name=""/>
        <p:cNvGrpSpPr/>
        <p:nvPr/>
      </p:nvGrpSpPr>
      <p:grpSpPr>
        <a:xfrm>
          <a:off x="0" y="0"/>
          <a:ext cx="0" cy="0"/>
          <a:chOff x="0" y="0"/>
          <a:chExt cx="0" cy="0"/>
        </a:xfrm>
      </p:grpSpPr>
      <p:sp>
        <p:nvSpPr>
          <p:cNvPr id="10" name="Tittel 9">
            <a:extLst>
              <a:ext uri="{FF2B5EF4-FFF2-40B4-BE49-F238E27FC236}">
                <a16:creationId xmlns:a16="http://schemas.microsoft.com/office/drawing/2014/main" id="{3A9EB315-D867-4534-996D-33B437314B38}"/>
              </a:ext>
            </a:extLst>
          </p:cNvPr>
          <p:cNvSpPr>
            <a:spLocks noGrp="1"/>
          </p:cNvSpPr>
          <p:nvPr>
            <p:ph type="title"/>
          </p:nvPr>
        </p:nvSpPr>
        <p:spPr>
          <a:xfrm>
            <a:off x="540068" y="314707"/>
            <a:ext cx="3528433" cy="874255"/>
          </a:xfrm>
          <a:blipFill dpi="0" rotWithShape="1">
            <a:blip r:embed="rId2"/>
            <a:srcRect/>
            <a:tile tx="0" ty="0" sx="100000" sy="100000" flip="none" algn="b"/>
          </a:blipFill>
        </p:spPr>
        <p:txBody>
          <a:bodyPr>
            <a:normAutofit/>
          </a:bodyPr>
          <a:lstStyle>
            <a:lvl1pPr>
              <a:defRPr>
                <a:solidFill>
                  <a:schemeClr val="accent5"/>
                </a:solidFill>
              </a:defRPr>
            </a:lvl1pPr>
          </a:lstStyle>
          <a:p>
            <a:r>
              <a:rPr lang="nb-NO"/>
              <a:t>Klikk for å redigere tittelstil</a:t>
            </a:r>
            <a:endParaRPr lang="nb-NO" dirty="0"/>
          </a:p>
        </p:txBody>
      </p:sp>
      <p:sp>
        <p:nvSpPr>
          <p:cNvPr id="8" name="Plassholder for bilde 7">
            <a:extLst>
              <a:ext uri="{FF2B5EF4-FFF2-40B4-BE49-F238E27FC236}">
                <a16:creationId xmlns:a16="http://schemas.microsoft.com/office/drawing/2014/main" id="{9E868B99-E422-4EB2-9E21-FE44718E0ED2}"/>
              </a:ext>
            </a:extLst>
          </p:cNvPr>
          <p:cNvSpPr>
            <a:spLocks noGrp="1"/>
          </p:cNvSpPr>
          <p:nvPr>
            <p:ph type="pic" sz="quarter" idx="13"/>
          </p:nvPr>
        </p:nvSpPr>
        <p:spPr>
          <a:xfrm>
            <a:off x="4572001" y="0"/>
            <a:ext cx="4572000" cy="5143500"/>
          </a:xfrm>
          <a:prstGeom prst="rect">
            <a:avLst/>
          </a:prstGeom>
        </p:spPr>
        <p:txBody>
          <a:bodyPr tIns="597675"/>
          <a:lstStyle>
            <a:lvl1pPr marL="216000" indent="-216000" algn="ctr" defTabSz="685800" rtl="0" eaLnBrk="1" latinLnBrk="0" hangingPunct="1">
              <a:lnSpc>
                <a:spcPct val="100000"/>
              </a:lnSpc>
              <a:spcBef>
                <a:spcPts val="0"/>
              </a:spcBef>
              <a:spcAft>
                <a:spcPts val="1000"/>
              </a:spcAft>
              <a:buFont typeface="Arial" panose="020B0604020202020204" pitchFamily="34" charset="0"/>
              <a:buNone/>
              <a:defRPr sz="1100">
                <a:solidFill>
                  <a:schemeClr val="lt1"/>
                </a:solidFill>
              </a:defRPr>
            </a:lvl1pPr>
          </a:lstStyle>
          <a:p>
            <a:r>
              <a:rPr lang="nb-NO"/>
              <a:t>Klikk på ikonet for å legge til et bilde</a:t>
            </a:r>
            <a:endParaRPr lang="nb-NO" dirty="0"/>
          </a:p>
        </p:txBody>
      </p:sp>
      <p:sp>
        <p:nvSpPr>
          <p:cNvPr id="11" name="Plassholder for tekst 10">
            <a:extLst>
              <a:ext uri="{FF2B5EF4-FFF2-40B4-BE49-F238E27FC236}">
                <a16:creationId xmlns:a16="http://schemas.microsoft.com/office/drawing/2014/main" id="{4FA60885-333F-40B4-8624-1334E0391A8E}"/>
              </a:ext>
            </a:extLst>
          </p:cNvPr>
          <p:cNvSpPr>
            <a:spLocks noGrp="1"/>
          </p:cNvSpPr>
          <p:nvPr>
            <p:ph type="body" sz="quarter" idx="14"/>
          </p:nvPr>
        </p:nvSpPr>
        <p:spPr>
          <a:xfrm>
            <a:off x="540068" y="1404176"/>
            <a:ext cx="3528427" cy="2988374"/>
          </a:xfrm>
          <a:prstGeom prst="rect">
            <a:avLst/>
          </a:prstGeom>
        </p:spPr>
        <p:txBody>
          <a:bodyPr lIns="0" tIns="0" rIns="0" bIns="0"/>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dato 12">
            <a:extLst>
              <a:ext uri="{FF2B5EF4-FFF2-40B4-BE49-F238E27FC236}">
                <a16:creationId xmlns:a16="http://schemas.microsoft.com/office/drawing/2014/main" id="{0FD33AAE-E4C6-4E6A-ABBB-6C03051252EB}"/>
              </a:ext>
            </a:extLst>
          </p:cNvPr>
          <p:cNvSpPr>
            <a:spLocks noGrp="1"/>
          </p:cNvSpPr>
          <p:nvPr>
            <p:ph type="dt" sz="half" idx="15"/>
          </p:nvPr>
        </p:nvSpPr>
        <p:spPr>
          <a:xfrm>
            <a:off x="7044445" y="4770596"/>
            <a:ext cx="634666" cy="138500"/>
          </a:xfrm>
        </p:spPr>
        <p:txBody>
          <a:bodyPr/>
          <a:lstStyle>
            <a:lvl1pPr>
              <a:defRPr>
                <a:solidFill>
                  <a:schemeClr val="accent5"/>
                </a:solidFill>
              </a:defRPr>
            </a:lvl1pPr>
          </a:lstStyle>
          <a:p>
            <a:fld id="{489F67AF-ED47-4ECD-A72D-C3C18A357EEE}" type="datetime1">
              <a:rPr lang="nb-NO" smtClean="0"/>
              <a:pPr/>
              <a:t>09.04.2021</a:t>
            </a:fld>
            <a:endParaRPr lang="nb-NO" dirty="0"/>
          </a:p>
        </p:txBody>
      </p:sp>
      <p:sp>
        <p:nvSpPr>
          <p:cNvPr id="14" name="Plassholder for bunntekst 13">
            <a:extLst>
              <a:ext uri="{FF2B5EF4-FFF2-40B4-BE49-F238E27FC236}">
                <a16:creationId xmlns:a16="http://schemas.microsoft.com/office/drawing/2014/main" id="{C76B6E2D-D3F1-4084-8E68-B41A469E2AFE}"/>
              </a:ext>
            </a:extLst>
          </p:cNvPr>
          <p:cNvSpPr>
            <a:spLocks noGrp="1"/>
          </p:cNvSpPr>
          <p:nvPr>
            <p:ph type="ftr" sz="quarter" idx="16"/>
          </p:nvPr>
        </p:nvSpPr>
        <p:spPr>
          <a:xfrm>
            <a:off x="540068" y="4770596"/>
            <a:ext cx="3528427" cy="138500"/>
          </a:xfrm>
        </p:spPr>
        <p:txBody>
          <a:bodyPr/>
          <a:lstStyle>
            <a:lvl1pPr>
              <a:defRPr>
                <a:solidFill>
                  <a:schemeClr val="accent5"/>
                </a:solidFill>
              </a:defRPr>
            </a:lvl1pPr>
          </a:lstStyle>
          <a:p>
            <a:endParaRPr lang="nb-NO" dirty="0"/>
          </a:p>
        </p:txBody>
      </p:sp>
      <p:sp>
        <p:nvSpPr>
          <p:cNvPr id="15" name="Plassholder for lysbildenummer 14">
            <a:extLst>
              <a:ext uri="{FF2B5EF4-FFF2-40B4-BE49-F238E27FC236}">
                <a16:creationId xmlns:a16="http://schemas.microsoft.com/office/drawing/2014/main" id="{7ABD2F2A-72FC-4FA3-94BD-B9D340DF2D7A}"/>
              </a:ext>
            </a:extLst>
          </p:cNvPr>
          <p:cNvSpPr>
            <a:spLocks noGrp="1"/>
          </p:cNvSpPr>
          <p:nvPr>
            <p:ph type="sldNum" sz="quarter" idx="17"/>
          </p:nvPr>
        </p:nvSpPr>
        <p:spPr/>
        <p:txBody>
          <a:bodyPr/>
          <a:lstStyle>
            <a:lvl1pPr>
              <a:defRPr>
                <a:solidFill>
                  <a:schemeClr val="accent5"/>
                </a:solidFill>
              </a:defRPr>
            </a:lvl1pPr>
          </a:lstStyle>
          <a:p>
            <a:fld id="{5751DFAA-887F-4071-8EAD-E8CA316FCF06}" type="slidenum">
              <a:rPr lang="nb-NO" smtClean="0"/>
              <a:pPr/>
              <a:t>‹#›</a:t>
            </a:fld>
            <a:endParaRPr lang="nb-NO" dirty="0"/>
          </a:p>
        </p:txBody>
      </p:sp>
      <p:sp>
        <p:nvSpPr>
          <p:cNvPr id="17" name="Bunnstrek">
            <a:extLst>
              <a:ext uri="{FF2B5EF4-FFF2-40B4-BE49-F238E27FC236}">
                <a16:creationId xmlns:a16="http://schemas.microsoft.com/office/drawing/2014/main" id="{C3BE3068-03AD-47FB-804D-F76C586C6DA9}"/>
              </a:ext>
            </a:extLst>
          </p:cNvPr>
          <p:cNvSpPr/>
          <p:nvPr userDrawn="1"/>
        </p:nvSpPr>
        <p:spPr>
          <a:xfrm>
            <a:off x="2285231" y="4979422"/>
            <a:ext cx="61208" cy="216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accent5"/>
              </a:solidFill>
            </a:endParaRPr>
          </a:p>
        </p:txBody>
      </p:sp>
    </p:spTree>
    <p:extLst>
      <p:ext uri="{BB962C8B-B14F-4D97-AF65-F5344CB8AC3E}">
        <p14:creationId xmlns:p14="http://schemas.microsoft.com/office/powerpoint/2010/main" val="21536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tekst og stort bilde">
    <p:bg>
      <p:bgPr>
        <a:solidFill>
          <a:schemeClr val="accent1"/>
        </a:solidFill>
        <a:effectLst/>
      </p:bgPr>
    </p:bg>
    <p:spTree>
      <p:nvGrpSpPr>
        <p:cNvPr id="1" name=""/>
        <p:cNvGrpSpPr/>
        <p:nvPr/>
      </p:nvGrpSpPr>
      <p:grpSpPr>
        <a:xfrm>
          <a:off x="0" y="0"/>
          <a:ext cx="0" cy="0"/>
          <a:chOff x="0" y="0"/>
          <a:chExt cx="0" cy="0"/>
        </a:xfrm>
      </p:grpSpPr>
      <p:sp>
        <p:nvSpPr>
          <p:cNvPr id="10" name="Tittel 9">
            <a:extLst>
              <a:ext uri="{FF2B5EF4-FFF2-40B4-BE49-F238E27FC236}">
                <a16:creationId xmlns:a16="http://schemas.microsoft.com/office/drawing/2014/main" id="{3A9EB315-D867-4534-996D-33B437314B38}"/>
              </a:ext>
            </a:extLst>
          </p:cNvPr>
          <p:cNvSpPr>
            <a:spLocks noGrp="1"/>
          </p:cNvSpPr>
          <p:nvPr>
            <p:ph type="title"/>
          </p:nvPr>
        </p:nvSpPr>
        <p:spPr>
          <a:xfrm>
            <a:off x="540069" y="575642"/>
            <a:ext cx="3150394" cy="652656"/>
          </a:xfrm>
          <a:blipFill dpi="0" rotWithShape="1">
            <a:blip r:embed="rId2"/>
            <a:srcRect/>
            <a:tile tx="0" ty="0" sx="100000" sy="100000" flip="none" algn="b"/>
          </a:blipFill>
        </p:spPr>
        <p:txBody>
          <a:bodyPr>
            <a:normAutofit/>
          </a:bodyPr>
          <a:lstStyle>
            <a:lvl1pPr>
              <a:defRPr sz="1700">
                <a:solidFill>
                  <a:schemeClr val="accent5"/>
                </a:solidFill>
              </a:defRPr>
            </a:lvl1pPr>
          </a:lstStyle>
          <a:p>
            <a:r>
              <a:rPr lang="nb-NO"/>
              <a:t>Klikk for å redigere tittelstil</a:t>
            </a:r>
            <a:endParaRPr lang="nb-NO" dirty="0"/>
          </a:p>
        </p:txBody>
      </p:sp>
      <p:sp>
        <p:nvSpPr>
          <p:cNvPr id="8" name="Plassholder for bilde 7">
            <a:extLst>
              <a:ext uri="{FF2B5EF4-FFF2-40B4-BE49-F238E27FC236}">
                <a16:creationId xmlns:a16="http://schemas.microsoft.com/office/drawing/2014/main" id="{9E868B99-E422-4EB2-9E21-FE44718E0ED2}"/>
              </a:ext>
            </a:extLst>
          </p:cNvPr>
          <p:cNvSpPr>
            <a:spLocks noGrp="1"/>
          </p:cNvSpPr>
          <p:nvPr>
            <p:ph type="pic" sz="quarter" idx="13"/>
          </p:nvPr>
        </p:nvSpPr>
        <p:spPr>
          <a:xfrm>
            <a:off x="3947160" y="0"/>
            <a:ext cx="5196841" cy="5143500"/>
          </a:xfrm>
          <a:prstGeom prst="rect">
            <a:avLst/>
          </a:prstGeom>
        </p:spPr>
        <p:txBody>
          <a:bodyPr tIns="597675"/>
          <a:lstStyle>
            <a:lvl1pPr marL="216000" indent="-216000" algn="ctr" defTabSz="685800" rtl="0" eaLnBrk="1" latinLnBrk="0" hangingPunct="1">
              <a:lnSpc>
                <a:spcPct val="100000"/>
              </a:lnSpc>
              <a:spcBef>
                <a:spcPts val="0"/>
              </a:spcBef>
              <a:spcAft>
                <a:spcPts val="1000"/>
              </a:spcAft>
              <a:buFont typeface="Arial" panose="020B0604020202020204" pitchFamily="34" charset="0"/>
              <a:buNone/>
              <a:defRPr sz="1100">
                <a:solidFill>
                  <a:schemeClr val="lt1"/>
                </a:solidFill>
              </a:defRPr>
            </a:lvl1pPr>
          </a:lstStyle>
          <a:p>
            <a:r>
              <a:rPr lang="nb-NO"/>
              <a:t>Klikk på ikonet for å legge til et bilde</a:t>
            </a:r>
            <a:endParaRPr lang="nb-NO" dirty="0"/>
          </a:p>
        </p:txBody>
      </p:sp>
      <p:sp>
        <p:nvSpPr>
          <p:cNvPr id="11" name="Plassholder for tekst 10">
            <a:extLst>
              <a:ext uri="{FF2B5EF4-FFF2-40B4-BE49-F238E27FC236}">
                <a16:creationId xmlns:a16="http://schemas.microsoft.com/office/drawing/2014/main" id="{4FA60885-333F-40B4-8624-1334E0391A8E}"/>
              </a:ext>
            </a:extLst>
          </p:cNvPr>
          <p:cNvSpPr>
            <a:spLocks noGrp="1"/>
          </p:cNvSpPr>
          <p:nvPr>
            <p:ph type="body" sz="quarter" idx="14"/>
          </p:nvPr>
        </p:nvSpPr>
        <p:spPr>
          <a:xfrm>
            <a:off x="540069" y="1512189"/>
            <a:ext cx="3150394" cy="2988374"/>
          </a:xfrm>
          <a:prstGeom prst="rect">
            <a:avLst/>
          </a:prstGeom>
        </p:spPr>
        <p:txBody>
          <a:bodyPr lIns="0" tIns="0" rIns="0" bIns="0"/>
          <a:lstStyle>
            <a:lvl1pPr marL="0" indent="0">
              <a:lnSpc>
                <a:spcPct val="115000"/>
              </a:lnSpc>
              <a:buNone/>
              <a:defRPr sz="1300">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nb-NO"/>
              <a:t>Klikk for å redigere tekststiler i malen</a:t>
            </a:r>
          </a:p>
        </p:txBody>
      </p:sp>
      <p:pic>
        <p:nvPicPr>
          <p:cNvPr id="5" name="Grafikk 4">
            <a:extLst>
              <a:ext uri="{FF2B5EF4-FFF2-40B4-BE49-F238E27FC236}">
                <a16:creationId xmlns:a16="http://schemas.microsoft.com/office/drawing/2014/main" id="{852266FE-3CE3-45A9-9DCC-3F42D9FFA58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8036" y="4698587"/>
            <a:ext cx="1080000" cy="330353"/>
          </a:xfrm>
          <a:prstGeom prst="rect">
            <a:avLst/>
          </a:prstGeom>
        </p:spPr>
      </p:pic>
    </p:spTree>
    <p:extLst>
      <p:ext uri="{BB962C8B-B14F-4D97-AF65-F5344CB8AC3E}">
        <p14:creationId xmlns:p14="http://schemas.microsoft.com/office/powerpoint/2010/main" val="155867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00114" y="1404176"/>
            <a:ext cx="3348418" cy="298837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895470" y="1404175"/>
            <a:ext cx="3348418" cy="298837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C7EE212-7AB2-4E36-A0AB-5475B2B8734C}" type="datetime1">
              <a:rPr lang="nb-NO" smtClean="0"/>
              <a:t>09.04.2021</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dirty="0"/>
          </a:p>
        </p:txBody>
      </p:sp>
      <p:sp>
        <p:nvSpPr>
          <p:cNvPr id="2" name="Tittel 1">
            <a:extLst>
              <a:ext uri="{FF2B5EF4-FFF2-40B4-BE49-F238E27FC236}">
                <a16:creationId xmlns:a16="http://schemas.microsoft.com/office/drawing/2014/main" id="{26E8D1EA-7875-46DE-99D1-CFA1F8059736}"/>
              </a:ext>
            </a:extLst>
          </p:cNvPr>
          <p:cNvSpPr>
            <a:spLocks noGrp="1"/>
          </p:cNvSpPr>
          <p:nvPr>
            <p:ph type="title"/>
          </p:nvPr>
        </p:nvSpPr>
        <p:spPr/>
        <p:txBody>
          <a:bodyPr/>
          <a:lstStyle/>
          <a:p>
            <a:r>
              <a:rPr lang="nb-NO"/>
              <a:t>Klikk for å redigere tittelstil</a:t>
            </a:r>
          </a:p>
        </p:txBody>
      </p:sp>
      <p:sp>
        <p:nvSpPr>
          <p:cNvPr id="8" name="Bunnstrek">
            <a:extLst>
              <a:ext uri="{FF2B5EF4-FFF2-40B4-BE49-F238E27FC236}">
                <a16:creationId xmlns:a16="http://schemas.microsoft.com/office/drawing/2014/main" id="{CE5C2158-3F1F-4887-99C4-D2F25EBC8AD3}"/>
              </a:ext>
            </a:extLst>
          </p:cNvPr>
          <p:cNvSpPr/>
          <p:nvPr userDrawn="1"/>
        </p:nvSpPr>
        <p:spPr>
          <a:xfrm>
            <a:off x="4541396" y="4979422"/>
            <a:ext cx="61208" cy="21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213274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Blå tekst">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00114" y="1404176"/>
            <a:ext cx="3348418" cy="2988374"/>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895470" y="1404175"/>
            <a:ext cx="3348418" cy="2988374"/>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lvl1pPr>
              <a:defRPr>
                <a:solidFill>
                  <a:schemeClr val="accent2"/>
                </a:solidFill>
              </a:defRPr>
            </a:lvl1pPr>
          </a:lstStyle>
          <a:p>
            <a:fld id="{A06E48F3-4C0D-4CDB-89ED-7D061E25B8F8}" type="datetime1">
              <a:rPr lang="nb-NO" smtClean="0"/>
              <a:t>09.04.2021</a:t>
            </a:fld>
            <a:endParaRPr lang="nb-NO" dirty="0"/>
          </a:p>
        </p:txBody>
      </p:sp>
      <p:sp>
        <p:nvSpPr>
          <p:cNvPr id="6" name="Plassholder for bunntekst 5"/>
          <p:cNvSpPr>
            <a:spLocks noGrp="1"/>
          </p:cNvSpPr>
          <p:nvPr>
            <p:ph type="ftr" sz="quarter" idx="11"/>
          </p:nvPr>
        </p:nvSpPr>
        <p:spPr>
          <a:noFill/>
        </p:spPr>
        <p:txBody>
          <a:bodyPr/>
          <a:lstStyle>
            <a:lvl1pPr>
              <a:defRPr>
                <a:solidFill>
                  <a:schemeClr val="accent2"/>
                </a:solidFill>
              </a:defRPr>
            </a:lvl1pPr>
          </a:lstStyle>
          <a:p>
            <a:endParaRPr lang="nb-NO" dirty="0"/>
          </a:p>
        </p:txBody>
      </p:sp>
      <p:sp>
        <p:nvSpPr>
          <p:cNvPr id="7" name="Plassholder for lysbildenummer 6"/>
          <p:cNvSpPr>
            <a:spLocks noGrp="1"/>
          </p:cNvSpPr>
          <p:nvPr>
            <p:ph type="sldNum" sz="quarter" idx="12"/>
          </p:nvPr>
        </p:nvSpPr>
        <p:spPr/>
        <p:txBody>
          <a:bodyPr/>
          <a:lstStyle>
            <a:lvl1pPr>
              <a:defRPr>
                <a:solidFill>
                  <a:schemeClr val="accent2"/>
                </a:solidFill>
              </a:defRPr>
            </a:lvl1pPr>
          </a:lstStyle>
          <a:p>
            <a:fld id="{5751DFAA-887F-4071-8EAD-E8CA316FCF06}" type="slidenum">
              <a:rPr lang="nb-NO" smtClean="0"/>
              <a:pPr/>
              <a:t>‹#›</a:t>
            </a:fld>
            <a:endParaRPr lang="nb-NO" dirty="0"/>
          </a:p>
        </p:txBody>
      </p:sp>
      <p:sp>
        <p:nvSpPr>
          <p:cNvPr id="8" name="Tittel 7">
            <a:extLst>
              <a:ext uri="{FF2B5EF4-FFF2-40B4-BE49-F238E27FC236}">
                <a16:creationId xmlns:a16="http://schemas.microsoft.com/office/drawing/2014/main" id="{C110D34E-7D27-45BD-82F8-1340364CA719}"/>
              </a:ext>
            </a:extLst>
          </p:cNvPr>
          <p:cNvSpPr>
            <a:spLocks noGrp="1"/>
          </p:cNvSpPr>
          <p:nvPr>
            <p:ph type="title"/>
          </p:nvPr>
        </p:nvSpPr>
        <p:spPr>
          <a:blipFill dpi="0" rotWithShape="1">
            <a:blip r:embed="rId2">
              <a:extLst>
                <a:ext uri="{28A0092B-C50C-407E-A947-70E740481C1C}">
                  <a14:useLocalDpi xmlns:a14="http://schemas.microsoft.com/office/drawing/2010/main" val="0"/>
                </a:ext>
              </a:extLst>
            </a:blip>
            <a:srcRect/>
            <a:tile tx="0" ty="0" sx="100000" sy="100000" flip="none" algn="b"/>
          </a:blipFill>
        </p:spPr>
        <p:txBody>
          <a:bodyPr/>
          <a:lstStyle>
            <a:lvl1pPr>
              <a:defRPr>
                <a:solidFill>
                  <a:schemeClr val="accent2"/>
                </a:solidFill>
              </a:defRPr>
            </a:lvl1pPr>
          </a:lstStyle>
          <a:p>
            <a:r>
              <a:rPr lang="nb-NO"/>
              <a:t>Klikk for å redigere tittelstil</a:t>
            </a:r>
          </a:p>
        </p:txBody>
      </p:sp>
      <p:sp>
        <p:nvSpPr>
          <p:cNvPr id="9" name="Bunnstrek">
            <a:extLst>
              <a:ext uri="{FF2B5EF4-FFF2-40B4-BE49-F238E27FC236}">
                <a16:creationId xmlns:a16="http://schemas.microsoft.com/office/drawing/2014/main" id="{858CDA94-C664-4E3C-A54F-1DFB4126E78D}"/>
              </a:ext>
            </a:extLst>
          </p:cNvPr>
          <p:cNvSpPr/>
          <p:nvPr userDrawn="1"/>
        </p:nvSpPr>
        <p:spPr>
          <a:xfrm>
            <a:off x="4541396" y="4979422"/>
            <a:ext cx="61208" cy="21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278549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00113" y="504063"/>
            <a:ext cx="7344918" cy="528006"/>
          </a:xfrm>
          <a:prstGeom prst="rect">
            <a:avLst/>
          </a:prstGeom>
          <a:blipFill dpi="0" rotWithShape="1">
            <a:blip r:embed="rId22">
              <a:extLst>
                <a:ext uri="{28A0092B-C50C-407E-A947-70E740481C1C}">
                  <a14:useLocalDpi xmlns:a14="http://schemas.microsoft.com/office/drawing/2010/main" val="0"/>
                </a:ext>
              </a:extLst>
            </a:blip>
            <a:srcRect/>
            <a:tile tx="0" ty="0" sx="100000" sy="100000" flip="none" algn="b"/>
          </a:blipFill>
        </p:spPr>
        <p:txBody>
          <a:bodyPr vert="horz" lIns="0" tIns="0" rIns="0" bIns="180000" rtlCol="0" anchor="ctr" anchorCtr="0">
            <a:normAutofit/>
          </a:bodyPr>
          <a:lstStyle/>
          <a:p>
            <a:r>
              <a:rPr lang="nb-NO" dirty="0"/>
              <a:t>Klikk for å redigere tittelstil</a:t>
            </a:r>
          </a:p>
        </p:txBody>
      </p:sp>
      <p:sp>
        <p:nvSpPr>
          <p:cNvPr id="3" name="Plassholder for tekst 2"/>
          <p:cNvSpPr>
            <a:spLocks noGrp="1"/>
          </p:cNvSpPr>
          <p:nvPr>
            <p:ph type="body" idx="1"/>
          </p:nvPr>
        </p:nvSpPr>
        <p:spPr>
          <a:xfrm>
            <a:off x="900112" y="1404177"/>
            <a:ext cx="7344918" cy="2988374"/>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528060" y="4770596"/>
            <a:ext cx="634666" cy="138500"/>
          </a:xfrm>
          <a:prstGeom prst="rect">
            <a:avLst/>
          </a:prstGeom>
        </p:spPr>
        <p:txBody>
          <a:bodyPr vert="horz" lIns="0" tIns="0" rIns="0" bIns="0" rtlCol="0" anchor="ctr">
            <a:normAutofit/>
          </a:bodyPr>
          <a:lstStyle>
            <a:lvl1pPr algn="l">
              <a:defRPr sz="900" b="1">
                <a:solidFill>
                  <a:schemeClr val="accent1"/>
                </a:solidFill>
                <a:latin typeface="+mj-lt"/>
              </a:defRPr>
            </a:lvl1pPr>
          </a:lstStyle>
          <a:p>
            <a:fld id="{489F67AF-ED47-4ECD-A72D-C3C18A357EEE}" type="datetime1">
              <a:rPr lang="nb-NO" smtClean="0"/>
              <a:pPr/>
              <a:t>09.04.2021</a:t>
            </a:fld>
            <a:endParaRPr lang="nb-NO" dirty="0"/>
          </a:p>
        </p:txBody>
      </p:sp>
      <p:sp>
        <p:nvSpPr>
          <p:cNvPr id="5" name="Plassholder for bunntekst 4"/>
          <p:cNvSpPr>
            <a:spLocks noGrp="1"/>
          </p:cNvSpPr>
          <p:nvPr>
            <p:ph type="ftr" sz="quarter" idx="3"/>
          </p:nvPr>
        </p:nvSpPr>
        <p:spPr>
          <a:xfrm>
            <a:off x="2231708" y="4770596"/>
            <a:ext cx="4680585" cy="138500"/>
          </a:xfrm>
          <a:prstGeom prst="rect">
            <a:avLst/>
          </a:prstGeom>
          <a:noFill/>
        </p:spPr>
        <p:txBody>
          <a:bodyPr vert="horz" lIns="0" tIns="0" rIns="0" bIns="0" rtlCol="0" anchor="ctr">
            <a:normAutofit/>
          </a:bodyPr>
          <a:lstStyle>
            <a:lvl1pPr algn="ctr">
              <a:defRPr sz="1000" b="1">
                <a:solidFill>
                  <a:schemeClr val="accent1"/>
                </a:solidFill>
                <a:latin typeface="+mj-lt"/>
              </a:defRPr>
            </a:lvl1pPr>
          </a:lstStyle>
          <a:p>
            <a:endParaRPr lang="nb-NO" dirty="0"/>
          </a:p>
        </p:txBody>
      </p:sp>
      <p:sp>
        <p:nvSpPr>
          <p:cNvPr id="6" name="Plassholder for lysbildenummer 5"/>
          <p:cNvSpPr>
            <a:spLocks noGrp="1"/>
          </p:cNvSpPr>
          <p:nvPr>
            <p:ph type="sldNum" sz="quarter" idx="4"/>
          </p:nvPr>
        </p:nvSpPr>
        <p:spPr>
          <a:xfrm>
            <a:off x="8013423" y="4770596"/>
            <a:ext cx="231608" cy="138500"/>
          </a:xfrm>
          <a:prstGeom prst="rect">
            <a:avLst/>
          </a:prstGeom>
        </p:spPr>
        <p:txBody>
          <a:bodyPr vert="horz" lIns="0" tIns="0" rIns="0" bIns="0" rtlCol="0" anchor="ctr">
            <a:normAutofit/>
          </a:bodyPr>
          <a:lstStyle>
            <a:lvl1pPr algn="r">
              <a:defRPr sz="900" b="1">
                <a:solidFill>
                  <a:schemeClr val="accent1"/>
                </a:solidFill>
                <a:latin typeface="+mj-lt"/>
              </a:defRPr>
            </a:lvl1pPr>
          </a:lstStyle>
          <a:p>
            <a:fld id="{5751DFAA-887F-4071-8EAD-E8CA316FCF06}" type="slidenum">
              <a:rPr lang="nb-NO" smtClean="0"/>
              <a:pPr/>
              <a:t>‹#›</a:t>
            </a:fld>
            <a:endParaRPr lang="nb-NO" dirty="0"/>
          </a:p>
        </p:txBody>
      </p:sp>
      <p:pic>
        <p:nvPicPr>
          <p:cNvPr id="9" name="Grafikk 8">
            <a:extLst>
              <a:ext uri="{FF2B5EF4-FFF2-40B4-BE49-F238E27FC236}">
                <a16:creationId xmlns:a16="http://schemas.microsoft.com/office/drawing/2014/main" id="{B791DE08-0141-4EC3-A6EF-5F91B34DF2A6}"/>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288036" y="4698587"/>
            <a:ext cx="1080000" cy="330353"/>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2" r:id="rId4"/>
    <p:sldLayoutId id="2147483665" r:id="rId5"/>
    <p:sldLayoutId id="2147483663" r:id="rId6"/>
    <p:sldLayoutId id="2147483666" r:id="rId7"/>
    <p:sldLayoutId id="2147483652" r:id="rId8"/>
    <p:sldLayoutId id="2147483656" r:id="rId9"/>
    <p:sldLayoutId id="2147483658" r:id="rId10"/>
    <p:sldLayoutId id="2147483653" r:id="rId11"/>
    <p:sldLayoutId id="2147483657" r:id="rId12"/>
    <p:sldLayoutId id="2147483659" r:id="rId13"/>
    <p:sldLayoutId id="2147483660" r:id="rId14"/>
    <p:sldLayoutId id="2147483664" r:id="rId15"/>
    <p:sldLayoutId id="2147483669" r:id="rId16"/>
    <p:sldLayoutId id="2147483661" r:id="rId17"/>
    <p:sldLayoutId id="2147483654" r:id="rId18"/>
    <p:sldLayoutId id="2147483655" r:id="rId19"/>
    <p:sldLayoutId id="2147483668" r:id="rId20"/>
  </p:sldLayoutIdLst>
  <p:hf sldNum="0" hdr="0" dt="0"/>
  <p:txStyles>
    <p:titleStyle>
      <a:lvl1pPr algn="ctr" defTabSz="6858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216000" indent="-216000" algn="l" defTabSz="685800" rtl="0" eaLnBrk="1" latinLnBrk="0" hangingPunct="1">
        <a:lnSpc>
          <a:spcPct val="108000"/>
        </a:lnSpc>
        <a:spcBef>
          <a:spcPts val="0"/>
        </a:spcBef>
        <a:spcAft>
          <a:spcPts val="1000"/>
        </a:spcAft>
        <a:buFont typeface="Arial" panose="020B0604020202020204" pitchFamily="34" charset="0"/>
        <a:buChar char="•"/>
        <a:defRPr sz="1200" kern="1200">
          <a:solidFill>
            <a:schemeClr val="accent1"/>
          </a:solidFill>
          <a:latin typeface="+mn-lt"/>
          <a:ea typeface="+mn-ea"/>
          <a:cs typeface="+mn-cs"/>
        </a:defRPr>
      </a:lvl1pPr>
      <a:lvl2pPr marL="432000" indent="-216000" algn="l" defTabSz="685800" rtl="0" eaLnBrk="1" latinLnBrk="0" hangingPunct="1">
        <a:lnSpc>
          <a:spcPct val="108000"/>
        </a:lnSpc>
        <a:spcBef>
          <a:spcPts val="0"/>
        </a:spcBef>
        <a:buFont typeface="Arial" panose="020B0604020202020204" pitchFamily="34" charset="0"/>
        <a:buChar char="•"/>
        <a:defRPr sz="1100" kern="1200">
          <a:solidFill>
            <a:schemeClr val="accent1"/>
          </a:solidFill>
          <a:latin typeface="+mn-lt"/>
          <a:ea typeface="+mn-ea"/>
          <a:cs typeface="+mn-cs"/>
        </a:defRPr>
      </a:lvl2pPr>
      <a:lvl3pPr marL="648000" indent="-216000" algn="l" defTabSz="685800" rtl="0" eaLnBrk="1" latinLnBrk="0" hangingPunct="1">
        <a:lnSpc>
          <a:spcPct val="108000"/>
        </a:lnSpc>
        <a:spcBef>
          <a:spcPts val="0"/>
        </a:spcBef>
        <a:buFont typeface="Arial" panose="020B0604020202020204" pitchFamily="34" charset="0"/>
        <a:buChar char="•"/>
        <a:defRPr sz="1100" kern="1200">
          <a:solidFill>
            <a:schemeClr val="accent1"/>
          </a:solidFill>
          <a:latin typeface="+mn-lt"/>
          <a:ea typeface="+mn-ea"/>
          <a:cs typeface="+mn-cs"/>
        </a:defRPr>
      </a:lvl3pPr>
      <a:lvl4pPr marL="864000" indent="-216000" algn="l" defTabSz="685800" rtl="0" eaLnBrk="1" latinLnBrk="0" hangingPunct="1">
        <a:lnSpc>
          <a:spcPct val="108000"/>
        </a:lnSpc>
        <a:spcBef>
          <a:spcPts val="0"/>
        </a:spcBef>
        <a:buFont typeface="Arial" panose="020B0604020202020204" pitchFamily="34" charset="0"/>
        <a:buChar char="•"/>
        <a:defRPr sz="1100" kern="1200">
          <a:solidFill>
            <a:schemeClr val="accent1"/>
          </a:solidFill>
          <a:latin typeface="+mn-lt"/>
          <a:ea typeface="+mn-ea"/>
          <a:cs typeface="+mn-cs"/>
        </a:defRPr>
      </a:lvl4pPr>
      <a:lvl5pPr marL="1080000" indent="-216000" algn="l" defTabSz="685800" rtl="0" eaLnBrk="1" latinLnBrk="0" hangingPunct="1">
        <a:lnSpc>
          <a:spcPct val="108000"/>
        </a:lnSpc>
        <a:spcBef>
          <a:spcPts val="0"/>
        </a:spcBef>
        <a:buFont typeface="Arial" panose="020B0604020202020204" pitchFamily="34" charset="0"/>
        <a:buChar char="•"/>
        <a:defRPr sz="110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4.xml"/><Relationship Id="rId5" Type="http://schemas.openxmlformats.org/officeDocument/2006/relationships/image" Target="../media/image44.sv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8.xml"/><Relationship Id="rId4" Type="http://schemas.openxmlformats.org/officeDocument/2006/relationships/image" Target="../media/image45.jpg"/></Relationships>
</file>

<file path=ppt/slides/_rels/slide1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14.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s>
</file>

<file path=ppt/slides/_rels/slide18.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Layout" Target="../slideLayouts/slideLayout11.xml"/><Relationship Id="rId6" Type="http://schemas.openxmlformats.org/officeDocument/2006/relationships/image" Target="../media/image63.png"/><Relationship Id="rId11" Type="http://schemas.openxmlformats.org/officeDocument/2006/relationships/image" Target="../media/image68.svg"/><Relationship Id="rId5" Type="http://schemas.openxmlformats.org/officeDocument/2006/relationships/image" Target="../media/image62.sv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0.svg"/><Relationship Id="rId7" Type="http://schemas.openxmlformats.org/officeDocument/2006/relationships/image" Target="../media/image74.svg"/><Relationship Id="rId2" Type="http://schemas.openxmlformats.org/officeDocument/2006/relationships/image" Target="../media/image69.png"/><Relationship Id="rId1" Type="http://schemas.openxmlformats.org/officeDocument/2006/relationships/slideLayout" Target="../slideLayouts/slideLayout14.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svg"/><Relationship Id="rId7" Type="http://schemas.openxmlformats.org/officeDocument/2006/relationships/image" Target="../media/image84.svg"/><Relationship Id="rId2" Type="http://schemas.openxmlformats.org/officeDocument/2006/relationships/image" Target="../media/image79.png"/><Relationship Id="rId1" Type="http://schemas.openxmlformats.org/officeDocument/2006/relationships/slideLayout" Target="../slideLayouts/slideLayout3.xml"/><Relationship Id="rId6" Type="http://schemas.openxmlformats.org/officeDocument/2006/relationships/image" Target="../media/image83.png"/><Relationship Id="rId11" Type="http://schemas.openxmlformats.org/officeDocument/2006/relationships/image" Target="../media/image88.svg"/><Relationship Id="rId5" Type="http://schemas.openxmlformats.org/officeDocument/2006/relationships/image" Target="../media/image82.sv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svg"/></Relationships>
</file>

<file path=ppt/slides/_rels/slide26.xml.rels><?xml version="1.0" encoding="UTF-8" standalone="yes"?>
<Relationships xmlns="http://schemas.openxmlformats.org/package/2006/relationships"><Relationship Id="rId8" Type="http://schemas.openxmlformats.org/officeDocument/2006/relationships/image" Target="../media/image95.svg"/><Relationship Id="rId13" Type="http://schemas.openxmlformats.org/officeDocument/2006/relationships/image" Target="../media/image100.png"/><Relationship Id="rId3" Type="http://schemas.openxmlformats.org/officeDocument/2006/relationships/image" Target="../media/image90.png"/><Relationship Id="rId7" Type="http://schemas.openxmlformats.org/officeDocument/2006/relationships/image" Target="../media/image94.png"/><Relationship Id="rId12" Type="http://schemas.openxmlformats.org/officeDocument/2006/relationships/image" Target="../media/image99.svg"/><Relationship Id="rId2" Type="http://schemas.openxmlformats.org/officeDocument/2006/relationships/image" Target="../media/image89.png"/><Relationship Id="rId1" Type="http://schemas.openxmlformats.org/officeDocument/2006/relationships/slideLayout" Target="../slideLayouts/slideLayout20.xml"/><Relationship Id="rId6" Type="http://schemas.openxmlformats.org/officeDocument/2006/relationships/image" Target="../media/image93.svg"/><Relationship Id="rId11" Type="http://schemas.openxmlformats.org/officeDocument/2006/relationships/image" Target="../media/image98.png"/><Relationship Id="rId5" Type="http://schemas.openxmlformats.org/officeDocument/2006/relationships/image" Target="../media/image92.png"/><Relationship Id="rId10" Type="http://schemas.openxmlformats.org/officeDocument/2006/relationships/image" Target="../media/image97.svg"/><Relationship Id="rId4" Type="http://schemas.openxmlformats.org/officeDocument/2006/relationships/image" Target="../media/image91.svg"/><Relationship Id="rId9" Type="http://schemas.openxmlformats.org/officeDocument/2006/relationships/image" Target="../media/image96.png"/><Relationship Id="rId14" Type="http://schemas.openxmlformats.org/officeDocument/2006/relationships/image" Target="../media/image101.svg"/></Relationships>
</file>

<file path=ppt/slides/_rels/slide2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9.png"/><Relationship Id="rId7" Type="http://schemas.openxmlformats.org/officeDocument/2006/relationships/image" Target="../media/image108.svg"/><Relationship Id="rId2" Type="http://schemas.openxmlformats.org/officeDocument/2006/relationships/image" Target="../media/image104.png"/><Relationship Id="rId1" Type="http://schemas.openxmlformats.org/officeDocument/2006/relationships/slideLayout" Target="../slideLayouts/slideLayout3.xml"/><Relationship Id="rId6" Type="http://schemas.openxmlformats.org/officeDocument/2006/relationships/image" Target="../media/image107.png"/><Relationship Id="rId5" Type="http://schemas.openxmlformats.org/officeDocument/2006/relationships/image" Target="../media/image106.svg"/><Relationship Id="rId4" Type="http://schemas.openxmlformats.org/officeDocument/2006/relationships/image" Target="../media/image105.png"/><Relationship Id="rId9" Type="http://schemas.openxmlformats.org/officeDocument/2006/relationships/image" Target="../media/image110.svg"/></Relationships>
</file>

<file path=ppt/slides/_rels/slide31.xml.rels><?xml version="1.0" encoding="UTF-8" standalone="yes"?>
<Relationships xmlns="http://schemas.openxmlformats.org/package/2006/relationships"><Relationship Id="rId3" Type="http://schemas.openxmlformats.org/officeDocument/2006/relationships/image" Target="../media/image112.svg"/><Relationship Id="rId2" Type="http://schemas.openxmlformats.org/officeDocument/2006/relationships/image" Target="../media/image111.png"/><Relationship Id="rId1" Type="http://schemas.openxmlformats.org/officeDocument/2006/relationships/slideLayout" Target="../slideLayouts/slideLayout14.xml"/><Relationship Id="rId5" Type="http://schemas.openxmlformats.org/officeDocument/2006/relationships/image" Target="../media/image114.svg"/><Relationship Id="rId4" Type="http://schemas.openxmlformats.org/officeDocument/2006/relationships/image" Target="../media/image113.png"/></Relationships>
</file>

<file path=ppt/slides/_rels/slide32.xml.rels><?xml version="1.0" encoding="UTF-8" standalone="yes"?>
<Relationships xmlns="http://schemas.openxmlformats.org/package/2006/relationships"><Relationship Id="rId8" Type="http://schemas.openxmlformats.org/officeDocument/2006/relationships/image" Target="../media/image120.svg"/><Relationship Id="rId3" Type="http://schemas.openxmlformats.org/officeDocument/2006/relationships/image" Target="../media/image13.png"/><Relationship Id="rId7" Type="http://schemas.openxmlformats.org/officeDocument/2006/relationships/image" Target="../media/image119.png"/><Relationship Id="rId2" Type="http://schemas.openxmlformats.org/officeDocument/2006/relationships/image" Target="../media/image115.png"/><Relationship Id="rId1" Type="http://schemas.openxmlformats.org/officeDocument/2006/relationships/slideLayout" Target="../slideLayouts/slideLayout15.xml"/><Relationship Id="rId6" Type="http://schemas.openxmlformats.org/officeDocument/2006/relationships/image" Target="../media/image118.svg"/><Relationship Id="rId5" Type="http://schemas.openxmlformats.org/officeDocument/2006/relationships/image" Target="../media/image117.png"/><Relationship Id="rId4" Type="http://schemas.openxmlformats.org/officeDocument/2006/relationships/image" Target="../media/image116.svg"/></Relationships>
</file>

<file path=ppt/slides/_rels/slide33.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16.svg"/><Relationship Id="rId7" Type="http://schemas.openxmlformats.org/officeDocument/2006/relationships/image" Target="../media/image124.svg"/><Relationship Id="rId2" Type="http://schemas.openxmlformats.org/officeDocument/2006/relationships/image" Target="../media/image13.png"/><Relationship Id="rId1" Type="http://schemas.openxmlformats.org/officeDocument/2006/relationships/slideLayout" Target="../slideLayouts/slideLayout15.xml"/><Relationship Id="rId6" Type="http://schemas.openxmlformats.org/officeDocument/2006/relationships/image" Target="../media/image123.png"/><Relationship Id="rId5" Type="http://schemas.openxmlformats.org/officeDocument/2006/relationships/image" Target="../media/image122.svg"/><Relationship Id="rId4" Type="http://schemas.openxmlformats.org/officeDocument/2006/relationships/image" Target="../media/image121.png"/><Relationship Id="rId9" Type="http://schemas.openxmlformats.org/officeDocument/2006/relationships/image" Target="../media/image126.svg"/></Relationships>
</file>

<file path=ppt/slides/_rels/slide34.xml.rels><?xml version="1.0" encoding="UTF-8" standalone="yes"?>
<Relationships xmlns="http://schemas.openxmlformats.org/package/2006/relationships"><Relationship Id="rId8" Type="http://schemas.openxmlformats.org/officeDocument/2006/relationships/image" Target="../media/image131.svg"/><Relationship Id="rId13" Type="http://schemas.openxmlformats.org/officeDocument/2006/relationships/image" Target="../media/image136.png"/><Relationship Id="rId18" Type="http://schemas.openxmlformats.org/officeDocument/2006/relationships/image" Target="../media/image141.svg"/><Relationship Id="rId3" Type="http://schemas.openxmlformats.org/officeDocument/2006/relationships/image" Target="../media/image128.png"/><Relationship Id="rId7" Type="http://schemas.openxmlformats.org/officeDocument/2006/relationships/image" Target="../media/image130.png"/><Relationship Id="rId12" Type="http://schemas.openxmlformats.org/officeDocument/2006/relationships/image" Target="../media/image135.svg"/><Relationship Id="rId17" Type="http://schemas.openxmlformats.org/officeDocument/2006/relationships/image" Target="../media/image140.png"/><Relationship Id="rId2" Type="http://schemas.openxmlformats.org/officeDocument/2006/relationships/image" Target="../media/image127.png"/><Relationship Id="rId16" Type="http://schemas.openxmlformats.org/officeDocument/2006/relationships/image" Target="../media/image139.svg"/><Relationship Id="rId1" Type="http://schemas.openxmlformats.org/officeDocument/2006/relationships/slideLayout" Target="../slideLayouts/slideLayout14.xml"/><Relationship Id="rId6" Type="http://schemas.openxmlformats.org/officeDocument/2006/relationships/image" Target="../media/image110.svg"/><Relationship Id="rId11" Type="http://schemas.openxmlformats.org/officeDocument/2006/relationships/image" Target="../media/image134.png"/><Relationship Id="rId5" Type="http://schemas.openxmlformats.org/officeDocument/2006/relationships/image" Target="../media/image109.png"/><Relationship Id="rId15" Type="http://schemas.openxmlformats.org/officeDocument/2006/relationships/image" Target="../media/image138.png"/><Relationship Id="rId10" Type="http://schemas.openxmlformats.org/officeDocument/2006/relationships/image" Target="../media/image133.svg"/><Relationship Id="rId4" Type="http://schemas.openxmlformats.org/officeDocument/2006/relationships/image" Target="../media/image129.svg"/><Relationship Id="rId9" Type="http://schemas.openxmlformats.org/officeDocument/2006/relationships/image" Target="../media/image132.png"/><Relationship Id="rId14" Type="http://schemas.openxmlformats.org/officeDocument/2006/relationships/image" Target="../media/image137.svg"/></Relationships>
</file>

<file path=ppt/slides/_rels/slide35.xml.rels><?xml version="1.0" encoding="UTF-8" standalone="yes"?>
<Relationships xmlns="http://schemas.openxmlformats.org/package/2006/relationships"><Relationship Id="rId3" Type="http://schemas.openxmlformats.org/officeDocument/2006/relationships/image" Target="../media/image143.svg"/><Relationship Id="rId2" Type="http://schemas.openxmlformats.org/officeDocument/2006/relationships/image" Target="../media/image14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4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6.png"/><Relationship Id="rId7" Type="http://schemas.openxmlformats.org/officeDocument/2006/relationships/image" Target="../media/image149.svg"/><Relationship Id="rId2" Type="http://schemas.openxmlformats.org/officeDocument/2006/relationships/image" Target="../media/image145.png"/><Relationship Id="rId1" Type="http://schemas.openxmlformats.org/officeDocument/2006/relationships/slideLayout" Target="../slideLayouts/slideLayout3.xml"/><Relationship Id="rId6" Type="http://schemas.openxmlformats.org/officeDocument/2006/relationships/image" Target="../media/image148.png"/><Relationship Id="rId11" Type="http://schemas.openxmlformats.org/officeDocument/2006/relationships/image" Target="../media/image153.svg"/><Relationship Id="rId5" Type="http://schemas.openxmlformats.org/officeDocument/2006/relationships/image" Target="../media/image9.png"/><Relationship Id="rId10" Type="http://schemas.openxmlformats.org/officeDocument/2006/relationships/image" Target="../media/image152.png"/><Relationship Id="rId4" Type="http://schemas.openxmlformats.org/officeDocument/2006/relationships/image" Target="../media/image147.svg"/><Relationship Id="rId9" Type="http://schemas.openxmlformats.org/officeDocument/2006/relationships/image" Target="../media/image151.svg"/></Relationships>
</file>

<file path=ppt/slides/_rels/slide39.xml.rels><?xml version="1.0" encoding="UTF-8" standalone="yes"?>
<Relationships xmlns="http://schemas.openxmlformats.org/package/2006/relationships"><Relationship Id="rId8" Type="http://schemas.openxmlformats.org/officeDocument/2006/relationships/image" Target="../media/image160.svg"/><Relationship Id="rId3" Type="http://schemas.openxmlformats.org/officeDocument/2006/relationships/image" Target="../media/image155.png"/><Relationship Id="rId7" Type="http://schemas.openxmlformats.org/officeDocument/2006/relationships/image" Target="../media/image159.png"/><Relationship Id="rId2" Type="http://schemas.openxmlformats.org/officeDocument/2006/relationships/image" Target="../media/image154.png"/><Relationship Id="rId1" Type="http://schemas.openxmlformats.org/officeDocument/2006/relationships/slideLayout" Target="../slideLayouts/slideLayout15.xml"/><Relationship Id="rId6" Type="http://schemas.openxmlformats.org/officeDocument/2006/relationships/image" Target="../media/image158.svg"/><Relationship Id="rId5" Type="http://schemas.openxmlformats.org/officeDocument/2006/relationships/image" Target="../media/image157.png"/><Relationship Id="rId10" Type="http://schemas.openxmlformats.org/officeDocument/2006/relationships/image" Target="../media/image162.svg"/><Relationship Id="rId4" Type="http://schemas.openxmlformats.org/officeDocument/2006/relationships/image" Target="../media/image156.svg"/><Relationship Id="rId9" Type="http://schemas.openxmlformats.org/officeDocument/2006/relationships/image" Target="../media/image161.pn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169.svg"/><Relationship Id="rId3" Type="http://schemas.openxmlformats.org/officeDocument/2006/relationships/image" Target="../media/image164.png"/><Relationship Id="rId7" Type="http://schemas.openxmlformats.org/officeDocument/2006/relationships/image" Target="../media/image168.png"/><Relationship Id="rId2" Type="http://schemas.openxmlformats.org/officeDocument/2006/relationships/image" Target="../media/image163.png"/><Relationship Id="rId1" Type="http://schemas.openxmlformats.org/officeDocument/2006/relationships/slideLayout" Target="../slideLayouts/slideLayout14.xml"/><Relationship Id="rId6" Type="http://schemas.openxmlformats.org/officeDocument/2006/relationships/image" Target="../media/image167.svg"/><Relationship Id="rId5" Type="http://schemas.openxmlformats.org/officeDocument/2006/relationships/image" Target="../media/image166.png"/><Relationship Id="rId4" Type="http://schemas.openxmlformats.org/officeDocument/2006/relationships/image" Target="../media/image165.svg"/></Relationships>
</file>

<file path=ppt/slides/_rels/slide41.xml.rels><?xml version="1.0" encoding="UTF-8" standalone="yes"?>
<Relationships xmlns="http://schemas.openxmlformats.org/package/2006/relationships"><Relationship Id="rId8" Type="http://schemas.openxmlformats.org/officeDocument/2006/relationships/image" Target="../media/image176.svg"/><Relationship Id="rId3" Type="http://schemas.openxmlformats.org/officeDocument/2006/relationships/image" Target="../media/image171.png"/><Relationship Id="rId7" Type="http://schemas.openxmlformats.org/officeDocument/2006/relationships/image" Target="../media/image175.png"/><Relationship Id="rId2" Type="http://schemas.openxmlformats.org/officeDocument/2006/relationships/image" Target="../media/image170.png"/><Relationship Id="rId1" Type="http://schemas.openxmlformats.org/officeDocument/2006/relationships/slideLayout" Target="../slideLayouts/slideLayout15.xml"/><Relationship Id="rId6" Type="http://schemas.openxmlformats.org/officeDocument/2006/relationships/image" Target="../media/image174.svg"/><Relationship Id="rId5" Type="http://schemas.openxmlformats.org/officeDocument/2006/relationships/image" Target="../media/image173.png"/><Relationship Id="rId4" Type="http://schemas.openxmlformats.org/officeDocument/2006/relationships/image" Target="../media/image172.svg"/></Relationships>
</file>

<file path=ppt/slides/_rels/slide42.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7.png"/><Relationship Id="rId1" Type="http://schemas.openxmlformats.org/officeDocument/2006/relationships/slideLayout" Target="../slideLayouts/slideLayout15.xml"/><Relationship Id="rId4" Type="http://schemas.openxmlformats.org/officeDocument/2006/relationships/image" Target="../media/image179.svg"/></Relationships>
</file>

<file path=ppt/slides/_rels/slide43.xml.rels><?xml version="1.0" encoding="UTF-8" standalone="yes"?>
<Relationships xmlns="http://schemas.openxmlformats.org/package/2006/relationships"><Relationship Id="rId3" Type="http://schemas.openxmlformats.org/officeDocument/2006/relationships/image" Target="../media/image181.svg"/><Relationship Id="rId2" Type="http://schemas.openxmlformats.org/officeDocument/2006/relationships/image" Target="../media/image180.png"/><Relationship Id="rId1" Type="http://schemas.openxmlformats.org/officeDocument/2006/relationships/slideLayout" Target="../slideLayouts/slideLayout14.xml"/><Relationship Id="rId5" Type="http://schemas.openxmlformats.org/officeDocument/2006/relationships/image" Target="../media/image183.svg"/><Relationship Id="rId4" Type="http://schemas.openxmlformats.org/officeDocument/2006/relationships/image" Target="../media/image182.png"/></Relationships>
</file>

<file path=ppt/slides/_rels/slide44.xml.rels><?xml version="1.0" encoding="UTF-8" standalone="yes"?>
<Relationships xmlns="http://schemas.openxmlformats.org/package/2006/relationships"><Relationship Id="rId3" Type="http://schemas.openxmlformats.org/officeDocument/2006/relationships/image" Target="../media/image143.svg"/><Relationship Id="rId2" Type="http://schemas.openxmlformats.org/officeDocument/2006/relationships/image" Target="../media/image142.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43.svg"/><Relationship Id="rId2" Type="http://schemas.openxmlformats.org/officeDocument/2006/relationships/image" Target="../media/image142.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184.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86.svg"/><Relationship Id="rId2" Type="http://schemas.openxmlformats.org/officeDocument/2006/relationships/image" Target="../media/image185.png"/><Relationship Id="rId1" Type="http://schemas.openxmlformats.org/officeDocument/2006/relationships/slideLayout" Target="../slideLayouts/slideLayout3.xml"/><Relationship Id="rId6" Type="http://schemas.openxmlformats.org/officeDocument/2006/relationships/image" Target="../media/image188.svg"/><Relationship Id="rId5" Type="http://schemas.openxmlformats.org/officeDocument/2006/relationships/image" Target="../media/image187.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190.svg"/><Relationship Id="rId7" Type="http://schemas.openxmlformats.org/officeDocument/2006/relationships/image" Target="../media/image194.svg"/><Relationship Id="rId2" Type="http://schemas.openxmlformats.org/officeDocument/2006/relationships/image" Target="../media/image189.png"/><Relationship Id="rId1" Type="http://schemas.openxmlformats.org/officeDocument/2006/relationships/slideLayout" Target="../slideLayouts/slideLayout8.xml"/><Relationship Id="rId6" Type="http://schemas.openxmlformats.org/officeDocument/2006/relationships/image" Target="../media/image193.png"/><Relationship Id="rId5" Type="http://schemas.openxmlformats.org/officeDocument/2006/relationships/image" Target="../media/image192.svg"/><Relationship Id="rId4" Type="http://schemas.openxmlformats.org/officeDocument/2006/relationships/image" Target="../media/image191.png"/></Relationships>
</file>

<file path=ppt/slides/_rels/slide49.xml.rels><?xml version="1.0" encoding="UTF-8" standalone="yes"?>
<Relationships xmlns="http://schemas.openxmlformats.org/package/2006/relationships"><Relationship Id="rId2" Type="http://schemas.openxmlformats.org/officeDocument/2006/relationships/image" Target="../media/image19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8" Type="http://schemas.openxmlformats.org/officeDocument/2006/relationships/image" Target="../media/image201.svg"/><Relationship Id="rId3" Type="http://schemas.openxmlformats.org/officeDocument/2006/relationships/image" Target="../media/image197.svg"/><Relationship Id="rId7" Type="http://schemas.openxmlformats.org/officeDocument/2006/relationships/image" Target="../media/image200.png"/><Relationship Id="rId2" Type="http://schemas.openxmlformats.org/officeDocument/2006/relationships/image" Target="../media/image196.png"/><Relationship Id="rId1" Type="http://schemas.openxmlformats.org/officeDocument/2006/relationships/slideLayout" Target="../slideLayouts/slideLayout3.xml"/><Relationship Id="rId6" Type="http://schemas.openxmlformats.org/officeDocument/2006/relationships/image" Target="../media/image199.svg"/><Relationship Id="rId5" Type="http://schemas.openxmlformats.org/officeDocument/2006/relationships/image" Target="../media/image198.png"/><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203.svg"/><Relationship Id="rId7" Type="http://schemas.openxmlformats.org/officeDocument/2006/relationships/image" Target="../media/image207.svg"/><Relationship Id="rId2" Type="http://schemas.openxmlformats.org/officeDocument/2006/relationships/image" Target="../media/image202.png"/><Relationship Id="rId1" Type="http://schemas.openxmlformats.org/officeDocument/2006/relationships/slideLayout" Target="../slideLayouts/slideLayout15.xml"/><Relationship Id="rId6" Type="http://schemas.openxmlformats.org/officeDocument/2006/relationships/image" Target="../media/image206.png"/><Relationship Id="rId5" Type="http://schemas.openxmlformats.org/officeDocument/2006/relationships/image" Target="../media/image205.svg"/><Relationship Id="rId4" Type="http://schemas.openxmlformats.org/officeDocument/2006/relationships/image" Target="../media/image204.png"/></Relationships>
</file>

<file path=ppt/slides/_rels/slide53.xml.rels><?xml version="1.0" encoding="UTF-8" standalone="yes"?>
<Relationships xmlns="http://schemas.openxmlformats.org/package/2006/relationships"><Relationship Id="rId3" Type="http://schemas.openxmlformats.org/officeDocument/2006/relationships/image" Target="../media/image209.svg"/><Relationship Id="rId2" Type="http://schemas.openxmlformats.org/officeDocument/2006/relationships/image" Target="../media/image208.png"/><Relationship Id="rId1" Type="http://schemas.openxmlformats.org/officeDocument/2006/relationships/slideLayout" Target="../slideLayouts/slideLayout8.xml"/><Relationship Id="rId5" Type="http://schemas.openxmlformats.org/officeDocument/2006/relationships/image" Target="../media/image211.svg"/><Relationship Id="rId4" Type="http://schemas.openxmlformats.org/officeDocument/2006/relationships/image" Target="../media/image210.png"/></Relationships>
</file>

<file path=ppt/slides/_rels/slide54.xml.rels><?xml version="1.0" encoding="UTF-8" standalone="yes"?>
<Relationships xmlns="http://schemas.openxmlformats.org/package/2006/relationships"><Relationship Id="rId8" Type="http://schemas.openxmlformats.org/officeDocument/2006/relationships/image" Target="../media/image216.png"/><Relationship Id="rId3" Type="http://schemas.openxmlformats.org/officeDocument/2006/relationships/image" Target="../media/image213.svg"/><Relationship Id="rId7" Type="http://schemas.openxmlformats.org/officeDocument/2006/relationships/image" Target="../media/image215.svg"/><Relationship Id="rId2" Type="http://schemas.openxmlformats.org/officeDocument/2006/relationships/image" Target="../media/image212.png"/><Relationship Id="rId1" Type="http://schemas.openxmlformats.org/officeDocument/2006/relationships/slideLayout" Target="../slideLayouts/slideLayout14.xml"/><Relationship Id="rId6" Type="http://schemas.openxmlformats.org/officeDocument/2006/relationships/image" Target="../media/image214.png"/><Relationship Id="rId5" Type="http://schemas.openxmlformats.org/officeDocument/2006/relationships/image" Target="../media/image207.svg"/><Relationship Id="rId4" Type="http://schemas.openxmlformats.org/officeDocument/2006/relationships/image" Target="../media/image206.png"/><Relationship Id="rId9" Type="http://schemas.openxmlformats.org/officeDocument/2006/relationships/image" Target="../media/image217.sv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218.jp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220.svg"/><Relationship Id="rId2" Type="http://schemas.openxmlformats.org/officeDocument/2006/relationships/image" Target="../media/image219.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23.svg"/><Relationship Id="rId2" Type="http://schemas.openxmlformats.org/officeDocument/2006/relationships/image" Target="../media/image222.png"/><Relationship Id="rId1" Type="http://schemas.openxmlformats.org/officeDocument/2006/relationships/slideLayout" Target="../slideLayouts/slideLayout14.xml"/><Relationship Id="rId5" Type="http://schemas.openxmlformats.org/officeDocument/2006/relationships/image" Target="../media/image225.svg"/><Relationship Id="rId4" Type="http://schemas.openxmlformats.org/officeDocument/2006/relationships/image" Target="../media/image22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226.jp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227.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229.svg"/><Relationship Id="rId2" Type="http://schemas.openxmlformats.org/officeDocument/2006/relationships/image" Target="../media/image228.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31.svg"/><Relationship Id="rId2" Type="http://schemas.openxmlformats.org/officeDocument/2006/relationships/image" Target="../media/image230.png"/><Relationship Id="rId1" Type="http://schemas.openxmlformats.org/officeDocument/2006/relationships/slideLayout" Target="../slideLayouts/slideLayout16.xml"/><Relationship Id="rId5" Type="http://schemas.openxmlformats.org/officeDocument/2006/relationships/image" Target="../media/image233.svg"/><Relationship Id="rId4" Type="http://schemas.openxmlformats.org/officeDocument/2006/relationships/image" Target="../media/image232.png"/></Relationships>
</file>

<file path=ppt/slides/_rels/slide67.xml.rels><?xml version="1.0" encoding="UTF-8" standalone="yes"?>
<Relationships xmlns="http://schemas.openxmlformats.org/package/2006/relationships"><Relationship Id="rId2" Type="http://schemas.openxmlformats.org/officeDocument/2006/relationships/image" Target="../media/image23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Sammen om aktive liv</a:t>
            </a:r>
          </a:p>
        </p:txBody>
      </p:sp>
      <p:sp>
        <p:nvSpPr>
          <p:cNvPr id="3" name="Undertittel 2"/>
          <p:cNvSpPr>
            <a:spLocks noGrp="1"/>
          </p:cNvSpPr>
          <p:nvPr>
            <p:ph type="subTitle" idx="1"/>
          </p:nvPr>
        </p:nvSpPr>
        <p:spPr/>
        <p:txBody>
          <a:bodyPr/>
          <a:lstStyle/>
          <a:p>
            <a:r>
              <a:rPr lang="nb-NO" dirty="0"/>
              <a:t>Handlingsplan for fysisk aktivitet</a:t>
            </a:r>
          </a:p>
          <a:p>
            <a:r>
              <a:rPr lang="nb-NO" dirty="0"/>
              <a:t>2020–2029</a:t>
            </a:r>
          </a:p>
        </p:txBody>
      </p:sp>
    </p:spTree>
    <p:extLst>
      <p:ext uri="{BB962C8B-B14F-4D97-AF65-F5344CB8AC3E}">
        <p14:creationId xmlns:p14="http://schemas.microsoft.com/office/powerpoint/2010/main" val="1546377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10B743-5CA8-437D-9359-C42786C32985}"/>
              </a:ext>
            </a:extLst>
          </p:cNvPr>
          <p:cNvSpPr>
            <a:spLocks noGrp="1"/>
          </p:cNvSpPr>
          <p:nvPr>
            <p:ph type="title"/>
          </p:nvPr>
        </p:nvSpPr>
        <p:spPr>
          <a:xfrm>
            <a:off x="539646" y="504063"/>
            <a:ext cx="2008681" cy="882424"/>
          </a:xfrm>
          <a:noFill/>
        </p:spPr>
        <p:txBody>
          <a:bodyPr>
            <a:normAutofit/>
          </a:bodyPr>
          <a:lstStyle/>
          <a:p>
            <a:pPr algn="l"/>
            <a:r>
              <a:rPr lang="nb-NO" dirty="0"/>
              <a:t>Vi er for lite  fysisk aktive </a:t>
            </a:r>
          </a:p>
        </p:txBody>
      </p:sp>
      <p:sp>
        <p:nvSpPr>
          <p:cNvPr id="3" name="Plassholder for bunntekst 2">
            <a:extLst>
              <a:ext uri="{FF2B5EF4-FFF2-40B4-BE49-F238E27FC236}">
                <a16:creationId xmlns:a16="http://schemas.microsoft.com/office/drawing/2014/main" id="{0F140B12-1A2B-4C47-B532-10159FFF5192}"/>
              </a:ext>
            </a:extLst>
          </p:cNvPr>
          <p:cNvSpPr>
            <a:spLocks noGrp="1"/>
          </p:cNvSpPr>
          <p:nvPr>
            <p:ph type="ftr" sz="quarter" idx="11"/>
          </p:nvPr>
        </p:nvSpPr>
        <p:spPr/>
        <p:txBody>
          <a:bodyPr>
            <a:normAutofit lnSpcReduction="10000"/>
          </a:bodyPr>
          <a:lstStyle/>
          <a:p>
            <a:r>
              <a:rPr lang="nb-NO" dirty="0"/>
              <a:t>Bakgrunn</a:t>
            </a:r>
          </a:p>
        </p:txBody>
      </p:sp>
      <p:sp>
        <p:nvSpPr>
          <p:cNvPr id="6" name="TekstSylinder 5">
            <a:extLst>
              <a:ext uri="{FF2B5EF4-FFF2-40B4-BE49-F238E27FC236}">
                <a16:creationId xmlns:a16="http://schemas.microsoft.com/office/drawing/2014/main" id="{870584C5-0CE7-4D67-9E3D-EC5BFA3B81CA}"/>
              </a:ext>
            </a:extLst>
          </p:cNvPr>
          <p:cNvSpPr txBox="1"/>
          <p:nvPr/>
        </p:nvSpPr>
        <p:spPr>
          <a:xfrm>
            <a:off x="539647" y="1800225"/>
            <a:ext cx="2098622" cy="987001"/>
          </a:xfrm>
          <a:prstGeom prst="rect">
            <a:avLst/>
          </a:prstGeom>
          <a:noFill/>
        </p:spPr>
        <p:txBody>
          <a:bodyPr wrap="square" lIns="0" tIns="0" rIns="0" bIns="0">
            <a:spAutoFit/>
          </a:bodyPr>
          <a:lstStyle/>
          <a:p>
            <a:pPr>
              <a:lnSpc>
                <a:spcPct val="108000"/>
              </a:lnSpc>
            </a:pPr>
            <a:r>
              <a:rPr lang="nb-NO" sz="1200" dirty="0">
                <a:solidFill>
                  <a:schemeClr val="accent1"/>
                </a:solidFill>
              </a:rPr>
              <a:t>Aktivitetsnivået varierer  gjennom livsløpet, og det  synker betraktelig gjennom barne- og ungdomsårene og videre gjennom voksenlivet. </a:t>
            </a:r>
          </a:p>
        </p:txBody>
      </p:sp>
      <p:pic>
        <p:nvPicPr>
          <p:cNvPr id="7" name="Grafikk 6">
            <a:extLst>
              <a:ext uri="{FF2B5EF4-FFF2-40B4-BE49-F238E27FC236}">
                <a16:creationId xmlns:a16="http://schemas.microsoft.com/office/drawing/2014/main" id="{4687D66F-89ED-4ABE-B4D9-396E411B11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647" y="1415780"/>
            <a:ext cx="360000" cy="38571"/>
          </a:xfrm>
          <a:prstGeom prst="rect">
            <a:avLst/>
          </a:prstGeom>
        </p:spPr>
      </p:pic>
      <p:pic>
        <p:nvPicPr>
          <p:cNvPr id="9" name="Bilde 8" descr="Et bilde som inneholder tekst, kart&#10;&#10;Automatisk generert beskrivelse">
            <a:extLst>
              <a:ext uri="{FF2B5EF4-FFF2-40B4-BE49-F238E27FC236}">
                <a16:creationId xmlns:a16="http://schemas.microsoft.com/office/drawing/2014/main" id="{21B8C29A-0D07-430F-8B73-46A14BB33A85}"/>
              </a:ext>
            </a:extLst>
          </p:cNvPr>
          <p:cNvPicPr>
            <a:picLocks noChangeAspect="1"/>
          </p:cNvPicPr>
          <p:nvPr/>
        </p:nvPicPr>
        <p:blipFill>
          <a:blip r:embed="rId4"/>
          <a:stretch>
            <a:fillRect/>
          </a:stretch>
        </p:blipFill>
        <p:spPr>
          <a:xfrm>
            <a:off x="3250530" y="527006"/>
            <a:ext cx="5353823" cy="4069088"/>
          </a:xfrm>
          <a:prstGeom prst="rect">
            <a:avLst/>
          </a:prstGeom>
        </p:spPr>
      </p:pic>
    </p:spTree>
    <p:extLst>
      <p:ext uri="{BB962C8B-B14F-4D97-AF65-F5344CB8AC3E}">
        <p14:creationId xmlns:p14="http://schemas.microsoft.com/office/powerpoint/2010/main" val="2513845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744FC7AD-6008-4040-ACC7-FF26ACEB9682}"/>
              </a:ext>
            </a:extLst>
          </p:cNvPr>
          <p:cNvSpPr>
            <a:spLocks noGrp="1"/>
          </p:cNvSpPr>
          <p:nvPr>
            <p:ph type="ftr" sz="quarter" idx="11"/>
          </p:nvPr>
        </p:nvSpPr>
        <p:spPr/>
        <p:txBody>
          <a:bodyPr>
            <a:normAutofit lnSpcReduction="10000"/>
          </a:bodyPr>
          <a:lstStyle/>
          <a:p>
            <a:r>
              <a:rPr lang="nb-NO" dirty="0"/>
              <a:t>Bakgrunn</a:t>
            </a:r>
          </a:p>
        </p:txBody>
      </p:sp>
      <p:sp>
        <p:nvSpPr>
          <p:cNvPr id="3" name="Plassholder for tekst 2">
            <a:extLst>
              <a:ext uri="{FF2B5EF4-FFF2-40B4-BE49-F238E27FC236}">
                <a16:creationId xmlns:a16="http://schemas.microsoft.com/office/drawing/2014/main" id="{946897CB-4437-4F35-B238-5443FF2028A9}"/>
              </a:ext>
            </a:extLst>
          </p:cNvPr>
          <p:cNvSpPr>
            <a:spLocks noGrp="1"/>
          </p:cNvSpPr>
          <p:nvPr>
            <p:ph type="body" idx="13"/>
          </p:nvPr>
        </p:nvSpPr>
        <p:spPr>
          <a:xfrm>
            <a:off x="2451634" y="1366051"/>
            <a:ext cx="4240732" cy="1138244"/>
          </a:xfrm>
        </p:spPr>
        <p:txBody>
          <a:bodyPr/>
          <a:lstStyle/>
          <a:p>
            <a:r>
              <a:rPr lang="nb-NO" dirty="0"/>
              <a:t>«Tidligere holdt det normale livet oss i god fysisk form. Slik er det ikke i dag.»</a:t>
            </a:r>
          </a:p>
        </p:txBody>
      </p:sp>
      <p:pic>
        <p:nvPicPr>
          <p:cNvPr id="6" name="Grafikk 5">
            <a:extLst>
              <a:ext uri="{FF2B5EF4-FFF2-40B4-BE49-F238E27FC236}">
                <a16:creationId xmlns:a16="http://schemas.microsoft.com/office/drawing/2014/main" id="{A81E2FD0-8CAC-4FC4-9345-CF40B25C1C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20156" y="2812068"/>
            <a:ext cx="2715949" cy="1211339"/>
          </a:xfrm>
          <a:prstGeom prst="rect">
            <a:avLst/>
          </a:prstGeom>
        </p:spPr>
      </p:pic>
    </p:spTree>
    <p:extLst>
      <p:ext uri="{BB962C8B-B14F-4D97-AF65-F5344CB8AC3E}">
        <p14:creationId xmlns:p14="http://schemas.microsoft.com/office/powerpoint/2010/main" val="3222248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10B743-5CA8-437D-9359-C42786C32985}"/>
              </a:ext>
            </a:extLst>
          </p:cNvPr>
          <p:cNvSpPr>
            <a:spLocks noGrp="1"/>
          </p:cNvSpPr>
          <p:nvPr>
            <p:ph type="title"/>
          </p:nvPr>
        </p:nvSpPr>
        <p:spPr>
          <a:xfrm>
            <a:off x="539646" y="504063"/>
            <a:ext cx="2008682" cy="882424"/>
          </a:xfrm>
          <a:noFill/>
        </p:spPr>
        <p:txBody>
          <a:bodyPr>
            <a:normAutofit/>
          </a:bodyPr>
          <a:lstStyle/>
          <a:p>
            <a:pPr algn="l"/>
            <a:r>
              <a:rPr lang="nb-NO" dirty="0"/>
              <a:t>Vi bruker for</a:t>
            </a:r>
            <a:br>
              <a:rPr lang="nb-NO" dirty="0"/>
            </a:br>
            <a:r>
              <a:rPr lang="nb-NO" dirty="0"/>
              <a:t>mye tid i ro</a:t>
            </a:r>
          </a:p>
        </p:txBody>
      </p:sp>
      <p:sp>
        <p:nvSpPr>
          <p:cNvPr id="3" name="Plassholder for bunntekst 2">
            <a:extLst>
              <a:ext uri="{FF2B5EF4-FFF2-40B4-BE49-F238E27FC236}">
                <a16:creationId xmlns:a16="http://schemas.microsoft.com/office/drawing/2014/main" id="{0F140B12-1A2B-4C47-B532-10159FFF5192}"/>
              </a:ext>
            </a:extLst>
          </p:cNvPr>
          <p:cNvSpPr>
            <a:spLocks noGrp="1"/>
          </p:cNvSpPr>
          <p:nvPr>
            <p:ph type="ftr" sz="quarter" idx="11"/>
          </p:nvPr>
        </p:nvSpPr>
        <p:spPr/>
        <p:txBody>
          <a:bodyPr>
            <a:normAutofit lnSpcReduction="10000"/>
          </a:bodyPr>
          <a:lstStyle/>
          <a:p>
            <a:r>
              <a:rPr lang="nb-NO" dirty="0"/>
              <a:t>Bakgrunn</a:t>
            </a:r>
          </a:p>
        </p:txBody>
      </p:sp>
      <p:sp>
        <p:nvSpPr>
          <p:cNvPr id="6" name="TekstSylinder 5">
            <a:extLst>
              <a:ext uri="{FF2B5EF4-FFF2-40B4-BE49-F238E27FC236}">
                <a16:creationId xmlns:a16="http://schemas.microsoft.com/office/drawing/2014/main" id="{870584C5-0CE7-4D67-9E3D-EC5BFA3B81CA}"/>
              </a:ext>
            </a:extLst>
          </p:cNvPr>
          <p:cNvSpPr txBox="1"/>
          <p:nvPr/>
        </p:nvSpPr>
        <p:spPr>
          <a:xfrm>
            <a:off x="539646" y="1965685"/>
            <a:ext cx="2435901" cy="987001"/>
          </a:xfrm>
          <a:prstGeom prst="rect">
            <a:avLst/>
          </a:prstGeom>
          <a:noFill/>
        </p:spPr>
        <p:txBody>
          <a:bodyPr wrap="square" lIns="0" tIns="0" rIns="0" bIns="0">
            <a:spAutoFit/>
          </a:bodyPr>
          <a:lstStyle/>
          <a:p>
            <a:pPr>
              <a:lnSpc>
                <a:spcPct val="108000"/>
              </a:lnSpc>
            </a:pPr>
            <a:r>
              <a:rPr lang="nb-NO" sz="1200" dirty="0">
                <a:solidFill>
                  <a:schemeClr val="accent1"/>
                </a:solidFill>
              </a:rPr>
              <a:t>Figuren viser prosentandel</a:t>
            </a:r>
          </a:p>
          <a:p>
            <a:pPr>
              <a:lnSpc>
                <a:spcPct val="108000"/>
              </a:lnSpc>
            </a:pPr>
            <a:r>
              <a:rPr lang="nb-NO" sz="1200" dirty="0">
                <a:solidFill>
                  <a:schemeClr val="accent1"/>
                </a:solidFill>
              </a:rPr>
              <a:t>av våken tid som brukes på</a:t>
            </a:r>
          </a:p>
          <a:p>
            <a:pPr>
              <a:lnSpc>
                <a:spcPct val="108000"/>
              </a:lnSpc>
            </a:pPr>
            <a:r>
              <a:rPr lang="nb-NO" sz="1200" dirty="0">
                <a:solidFill>
                  <a:schemeClr val="accent1"/>
                </a:solidFill>
              </a:rPr>
              <a:t>aktiviteter med ulike intensiteter</a:t>
            </a:r>
          </a:p>
          <a:p>
            <a:pPr>
              <a:lnSpc>
                <a:spcPct val="108000"/>
              </a:lnSpc>
            </a:pPr>
            <a:r>
              <a:rPr lang="nb-NO" sz="1200" dirty="0">
                <a:solidFill>
                  <a:schemeClr val="accent1"/>
                </a:solidFill>
              </a:rPr>
              <a:t>i ulike aldersgrupper (samlet for</a:t>
            </a:r>
          </a:p>
          <a:p>
            <a:pPr>
              <a:lnSpc>
                <a:spcPct val="108000"/>
              </a:lnSpc>
            </a:pPr>
            <a:r>
              <a:rPr lang="nb-NO" sz="1200" dirty="0">
                <a:solidFill>
                  <a:schemeClr val="accent1"/>
                </a:solidFill>
              </a:rPr>
              <a:t>begge kjønn).</a:t>
            </a:r>
          </a:p>
        </p:txBody>
      </p:sp>
      <p:pic>
        <p:nvPicPr>
          <p:cNvPr id="7" name="Grafikk 6">
            <a:extLst>
              <a:ext uri="{FF2B5EF4-FFF2-40B4-BE49-F238E27FC236}">
                <a16:creationId xmlns:a16="http://schemas.microsoft.com/office/drawing/2014/main" id="{4687D66F-89ED-4ABE-B4D9-396E411B11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647" y="1415780"/>
            <a:ext cx="360000" cy="38571"/>
          </a:xfrm>
          <a:prstGeom prst="rect">
            <a:avLst/>
          </a:prstGeom>
        </p:spPr>
      </p:pic>
      <p:pic>
        <p:nvPicPr>
          <p:cNvPr id="5" name="Bilde 4" descr="Et bilde som inneholder skjermbilde&#10;&#10;Automatisk generert beskrivelse">
            <a:extLst>
              <a:ext uri="{FF2B5EF4-FFF2-40B4-BE49-F238E27FC236}">
                <a16:creationId xmlns:a16="http://schemas.microsoft.com/office/drawing/2014/main" id="{5506B7A8-45E1-4A9F-B526-CC68E1C8D88A}"/>
              </a:ext>
            </a:extLst>
          </p:cNvPr>
          <p:cNvPicPr>
            <a:picLocks noChangeAspect="1"/>
          </p:cNvPicPr>
          <p:nvPr/>
        </p:nvPicPr>
        <p:blipFill>
          <a:blip r:embed="rId4"/>
          <a:stretch>
            <a:fillRect/>
          </a:stretch>
        </p:blipFill>
        <p:spPr>
          <a:xfrm>
            <a:off x="3250530" y="534263"/>
            <a:ext cx="5353823" cy="4069088"/>
          </a:xfrm>
          <a:prstGeom prst="rect">
            <a:avLst/>
          </a:prstGeom>
        </p:spPr>
      </p:pic>
    </p:spTree>
    <p:extLst>
      <p:ext uri="{BB962C8B-B14F-4D97-AF65-F5344CB8AC3E}">
        <p14:creationId xmlns:p14="http://schemas.microsoft.com/office/powerpoint/2010/main" val="2207687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856ED5C6-E468-4FD9-9E8E-86B975EC3A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00008" y="1131757"/>
            <a:ext cx="4595976" cy="1925688"/>
          </a:xfrm>
          <a:prstGeom prst="rect">
            <a:avLst/>
          </a:prstGeom>
        </p:spPr>
      </p:pic>
      <p:sp>
        <p:nvSpPr>
          <p:cNvPr id="2" name="Plassholder for bunntekst 1">
            <a:extLst>
              <a:ext uri="{FF2B5EF4-FFF2-40B4-BE49-F238E27FC236}">
                <a16:creationId xmlns:a16="http://schemas.microsoft.com/office/drawing/2014/main" id="{50569396-587E-45F0-8BDE-933FB717BAD4}"/>
              </a:ext>
            </a:extLst>
          </p:cNvPr>
          <p:cNvSpPr>
            <a:spLocks noGrp="1"/>
          </p:cNvSpPr>
          <p:nvPr>
            <p:ph type="ftr" sz="quarter" idx="11"/>
          </p:nvPr>
        </p:nvSpPr>
        <p:spPr/>
        <p:txBody>
          <a:bodyPr>
            <a:normAutofit lnSpcReduction="10000"/>
          </a:bodyPr>
          <a:lstStyle/>
          <a:p>
            <a:r>
              <a:rPr lang="nb-NO" dirty="0"/>
              <a:t>Bakgrunn</a:t>
            </a:r>
          </a:p>
        </p:txBody>
      </p:sp>
      <p:sp>
        <p:nvSpPr>
          <p:cNvPr id="3" name="Plassholder for tekst 2">
            <a:extLst>
              <a:ext uri="{FF2B5EF4-FFF2-40B4-BE49-F238E27FC236}">
                <a16:creationId xmlns:a16="http://schemas.microsoft.com/office/drawing/2014/main" id="{5BEBE7AF-26C0-4022-AD51-7D3252FC898B}"/>
              </a:ext>
            </a:extLst>
          </p:cNvPr>
          <p:cNvSpPr>
            <a:spLocks noGrp="1"/>
          </p:cNvSpPr>
          <p:nvPr>
            <p:ph type="body" idx="13"/>
          </p:nvPr>
        </p:nvSpPr>
        <p:spPr>
          <a:xfrm>
            <a:off x="3329300" y="1589894"/>
            <a:ext cx="3819525" cy="1011836"/>
          </a:xfrm>
        </p:spPr>
        <p:txBody>
          <a:bodyPr>
            <a:normAutofit/>
          </a:bodyPr>
          <a:lstStyle/>
          <a:p>
            <a:r>
              <a:rPr lang="nb-NO" sz="1300" dirty="0">
                <a:solidFill>
                  <a:schemeClr val="accent1"/>
                </a:solidFill>
              </a:rPr>
              <a:t>Tall fra HUNT 4 som viser at vi voksne</a:t>
            </a:r>
            <a:br>
              <a:rPr lang="nb-NO" sz="1300" dirty="0">
                <a:solidFill>
                  <a:schemeClr val="accent1"/>
                </a:solidFill>
              </a:rPr>
            </a:br>
            <a:r>
              <a:rPr lang="nb-NO" sz="1300" dirty="0">
                <a:solidFill>
                  <a:schemeClr val="accent1"/>
                </a:solidFill>
              </a:rPr>
              <a:t>i gjennomsnitt bruker 13 timer av våken</a:t>
            </a:r>
            <a:br>
              <a:rPr lang="nb-NO" sz="1300" dirty="0">
                <a:solidFill>
                  <a:schemeClr val="accent1"/>
                </a:solidFill>
              </a:rPr>
            </a:br>
            <a:r>
              <a:rPr lang="nb-NO" sz="1300" dirty="0">
                <a:solidFill>
                  <a:schemeClr val="accent1"/>
                </a:solidFill>
              </a:rPr>
              <a:t>tid i ro (sitter eller står). Dette er</a:t>
            </a:r>
            <a:br>
              <a:rPr lang="nb-NO" sz="1300" dirty="0">
                <a:solidFill>
                  <a:schemeClr val="accent1"/>
                </a:solidFill>
              </a:rPr>
            </a:br>
            <a:r>
              <a:rPr lang="nb-NO" sz="1300" dirty="0">
                <a:solidFill>
                  <a:schemeClr val="accent1"/>
                </a:solidFill>
              </a:rPr>
              <a:t>objektive målinger.</a:t>
            </a:r>
          </a:p>
        </p:txBody>
      </p:sp>
      <p:pic>
        <p:nvPicPr>
          <p:cNvPr id="8" name="Grafikk 7">
            <a:extLst>
              <a:ext uri="{FF2B5EF4-FFF2-40B4-BE49-F238E27FC236}">
                <a16:creationId xmlns:a16="http://schemas.microsoft.com/office/drawing/2014/main" id="{16B3CEAD-8CF0-4D7D-BE75-61EC776BFD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0693" y="1881266"/>
            <a:ext cx="1800494" cy="2662159"/>
          </a:xfrm>
          <a:prstGeom prst="rect">
            <a:avLst/>
          </a:prstGeom>
        </p:spPr>
      </p:pic>
    </p:spTree>
    <p:extLst>
      <p:ext uri="{BB962C8B-B14F-4D97-AF65-F5344CB8AC3E}">
        <p14:creationId xmlns:p14="http://schemas.microsoft.com/office/powerpoint/2010/main" val="982162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D1386A3E-5843-4892-8840-638CF3EC4566}"/>
              </a:ext>
            </a:extLst>
          </p:cNvPr>
          <p:cNvSpPr>
            <a:spLocks noGrp="1"/>
          </p:cNvSpPr>
          <p:nvPr>
            <p:ph type="ftr" sz="quarter" idx="11"/>
          </p:nvPr>
        </p:nvSpPr>
        <p:spPr/>
        <p:txBody>
          <a:bodyPr>
            <a:normAutofit lnSpcReduction="10000"/>
          </a:bodyPr>
          <a:lstStyle/>
          <a:p>
            <a:r>
              <a:rPr lang="nb-NO" dirty="0"/>
              <a:t>Bakgrunn</a:t>
            </a:r>
          </a:p>
        </p:txBody>
      </p:sp>
      <p:sp>
        <p:nvSpPr>
          <p:cNvPr id="3" name="Plassholder for tekst 2">
            <a:extLst>
              <a:ext uri="{FF2B5EF4-FFF2-40B4-BE49-F238E27FC236}">
                <a16:creationId xmlns:a16="http://schemas.microsoft.com/office/drawing/2014/main" id="{F090C9FF-1A33-46B8-A88F-8DF41BD2BFAE}"/>
              </a:ext>
            </a:extLst>
          </p:cNvPr>
          <p:cNvSpPr>
            <a:spLocks noGrp="1"/>
          </p:cNvSpPr>
          <p:nvPr>
            <p:ph type="body" idx="13"/>
          </p:nvPr>
        </p:nvSpPr>
        <p:spPr>
          <a:xfrm>
            <a:off x="3309078" y="1587710"/>
            <a:ext cx="2525843" cy="1550473"/>
          </a:xfrm>
        </p:spPr>
        <p:txBody>
          <a:bodyPr/>
          <a:lstStyle/>
          <a:p>
            <a:r>
              <a:rPr lang="nb-NO" dirty="0">
                <a:solidFill>
                  <a:schemeClr val="accent5"/>
                </a:solidFill>
              </a:rPr>
              <a:t>«Bare noen minutter  </a:t>
            </a:r>
            <a:br>
              <a:rPr lang="nb-NO" dirty="0">
                <a:solidFill>
                  <a:schemeClr val="accent5"/>
                </a:solidFill>
              </a:rPr>
            </a:br>
            <a:r>
              <a:rPr lang="nb-NO" dirty="0">
                <a:solidFill>
                  <a:schemeClr val="accent5"/>
                </a:solidFill>
              </a:rPr>
              <a:t>mer daglig fysisk aktivitet gir helsegevinst.»</a:t>
            </a:r>
          </a:p>
        </p:txBody>
      </p:sp>
      <p:sp>
        <p:nvSpPr>
          <p:cNvPr id="4" name="Tittel 3">
            <a:extLst>
              <a:ext uri="{FF2B5EF4-FFF2-40B4-BE49-F238E27FC236}">
                <a16:creationId xmlns:a16="http://schemas.microsoft.com/office/drawing/2014/main" id="{5F2696B8-C5F8-4D9B-9CE2-36DC3D7DB0C4}"/>
              </a:ext>
            </a:extLst>
          </p:cNvPr>
          <p:cNvSpPr>
            <a:spLocks noGrp="1"/>
          </p:cNvSpPr>
          <p:nvPr>
            <p:ph type="title"/>
          </p:nvPr>
        </p:nvSpPr>
        <p:spPr>
          <a:blipFill/>
        </p:spPr>
        <p:txBody>
          <a:bodyPr/>
          <a:lstStyle/>
          <a:p>
            <a:r>
              <a:rPr lang="nb-NO" dirty="0">
                <a:solidFill>
                  <a:schemeClr val="accent5"/>
                </a:solidFill>
              </a:rPr>
              <a:t>Helseeffekter av fysisk aktivitet </a:t>
            </a:r>
          </a:p>
        </p:txBody>
      </p:sp>
      <p:pic>
        <p:nvPicPr>
          <p:cNvPr id="6" name="Grafikk 5">
            <a:extLst>
              <a:ext uri="{FF2B5EF4-FFF2-40B4-BE49-F238E27FC236}">
                <a16:creationId xmlns:a16="http://schemas.microsoft.com/office/drawing/2014/main" id="{C3B98E32-25CD-494F-9E57-292F35E0FF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33345" y="1621008"/>
            <a:ext cx="1494178" cy="2944410"/>
          </a:xfrm>
          <a:prstGeom prst="rect">
            <a:avLst/>
          </a:prstGeom>
        </p:spPr>
      </p:pic>
    </p:spTree>
    <p:extLst>
      <p:ext uri="{BB962C8B-B14F-4D97-AF65-F5344CB8AC3E}">
        <p14:creationId xmlns:p14="http://schemas.microsoft.com/office/powerpoint/2010/main" val="2473401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10B743-5CA8-437D-9359-C42786C32985}"/>
              </a:ext>
            </a:extLst>
          </p:cNvPr>
          <p:cNvSpPr>
            <a:spLocks noGrp="1"/>
          </p:cNvSpPr>
          <p:nvPr>
            <p:ph type="title"/>
          </p:nvPr>
        </p:nvSpPr>
        <p:spPr>
          <a:xfrm>
            <a:off x="539646" y="504063"/>
            <a:ext cx="4032354" cy="882424"/>
          </a:xfrm>
          <a:noFill/>
        </p:spPr>
        <p:txBody>
          <a:bodyPr>
            <a:normAutofit/>
          </a:bodyPr>
          <a:lstStyle/>
          <a:p>
            <a:pPr algn="l"/>
            <a:r>
              <a:rPr lang="nb-NO" dirty="0"/>
              <a:t>Møte samfunnsendringer og utfordringer </a:t>
            </a:r>
          </a:p>
        </p:txBody>
      </p:sp>
      <p:sp>
        <p:nvSpPr>
          <p:cNvPr id="3" name="Plassholder for bunntekst 2">
            <a:extLst>
              <a:ext uri="{FF2B5EF4-FFF2-40B4-BE49-F238E27FC236}">
                <a16:creationId xmlns:a16="http://schemas.microsoft.com/office/drawing/2014/main" id="{0F140B12-1A2B-4C47-B532-10159FFF5192}"/>
              </a:ext>
            </a:extLst>
          </p:cNvPr>
          <p:cNvSpPr>
            <a:spLocks noGrp="1"/>
          </p:cNvSpPr>
          <p:nvPr>
            <p:ph type="ftr" sz="quarter" idx="11"/>
          </p:nvPr>
        </p:nvSpPr>
        <p:spPr/>
        <p:txBody>
          <a:bodyPr>
            <a:normAutofit lnSpcReduction="10000"/>
          </a:bodyPr>
          <a:lstStyle/>
          <a:p>
            <a:r>
              <a:rPr lang="nb-NO" dirty="0"/>
              <a:t>Bakgrunn</a:t>
            </a:r>
          </a:p>
        </p:txBody>
      </p:sp>
      <p:sp>
        <p:nvSpPr>
          <p:cNvPr id="6" name="TekstSylinder 5">
            <a:extLst>
              <a:ext uri="{FF2B5EF4-FFF2-40B4-BE49-F238E27FC236}">
                <a16:creationId xmlns:a16="http://schemas.microsoft.com/office/drawing/2014/main" id="{870584C5-0CE7-4D67-9E3D-EC5BFA3B81CA}"/>
              </a:ext>
            </a:extLst>
          </p:cNvPr>
          <p:cNvSpPr txBox="1"/>
          <p:nvPr/>
        </p:nvSpPr>
        <p:spPr>
          <a:xfrm>
            <a:off x="545315" y="1916311"/>
            <a:ext cx="3282846" cy="1539717"/>
          </a:xfrm>
          <a:prstGeom prst="rect">
            <a:avLst/>
          </a:prstGeom>
          <a:noFill/>
        </p:spPr>
        <p:txBody>
          <a:bodyPr wrap="square" lIns="0" tIns="0" rIns="0" bIns="0">
            <a:spAutoFit/>
          </a:bodyPr>
          <a:lstStyle/>
          <a:p>
            <a:pPr marL="216000" indent="-216000">
              <a:lnSpc>
                <a:spcPct val="108000"/>
              </a:lnSpc>
              <a:spcAft>
                <a:spcPts val="1200"/>
              </a:spcAft>
              <a:buFont typeface="Arial" panose="020B0604020202020204" pitchFamily="34" charset="0"/>
              <a:buChar char="•"/>
            </a:pPr>
            <a:r>
              <a:rPr lang="nb-NO" sz="1200" dirty="0">
                <a:solidFill>
                  <a:schemeClr val="accent1"/>
                </a:solidFill>
              </a:rPr>
              <a:t>Demografiske endringer, urbanisering, klimautfordringer, digitalisering og ny teknologi endrer hvordan vi må tilrettelegge samfunn og omgivelser </a:t>
            </a:r>
            <a:br>
              <a:rPr lang="nb-NO" sz="1200" dirty="0">
                <a:solidFill>
                  <a:schemeClr val="accent1"/>
                </a:solidFill>
              </a:rPr>
            </a:br>
            <a:r>
              <a:rPr lang="nb-NO" sz="1200" dirty="0">
                <a:solidFill>
                  <a:schemeClr val="accent1"/>
                </a:solidFill>
              </a:rPr>
              <a:t>slik at vi fremmer fysisk aktivitet.</a:t>
            </a:r>
          </a:p>
          <a:p>
            <a:pPr marL="216000" indent="-216000">
              <a:lnSpc>
                <a:spcPct val="108000"/>
              </a:lnSpc>
              <a:spcAft>
                <a:spcPts val="1200"/>
              </a:spcAft>
              <a:buFont typeface="Arial" panose="020B0604020202020204" pitchFamily="34" charset="0"/>
              <a:buChar char="•"/>
            </a:pPr>
            <a:r>
              <a:rPr lang="nb-NO" sz="1200" dirty="0">
                <a:solidFill>
                  <a:schemeClr val="accent1"/>
                </a:solidFill>
              </a:rPr>
              <a:t>Tidligere holdt det normale livet oss </a:t>
            </a:r>
            <a:br>
              <a:rPr lang="nb-NO" sz="1200" dirty="0">
                <a:solidFill>
                  <a:schemeClr val="accent1"/>
                </a:solidFill>
              </a:rPr>
            </a:br>
            <a:r>
              <a:rPr lang="nb-NO" sz="1200" dirty="0">
                <a:solidFill>
                  <a:schemeClr val="accent1"/>
                </a:solidFill>
              </a:rPr>
              <a:t>i god fysisk form. Slik er det ikke i dag.</a:t>
            </a:r>
          </a:p>
        </p:txBody>
      </p:sp>
      <p:pic>
        <p:nvPicPr>
          <p:cNvPr id="7" name="Grafikk 6">
            <a:extLst>
              <a:ext uri="{FF2B5EF4-FFF2-40B4-BE49-F238E27FC236}">
                <a16:creationId xmlns:a16="http://schemas.microsoft.com/office/drawing/2014/main" id="{4687D66F-89ED-4ABE-B4D9-396E411B11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647" y="1415780"/>
            <a:ext cx="360000" cy="38571"/>
          </a:xfrm>
          <a:prstGeom prst="rect">
            <a:avLst/>
          </a:prstGeom>
        </p:spPr>
      </p:pic>
      <p:pic>
        <p:nvPicPr>
          <p:cNvPr id="8" name="Bilde 7" descr="Et bilde som inneholder person, innendørs, gutt, ung&#10;&#10;Automatisk generert beskrivelse">
            <a:extLst>
              <a:ext uri="{FF2B5EF4-FFF2-40B4-BE49-F238E27FC236}">
                <a16:creationId xmlns:a16="http://schemas.microsoft.com/office/drawing/2014/main" id="{0A1D38B5-6634-4212-89EC-E34FE8FD8B59}"/>
              </a:ext>
            </a:extLst>
          </p:cNvPr>
          <p:cNvPicPr>
            <a:picLocks noChangeAspect="1"/>
          </p:cNvPicPr>
          <p:nvPr/>
        </p:nvPicPr>
        <p:blipFill>
          <a:blip r:embed="rId4"/>
          <a:stretch>
            <a:fillRect/>
          </a:stretch>
        </p:blipFill>
        <p:spPr>
          <a:xfrm>
            <a:off x="4712485" y="533356"/>
            <a:ext cx="3886200" cy="4069080"/>
          </a:xfrm>
          <a:prstGeom prst="rect">
            <a:avLst/>
          </a:prstGeom>
        </p:spPr>
      </p:pic>
    </p:spTree>
    <p:extLst>
      <p:ext uri="{BB962C8B-B14F-4D97-AF65-F5344CB8AC3E}">
        <p14:creationId xmlns:p14="http://schemas.microsoft.com/office/powerpoint/2010/main" val="1059791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Et bilde som inneholder person, svømme, vann, kvinne&#10;&#10;Automatisk generert beskrivelse">
            <a:extLst>
              <a:ext uri="{FF2B5EF4-FFF2-40B4-BE49-F238E27FC236}">
                <a16:creationId xmlns:a16="http://schemas.microsoft.com/office/drawing/2014/main" id="{F9505205-3C46-4986-AC02-DCC5937C07C3}"/>
              </a:ext>
            </a:extLst>
          </p:cNvPr>
          <p:cNvPicPr>
            <a:picLocks noGrp="1" noChangeAspect="1"/>
          </p:cNvPicPr>
          <p:nvPr>
            <p:ph type="pic" idx="13"/>
          </p:nvPr>
        </p:nvPicPr>
        <p:blipFill rotWithShape="1">
          <a:blip r:embed="rId2"/>
          <a:srcRect t="8" b="8"/>
          <a:stretch/>
        </p:blipFill>
        <p:spPr/>
      </p:pic>
      <p:sp>
        <p:nvSpPr>
          <p:cNvPr id="8" name="Plassholder for tekst 7">
            <a:extLst>
              <a:ext uri="{FF2B5EF4-FFF2-40B4-BE49-F238E27FC236}">
                <a16:creationId xmlns:a16="http://schemas.microsoft.com/office/drawing/2014/main" id="{AA69E4AA-8FAF-40F1-9A90-EAF457DBAF30}"/>
              </a:ext>
            </a:extLst>
          </p:cNvPr>
          <p:cNvSpPr>
            <a:spLocks noGrp="1"/>
          </p:cNvSpPr>
          <p:nvPr>
            <p:ph type="body" sz="quarter" idx="14"/>
          </p:nvPr>
        </p:nvSpPr>
        <p:spPr/>
        <p:txBody>
          <a:bodyPr/>
          <a:lstStyle/>
          <a:p>
            <a:endParaRPr lang="nb-NO" dirty="0"/>
          </a:p>
        </p:txBody>
      </p:sp>
      <p:sp>
        <p:nvSpPr>
          <p:cNvPr id="4" name="Plassholder for tekst 3">
            <a:extLst>
              <a:ext uri="{FF2B5EF4-FFF2-40B4-BE49-F238E27FC236}">
                <a16:creationId xmlns:a16="http://schemas.microsoft.com/office/drawing/2014/main" id="{EFC838B6-46A4-4FDA-9843-2AA630A227A1}"/>
              </a:ext>
            </a:extLst>
          </p:cNvPr>
          <p:cNvSpPr>
            <a:spLocks noGrp="1"/>
          </p:cNvSpPr>
          <p:nvPr>
            <p:ph type="body" sz="quarter" idx="15"/>
          </p:nvPr>
        </p:nvSpPr>
        <p:spPr/>
        <p:txBody>
          <a:bodyPr/>
          <a:lstStyle/>
          <a:p>
            <a:r>
              <a:rPr lang="nb-NO" sz="1800" dirty="0"/>
              <a:t>Mål og innsats- områder</a:t>
            </a:r>
          </a:p>
        </p:txBody>
      </p:sp>
      <p:sp>
        <p:nvSpPr>
          <p:cNvPr id="5" name="Tittel 4">
            <a:extLst>
              <a:ext uri="{FF2B5EF4-FFF2-40B4-BE49-F238E27FC236}">
                <a16:creationId xmlns:a16="http://schemas.microsoft.com/office/drawing/2014/main" id="{0E8EC42E-596D-4F86-B52D-105400D49FFA}"/>
              </a:ext>
            </a:extLst>
          </p:cNvPr>
          <p:cNvSpPr>
            <a:spLocks noGrp="1"/>
          </p:cNvSpPr>
          <p:nvPr>
            <p:ph type="title"/>
          </p:nvPr>
        </p:nvSpPr>
        <p:spPr/>
        <p:txBody>
          <a:bodyPr/>
          <a:lstStyle/>
          <a:p>
            <a:r>
              <a:rPr lang="nb-NO" dirty="0"/>
              <a:t>02 /</a:t>
            </a:r>
          </a:p>
        </p:txBody>
      </p:sp>
    </p:spTree>
    <p:extLst>
      <p:ext uri="{BB962C8B-B14F-4D97-AF65-F5344CB8AC3E}">
        <p14:creationId xmlns:p14="http://schemas.microsoft.com/office/powerpoint/2010/main" val="3903512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k 13">
            <a:extLst>
              <a:ext uri="{FF2B5EF4-FFF2-40B4-BE49-F238E27FC236}">
                <a16:creationId xmlns:a16="http://schemas.microsoft.com/office/drawing/2014/main" id="{1972B320-F80E-4149-AA83-56F8057422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272550"/>
            <a:ext cx="9144000" cy="1244600"/>
          </a:xfrm>
          <a:prstGeom prst="rect">
            <a:avLst/>
          </a:prstGeom>
        </p:spPr>
      </p:pic>
      <p:sp>
        <p:nvSpPr>
          <p:cNvPr id="2" name="Plassholder for bunntekst 1">
            <a:extLst>
              <a:ext uri="{FF2B5EF4-FFF2-40B4-BE49-F238E27FC236}">
                <a16:creationId xmlns:a16="http://schemas.microsoft.com/office/drawing/2014/main" id="{E6ECC841-1F5E-4797-85FD-633BFBED80A6}"/>
              </a:ext>
            </a:extLst>
          </p:cNvPr>
          <p:cNvSpPr>
            <a:spLocks noGrp="1"/>
          </p:cNvSpPr>
          <p:nvPr>
            <p:ph type="ftr" sz="quarter" idx="11"/>
          </p:nvPr>
        </p:nvSpPr>
        <p:spPr/>
        <p:txBody>
          <a:bodyPr>
            <a:normAutofit lnSpcReduction="10000"/>
          </a:bodyPr>
          <a:lstStyle/>
          <a:p>
            <a:r>
              <a:rPr lang="nb-NO" dirty="0"/>
              <a:t>Mål og innsatsområder </a:t>
            </a:r>
          </a:p>
        </p:txBody>
      </p:sp>
      <p:sp>
        <p:nvSpPr>
          <p:cNvPr id="3" name="Plassholder for tekst 2">
            <a:extLst>
              <a:ext uri="{FF2B5EF4-FFF2-40B4-BE49-F238E27FC236}">
                <a16:creationId xmlns:a16="http://schemas.microsoft.com/office/drawing/2014/main" id="{DB271460-88D7-4F12-A3E0-B72FAF607BB9}"/>
              </a:ext>
            </a:extLst>
          </p:cNvPr>
          <p:cNvSpPr>
            <a:spLocks noGrp="1"/>
          </p:cNvSpPr>
          <p:nvPr>
            <p:ph type="body" idx="13"/>
          </p:nvPr>
        </p:nvSpPr>
        <p:spPr>
          <a:xfrm>
            <a:off x="3055445" y="591205"/>
            <a:ext cx="3819525" cy="2008537"/>
          </a:xfrm>
        </p:spPr>
        <p:txBody>
          <a:bodyPr/>
          <a:lstStyle/>
          <a:p>
            <a:r>
              <a:rPr lang="nb-NO" dirty="0"/>
              <a:t>– gjøre bevegelse til et naturlig valg</a:t>
            </a:r>
            <a:br>
              <a:rPr lang="nb-NO" dirty="0"/>
            </a:br>
            <a:r>
              <a:rPr lang="nb-NO" dirty="0"/>
              <a:t>for alle gjennom hele livet.</a:t>
            </a:r>
          </a:p>
        </p:txBody>
      </p:sp>
      <p:pic>
        <p:nvPicPr>
          <p:cNvPr id="6" name="Grafikk 5">
            <a:extLst>
              <a:ext uri="{FF2B5EF4-FFF2-40B4-BE49-F238E27FC236}">
                <a16:creationId xmlns:a16="http://schemas.microsoft.com/office/drawing/2014/main" id="{A13156D8-723C-43B8-9613-714E4A85AD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7130" y="3145904"/>
            <a:ext cx="698557" cy="863670"/>
          </a:xfrm>
          <a:prstGeom prst="rect">
            <a:avLst/>
          </a:prstGeom>
        </p:spPr>
      </p:pic>
      <p:pic>
        <p:nvPicPr>
          <p:cNvPr id="8" name="Grafikk 7">
            <a:extLst>
              <a:ext uri="{FF2B5EF4-FFF2-40B4-BE49-F238E27FC236}">
                <a16:creationId xmlns:a16="http://schemas.microsoft.com/office/drawing/2014/main" id="{467061BA-5F1A-4617-B671-73B98E5771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05438" y="3197128"/>
            <a:ext cx="777233" cy="1036310"/>
          </a:xfrm>
          <a:prstGeom prst="rect">
            <a:avLst/>
          </a:prstGeom>
        </p:spPr>
      </p:pic>
      <p:pic>
        <p:nvPicPr>
          <p:cNvPr id="10" name="Grafikk 9">
            <a:extLst>
              <a:ext uri="{FF2B5EF4-FFF2-40B4-BE49-F238E27FC236}">
                <a16:creationId xmlns:a16="http://schemas.microsoft.com/office/drawing/2014/main" id="{9C617E35-51F8-49E7-976F-FE53EA3BC0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11476" y="2338466"/>
            <a:ext cx="743429" cy="1708584"/>
          </a:xfrm>
          <a:prstGeom prst="rect">
            <a:avLst/>
          </a:prstGeom>
        </p:spPr>
      </p:pic>
      <p:pic>
        <p:nvPicPr>
          <p:cNvPr id="12" name="Grafikk 11">
            <a:extLst>
              <a:ext uri="{FF2B5EF4-FFF2-40B4-BE49-F238E27FC236}">
                <a16:creationId xmlns:a16="http://schemas.microsoft.com/office/drawing/2014/main" id="{FA14A949-734C-4C0C-8C56-39FCE22E0B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874970" y="2075839"/>
            <a:ext cx="707315" cy="1717765"/>
          </a:xfrm>
          <a:prstGeom prst="rect">
            <a:avLst/>
          </a:prstGeom>
        </p:spPr>
      </p:pic>
      <p:sp>
        <p:nvSpPr>
          <p:cNvPr id="13" name="Ellipse 12">
            <a:extLst>
              <a:ext uri="{FF2B5EF4-FFF2-40B4-BE49-F238E27FC236}">
                <a16:creationId xmlns:a16="http://schemas.microsoft.com/office/drawing/2014/main" id="{845CABEF-7756-477C-B6C9-761F88080C2B}"/>
              </a:ext>
            </a:extLst>
          </p:cNvPr>
          <p:cNvSpPr/>
          <p:nvPr/>
        </p:nvSpPr>
        <p:spPr>
          <a:xfrm>
            <a:off x="1819471" y="1012962"/>
            <a:ext cx="1152000" cy="115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2200" dirty="0">
                <a:solidFill>
                  <a:schemeClr val="accent1"/>
                </a:solidFill>
              </a:rPr>
              <a:t>Visjon</a:t>
            </a:r>
          </a:p>
        </p:txBody>
      </p:sp>
    </p:spTree>
    <p:extLst>
      <p:ext uri="{BB962C8B-B14F-4D97-AF65-F5344CB8AC3E}">
        <p14:creationId xmlns:p14="http://schemas.microsoft.com/office/powerpoint/2010/main" val="3404860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A1C862BA-1F48-4A94-8117-4A009444A0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18488" y="782290"/>
            <a:ext cx="707023" cy="1098411"/>
          </a:xfrm>
          <a:prstGeom prst="rect">
            <a:avLst/>
          </a:prstGeom>
        </p:spPr>
      </p:pic>
      <p:sp>
        <p:nvSpPr>
          <p:cNvPr id="2" name="Plassholder for bunntekst 1">
            <a:extLst>
              <a:ext uri="{FF2B5EF4-FFF2-40B4-BE49-F238E27FC236}">
                <a16:creationId xmlns:a16="http://schemas.microsoft.com/office/drawing/2014/main" id="{C19E54BB-6198-4E7A-AF93-6DAC1112EA9E}"/>
              </a:ext>
            </a:extLst>
          </p:cNvPr>
          <p:cNvSpPr>
            <a:spLocks noGrp="1"/>
          </p:cNvSpPr>
          <p:nvPr>
            <p:ph type="ftr" sz="quarter" idx="11"/>
          </p:nvPr>
        </p:nvSpPr>
        <p:spPr/>
        <p:txBody>
          <a:bodyPr>
            <a:normAutofit lnSpcReduction="10000"/>
          </a:bodyPr>
          <a:lstStyle/>
          <a:p>
            <a:r>
              <a:rPr lang="nb-NO" dirty="0"/>
              <a:t>Mål og innsatsområder </a:t>
            </a:r>
          </a:p>
        </p:txBody>
      </p:sp>
      <p:sp>
        <p:nvSpPr>
          <p:cNvPr id="3" name="Plassholder for tekst 2">
            <a:extLst>
              <a:ext uri="{FF2B5EF4-FFF2-40B4-BE49-F238E27FC236}">
                <a16:creationId xmlns:a16="http://schemas.microsoft.com/office/drawing/2014/main" id="{B8A85D91-89A2-4337-B8AF-32B46D073D2E}"/>
              </a:ext>
            </a:extLst>
          </p:cNvPr>
          <p:cNvSpPr>
            <a:spLocks noGrp="1"/>
          </p:cNvSpPr>
          <p:nvPr>
            <p:ph type="body" idx="13"/>
          </p:nvPr>
        </p:nvSpPr>
        <p:spPr>
          <a:xfrm>
            <a:off x="2231708" y="1807324"/>
            <a:ext cx="4772775" cy="1940217"/>
          </a:xfrm>
        </p:spPr>
        <p:txBody>
          <a:bodyPr>
            <a:normAutofit/>
          </a:bodyPr>
          <a:lstStyle/>
          <a:p>
            <a:r>
              <a:rPr lang="nb-NO" sz="1300" dirty="0"/>
              <a:t>Norge har sluttet seg til WHOs mål om å redusere  </a:t>
            </a:r>
            <a:br>
              <a:rPr lang="nb-NO" sz="1300" dirty="0"/>
            </a:br>
            <a:r>
              <a:rPr lang="nb-NO" sz="1300" dirty="0"/>
              <a:t>for tidlig død av ikke-smittsomme sykdommer med  </a:t>
            </a:r>
            <a:br>
              <a:rPr lang="nb-NO" sz="1300" dirty="0"/>
            </a:br>
            <a:r>
              <a:rPr lang="nb-NO" sz="1300" dirty="0"/>
              <a:t>25 prosent innen 2025 og med 30 prosent innen 2030 i tråd med FNs bærekraftmål. For fysisk aktivitet innebærer dette </a:t>
            </a:r>
            <a:br>
              <a:rPr lang="nb-NO" sz="1300" dirty="0"/>
            </a:br>
            <a:r>
              <a:rPr lang="nb-NO" sz="1300" dirty="0"/>
              <a:t>10 prosent reduksjon i fysisk inaktivitet i befolkningen  </a:t>
            </a:r>
            <a:br>
              <a:rPr lang="nb-NO" sz="1300" dirty="0"/>
            </a:br>
            <a:r>
              <a:rPr lang="nb-NO" sz="1300" dirty="0"/>
              <a:t>innen 2025 og 15 prosent reduksjon innen 2030.</a:t>
            </a:r>
          </a:p>
        </p:txBody>
      </p:sp>
    </p:spTree>
    <p:extLst>
      <p:ext uri="{BB962C8B-B14F-4D97-AF65-F5344CB8AC3E}">
        <p14:creationId xmlns:p14="http://schemas.microsoft.com/office/powerpoint/2010/main" val="2155987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k 16">
            <a:extLst>
              <a:ext uri="{FF2B5EF4-FFF2-40B4-BE49-F238E27FC236}">
                <a16:creationId xmlns:a16="http://schemas.microsoft.com/office/drawing/2014/main" id="{BF2E07A6-B7B7-4B95-8202-6E54D6FE8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3194418"/>
            <a:ext cx="9144000" cy="1485899"/>
          </a:xfrm>
          <a:prstGeom prst="rect">
            <a:avLst/>
          </a:prstGeom>
        </p:spPr>
      </p:pic>
      <p:sp>
        <p:nvSpPr>
          <p:cNvPr id="2" name="Plassholder for tekst 1">
            <a:extLst>
              <a:ext uri="{FF2B5EF4-FFF2-40B4-BE49-F238E27FC236}">
                <a16:creationId xmlns:a16="http://schemas.microsoft.com/office/drawing/2014/main" id="{3091465C-E349-471E-B1A1-72C234DD3A42}"/>
              </a:ext>
            </a:extLst>
          </p:cNvPr>
          <p:cNvSpPr>
            <a:spLocks noGrp="1"/>
          </p:cNvSpPr>
          <p:nvPr>
            <p:ph type="body" idx="1"/>
          </p:nvPr>
        </p:nvSpPr>
        <p:spPr>
          <a:xfrm>
            <a:off x="540068" y="1507884"/>
            <a:ext cx="3348418" cy="230832"/>
          </a:xfrm>
        </p:spPr>
        <p:txBody>
          <a:bodyPr>
            <a:normAutofit/>
          </a:bodyPr>
          <a:lstStyle/>
          <a:p>
            <a:r>
              <a:rPr lang="nb-NO" dirty="0"/>
              <a:t>Hovedmål 1</a:t>
            </a:r>
          </a:p>
        </p:txBody>
      </p:sp>
      <p:sp>
        <p:nvSpPr>
          <p:cNvPr id="3" name="Plassholder for innhold 2">
            <a:extLst>
              <a:ext uri="{FF2B5EF4-FFF2-40B4-BE49-F238E27FC236}">
                <a16:creationId xmlns:a16="http://schemas.microsoft.com/office/drawing/2014/main" id="{92C2ADA5-2132-4EA3-8FE4-BE47E9E0C4E7}"/>
              </a:ext>
            </a:extLst>
          </p:cNvPr>
          <p:cNvSpPr>
            <a:spLocks noGrp="1"/>
          </p:cNvSpPr>
          <p:nvPr>
            <p:ph sz="half" idx="2"/>
          </p:nvPr>
        </p:nvSpPr>
        <p:spPr>
          <a:xfrm>
            <a:off x="540068" y="1828995"/>
            <a:ext cx="3518918" cy="920913"/>
          </a:xfrm>
        </p:spPr>
        <p:txBody>
          <a:bodyPr/>
          <a:lstStyle/>
          <a:p>
            <a:pPr marL="0" indent="0">
              <a:buNone/>
            </a:pPr>
            <a:r>
              <a:rPr lang="nb-NO" dirty="0"/>
              <a:t>Et aktivitetsvennlig samfunn der alle uavhengig av alder, kjønn, funksjonsnivå og sosial bak-grunn gis muligheter til mer bevegelse og fysisk aktivitet både i dagliglivet og i fritiden.</a:t>
            </a:r>
          </a:p>
        </p:txBody>
      </p:sp>
      <p:sp>
        <p:nvSpPr>
          <p:cNvPr id="4" name="Plassholder for tekst 3">
            <a:extLst>
              <a:ext uri="{FF2B5EF4-FFF2-40B4-BE49-F238E27FC236}">
                <a16:creationId xmlns:a16="http://schemas.microsoft.com/office/drawing/2014/main" id="{DD5365FD-695A-411D-A65A-784ECAB68DE7}"/>
              </a:ext>
            </a:extLst>
          </p:cNvPr>
          <p:cNvSpPr>
            <a:spLocks noGrp="1"/>
          </p:cNvSpPr>
          <p:nvPr>
            <p:ph type="body" sz="quarter" idx="3"/>
          </p:nvPr>
        </p:nvSpPr>
        <p:spPr>
          <a:xfrm>
            <a:off x="5040630" y="1507884"/>
            <a:ext cx="3348418" cy="230832"/>
          </a:xfrm>
        </p:spPr>
        <p:txBody>
          <a:bodyPr>
            <a:normAutofit/>
          </a:bodyPr>
          <a:lstStyle/>
          <a:p>
            <a:r>
              <a:rPr lang="nb-NO" dirty="0"/>
              <a:t>Hovedmål 2</a:t>
            </a:r>
          </a:p>
        </p:txBody>
      </p:sp>
      <p:sp>
        <p:nvSpPr>
          <p:cNvPr id="5" name="Plassholder for innhold 4">
            <a:extLst>
              <a:ext uri="{FF2B5EF4-FFF2-40B4-BE49-F238E27FC236}">
                <a16:creationId xmlns:a16="http://schemas.microsoft.com/office/drawing/2014/main" id="{1F8AF6DF-5FCC-4189-83CE-AE2B8B0706C5}"/>
              </a:ext>
            </a:extLst>
          </p:cNvPr>
          <p:cNvSpPr>
            <a:spLocks noGrp="1"/>
          </p:cNvSpPr>
          <p:nvPr>
            <p:ph sz="quarter" idx="4"/>
          </p:nvPr>
        </p:nvSpPr>
        <p:spPr>
          <a:xfrm>
            <a:off x="5040630" y="1828995"/>
            <a:ext cx="3348418" cy="920913"/>
          </a:xfrm>
        </p:spPr>
        <p:txBody>
          <a:bodyPr>
            <a:normAutofit/>
          </a:bodyPr>
          <a:lstStyle/>
          <a:p>
            <a:pPr marL="0" indent="0">
              <a:buNone/>
            </a:pPr>
            <a:r>
              <a:rPr lang="nb-NO" dirty="0"/>
              <a:t>Andelen i befolkningen som oppfyller </a:t>
            </a:r>
            <a:br>
              <a:rPr lang="nb-NO" dirty="0"/>
            </a:br>
            <a:r>
              <a:rPr lang="nb-NO" dirty="0"/>
              <a:t>helsemessige anbefalinger om fysisk aktivitet er økt med 10 prosentpoeng innen 2025 </a:t>
            </a:r>
            <a:br>
              <a:rPr lang="nb-NO" dirty="0"/>
            </a:br>
            <a:r>
              <a:rPr lang="nb-NO" dirty="0"/>
              <a:t>og 15 prosentpoeng innen 2030.</a:t>
            </a:r>
          </a:p>
        </p:txBody>
      </p:sp>
      <p:sp>
        <p:nvSpPr>
          <p:cNvPr id="6" name="Plassholder for bunntekst 5">
            <a:extLst>
              <a:ext uri="{FF2B5EF4-FFF2-40B4-BE49-F238E27FC236}">
                <a16:creationId xmlns:a16="http://schemas.microsoft.com/office/drawing/2014/main" id="{2F54C5AB-83B8-48EC-92A2-CB327776F0D2}"/>
              </a:ext>
            </a:extLst>
          </p:cNvPr>
          <p:cNvSpPr>
            <a:spLocks noGrp="1"/>
          </p:cNvSpPr>
          <p:nvPr>
            <p:ph type="ftr" sz="quarter" idx="11"/>
          </p:nvPr>
        </p:nvSpPr>
        <p:spPr/>
        <p:txBody>
          <a:bodyPr>
            <a:normAutofit lnSpcReduction="10000"/>
          </a:bodyPr>
          <a:lstStyle/>
          <a:p>
            <a:r>
              <a:rPr lang="nb-NO" dirty="0"/>
              <a:t>Mål og innsatsområder </a:t>
            </a:r>
          </a:p>
        </p:txBody>
      </p:sp>
      <p:sp>
        <p:nvSpPr>
          <p:cNvPr id="7" name="Tittel 6">
            <a:extLst>
              <a:ext uri="{FF2B5EF4-FFF2-40B4-BE49-F238E27FC236}">
                <a16:creationId xmlns:a16="http://schemas.microsoft.com/office/drawing/2014/main" id="{632B87EF-9A0E-45E3-83C7-179F8F75D055}"/>
              </a:ext>
            </a:extLst>
          </p:cNvPr>
          <p:cNvSpPr>
            <a:spLocks noGrp="1"/>
          </p:cNvSpPr>
          <p:nvPr>
            <p:ph type="title"/>
          </p:nvPr>
        </p:nvSpPr>
        <p:spPr>
          <a:xfrm>
            <a:off x="4068000" y="419724"/>
            <a:ext cx="1008000" cy="1008000"/>
          </a:xfrm>
          <a:prstGeom prst="ellipse">
            <a:avLst/>
          </a:prstGeom>
          <a:solidFill>
            <a:schemeClr val="accent1"/>
          </a:solidFill>
        </p:spPr>
        <p:txBody>
          <a:bodyPr lIns="0" tIns="0" rIns="0" bIns="0">
            <a:normAutofit/>
          </a:bodyPr>
          <a:lstStyle/>
          <a:p>
            <a:r>
              <a:rPr lang="nb-NO" dirty="0">
                <a:solidFill>
                  <a:schemeClr val="lt2"/>
                </a:solidFill>
              </a:rPr>
              <a:t>Mål</a:t>
            </a:r>
          </a:p>
        </p:txBody>
      </p:sp>
      <p:pic>
        <p:nvPicPr>
          <p:cNvPr id="9" name="Grafikk 8">
            <a:extLst>
              <a:ext uri="{FF2B5EF4-FFF2-40B4-BE49-F238E27FC236}">
                <a16:creationId xmlns:a16="http://schemas.microsoft.com/office/drawing/2014/main" id="{31867D2C-89AC-48AA-AD12-56326603E7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7244" y="3526876"/>
            <a:ext cx="1244160" cy="1225308"/>
          </a:xfrm>
          <a:prstGeom prst="rect">
            <a:avLst/>
          </a:prstGeom>
        </p:spPr>
      </p:pic>
      <p:pic>
        <p:nvPicPr>
          <p:cNvPr id="11" name="Grafikk 10">
            <a:extLst>
              <a:ext uri="{FF2B5EF4-FFF2-40B4-BE49-F238E27FC236}">
                <a16:creationId xmlns:a16="http://schemas.microsoft.com/office/drawing/2014/main" id="{E800935E-0470-4DE3-BA67-BBD50B7FF6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02877" y="3350202"/>
            <a:ext cx="837500" cy="979717"/>
          </a:xfrm>
          <a:prstGeom prst="rect">
            <a:avLst/>
          </a:prstGeom>
        </p:spPr>
      </p:pic>
      <p:pic>
        <p:nvPicPr>
          <p:cNvPr id="13" name="Grafikk 12">
            <a:extLst>
              <a:ext uri="{FF2B5EF4-FFF2-40B4-BE49-F238E27FC236}">
                <a16:creationId xmlns:a16="http://schemas.microsoft.com/office/drawing/2014/main" id="{20FAE87F-0B8D-4BAD-8416-F7B73F0583F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82481" y="3111556"/>
            <a:ext cx="994561" cy="979717"/>
          </a:xfrm>
          <a:prstGeom prst="rect">
            <a:avLst/>
          </a:prstGeom>
        </p:spPr>
      </p:pic>
      <p:pic>
        <p:nvPicPr>
          <p:cNvPr id="15" name="Grafikk 14">
            <a:extLst>
              <a:ext uri="{FF2B5EF4-FFF2-40B4-BE49-F238E27FC236}">
                <a16:creationId xmlns:a16="http://schemas.microsoft.com/office/drawing/2014/main" id="{838C559E-D07A-4E4B-8D3C-8E4E3C52F45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79041" y="3406481"/>
            <a:ext cx="1169490" cy="1061774"/>
          </a:xfrm>
          <a:prstGeom prst="rect">
            <a:avLst/>
          </a:prstGeom>
        </p:spPr>
      </p:pic>
      <p:cxnSp>
        <p:nvCxnSpPr>
          <p:cNvPr id="8" name="Rett linje 7">
            <a:extLst>
              <a:ext uri="{FF2B5EF4-FFF2-40B4-BE49-F238E27FC236}">
                <a16:creationId xmlns:a16="http://schemas.microsoft.com/office/drawing/2014/main" id="{8F6FEB88-948A-4282-889E-50FBD4DC9C92}"/>
              </a:ext>
            </a:extLst>
          </p:cNvPr>
          <p:cNvCxnSpPr>
            <a:cxnSpLocks/>
          </p:cNvCxnSpPr>
          <p:nvPr/>
        </p:nvCxnSpPr>
        <p:spPr>
          <a:xfrm>
            <a:off x="4572000" y="1589247"/>
            <a:ext cx="0" cy="1283677"/>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139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289086A4-0A23-4A1D-BBFD-0FCF49171BE7}"/>
              </a:ext>
            </a:extLst>
          </p:cNvPr>
          <p:cNvSpPr>
            <a:spLocks noGrp="1"/>
          </p:cNvSpPr>
          <p:nvPr>
            <p:ph type="ftr" sz="quarter" idx="11"/>
          </p:nvPr>
        </p:nvSpPr>
        <p:spPr/>
        <p:txBody>
          <a:bodyPr>
            <a:normAutofit lnSpcReduction="10000"/>
          </a:bodyPr>
          <a:lstStyle/>
          <a:p>
            <a:endParaRPr lang="nb-NO" dirty="0"/>
          </a:p>
        </p:txBody>
      </p:sp>
      <p:sp>
        <p:nvSpPr>
          <p:cNvPr id="3" name="Plassholder for tekst 2">
            <a:extLst>
              <a:ext uri="{FF2B5EF4-FFF2-40B4-BE49-F238E27FC236}">
                <a16:creationId xmlns:a16="http://schemas.microsoft.com/office/drawing/2014/main" id="{0B6D4AC6-4730-4C94-B261-32FEAA6027D0}"/>
              </a:ext>
            </a:extLst>
          </p:cNvPr>
          <p:cNvSpPr>
            <a:spLocks noGrp="1"/>
          </p:cNvSpPr>
          <p:nvPr>
            <p:ph type="body" idx="13"/>
          </p:nvPr>
        </p:nvSpPr>
        <p:spPr>
          <a:xfrm>
            <a:off x="1688123" y="1813665"/>
            <a:ext cx="5767754" cy="2529734"/>
          </a:xfrm>
        </p:spPr>
        <p:txBody>
          <a:bodyPr anchor="t">
            <a:noAutofit/>
          </a:bodyPr>
          <a:lstStyle/>
          <a:p>
            <a:r>
              <a:rPr lang="nb-NO" sz="1300" dirty="0"/>
              <a:t>«Stortinget ber regjeringen fremme en ny handlingsplan  </a:t>
            </a:r>
            <a:br>
              <a:rPr lang="nb-NO" sz="1300" dirty="0"/>
            </a:br>
            <a:r>
              <a:rPr lang="nb-NO" sz="1300" dirty="0"/>
              <a:t>for fysisk aktivitet med konkrete tiltak på flere samfunnsområder  </a:t>
            </a:r>
            <a:br>
              <a:rPr lang="nb-NO" sz="1300" dirty="0"/>
            </a:br>
            <a:r>
              <a:rPr lang="nb-NO" sz="1300" dirty="0"/>
              <a:t>og arenaer, som barnehage, skole, arbeidsplass, eldreomsorg, transport,</a:t>
            </a:r>
            <a:br>
              <a:rPr lang="nb-NO" sz="1300" dirty="0"/>
            </a:br>
            <a:r>
              <a:rPr lang="nb-NO" sz="1300" dirty="0"/>
              <a:t>  nærmiljø og fritid. Partene i arbeidslivet må trekkes aktivt med i arbeidet.</a:t>
            </a:r>
            <a:br>
              <a:rPr lang="nb-NO" sz="1300" dirty="0"/>
            </a:br>
            <a:r>
              <a:rPr lang="nb-NO" sz="1300" dirty="0"/>
              <a:t> Det samme må Norges idrettsforbund og friluftslivets organisasjoner.</a:t>
            </a:r>
            <a:br>
              <a:rPr lang="nb-NO" sz="1300" dirty="0"/>
            </a:br>
            <a:r>
              <a:rPr lang="nb-NO" sz="1300" dirty="0"/>
              <a:t>  Stortinget må på egnet måte holdes orientert om arbeidet.»</a:t>
            </a:r>
            <a:br>
              <a:rPr lang="nb-NO" sz="1300" dirty="0"/>
            </a:br>
            <a:br>
              <a:rPr lang="nb-NO" sz="1300" dirty="0"/>
            </a:br>
            <a:r>
              <a:rPr lang="nb-NO" sz="1000" dirty="0"/>
              <a:t>Vedtaket ble truffet ved behandling av</a:t>
            </a:r>
            <a:br>
              <a:rPr lang="nb-NO" sz="1000" dirty="0"/>
            </a:br>
            <a:r>
              <a:rPr lang="nb-NO" sz="1000" dirty="0"/>
              <a:t> Dokument 8:113 S (2016–2017), </a:t>
            </a:r>
            <a:br>
              <a:rPr lang="nb-NO" sz="1000" dirty="0"/>
            </a:br>
            <a:r>
              <a:rPr lang="nb-NO" sz="1000" dirty="0"/>
              <a:t> jf. Innst. S 461 (2016–2017)</a:t>
            </a:r>
          </a:p>
        </p:txBody>
      </p:sp>
      <p:sp>
        <p:nvSpPr>
          <p:cNvPr id="4" name="Tittel 3">
            <a:extLst>
              <a:ext uri="{FF2B5EF4-FFF2-40B4-BE49-F238E27FC236}">
                <a16:creationId xmlns:a16="http://schemas.microsoft.com/office/drawing/2014/main" id="{65EE2715-A5A6-4084-BA04-6E8AA8251C91}"/>
              </a:ext>
            </a:extLst>
          </p:cNvPr>
          <p:cNvSpPr>
            <a:spLocks noGrp="1"/>
          </p:cNvSpPr>
          <p:nvPr>
            <p:ph type="title"/>
          </p:nvPr>
        </p:nvSpPr>
        <p:spPr>
          <a:xfrm>
            <a:off x="900111" y="504063"/>
            <a:ext cx="7344918" cy="705612"/>
          </a:xfrm>
        </p:spPr>
        <p:txBody>
          <a:bodyPr>
            <a:normAutofit/>
          </a:bodyPr>
          <a:lstStyle/>
          <a:p>
            <a:r>
              <a:rPr lang="nn-NO" dirty="0"/>
              <a:t>Anmodningsvedtak </a:t>
            </a:r>
            <a:br>
              <a:rPr lang="nn-NO" dirty="0"/>
            </a:br>
            <a:r>
              <a:rPr lang="nn-NO" sz="1100" dirty="0"/>
              <a:t>nr. 1001 (2016–2017), 19. juni 2017</a:t>
            </a:r>
            <a:endParaRPr lang="nb-NO" sz="1100" dirty="0"/>
          </a:p>
        </p:txBody>
      </p:sp>
    </p:spTree>
    <p:extLst>
      <p:ext uri="{BB962C8B-B14F-4D97-AF65-F5344CB8AC3E}">
        <p14:creationId xmlns:p14="http://schemas.microsoft.com/office/powerpoint/2010/main" val="2485470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k 18">
            <a:extLst>
              <a:ext uri="{FF2B5EF4-FFF2-40B4-BE49-F238E27FC236}">
                <a16:creationId xmlns:a16="http://schemas.microsoft.com/office/drawing/2014/main" id="{DEFAA935-C961-4B77-9FD2-5CA331B83D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16065" y="1214308"/>
            <a:ext cx="4695503" cy="1740023"/>
          </a:xfrm>
          <a:prstGeom prst="rect">
            <a:avLst/>
          </a:prstGeom>
        </p:spPr>
      </p:pic>
      <p:sp>
        <p:nvSpPr>
          <p:cNvPr id="4" name="Plassholder for bunntekst 3">
            <a:extLst>
              <a:ext uri="{FF2B5EF4-FFF2-40B4-BE49-F238E27FC236}">
                <a16:creationId xmlns:a16="http://schemas.microsoft.com/office/drawing/2014/main" id="{1E70D801-6580-4B06-BDF9-352B038D79CC}"/>
              </a:ext>
            </a:extLst>
          </p:cNvPr>
          <p:cNvSpPr>
            <a:spLocks noGrp="1"/>
          </p:cNvSpPr>
          <p:nvPr>
            <p:ph type="ftr" sz="quarter" idx="11"/>
          </p:nvPr>
        </p:nvSpPr>
        <p:spPr/>
        <p:txBody>
          <a:bodyPr>
            <a:normAutofit lnSpcReduction="10000"/>
          </a:bodyPr>
          <a:lstStyle/>
          <a:p>
            <a:r>
              <a:rPr lang="nb-NO" dirty="0"/>
              <a:t>Mål og innsatsområder </a:t>
            </a:r>
          </a:p>
        </p:txBody>
      </p:sp>
      <p:sp>
        <p:nvSpPr>
          <p:cNvPr id="13" name="Plassholder for tekst 12">
            <a:extLst>
              <a:ext uri="{FF2B5EF4-FFF2-40B4-BE49-F238E27FC236}">
                <a16:creationId xmlns:a16="http://schemas.microsoft.com/office/drawing/2014/main" id="{B223C990-34B6-4A35-88E7-493F863572FB}"/>
              </a:ext>
            </a:extLst>
          </p:cNvPr>
          <p:cNvSpPr>
            <a:spLocks noGrp="1"/>
          </p:cNvSpPr>
          <p:nvPr>
            <p:ph type="body" idx="13"/>
          </p:nvPr>
        </p:nvSpPr>
        <p:spPr>
          <a:xfrm>
            <a:off x="2934586" y="1261835"/>
            <a:ext cx="3274827" cy="1631381"/>
          </a:xfrm>
        </p:spPr>
        <p:txBody>
          <a:bodyPr lIns="0" tIns="0" rIns="0" bIns="0"/>
          <a:lstStyle/>
          <a:p>
            <a:r>
              <a:rPr lang="nb-NO" dirty="0"/>
              <a:t>«Innsats i handlingsplanen retter  seg mot forhold som påvirker folks mulig heter til å være fysisk aktive  i hverdag og fritid.»</a:t>
            </a:r>
          </a:p>
        </p:txBody>
      </p:sp>
      <p:sp>
        <p:nvSpPr>
          <p:cNvPr id="12" name="Tittel 11">
            <a:extLst>
              <a:ext uri="{FF2B5EF4-FFF2-40B4-BE49-F238E27FC236}">
                <a16:creationId xmlns:a16="http://schemas.microsoft.com/office/drawing/2014/main" id="{3B53F00B-F91E-4018-ABF4-37EFD2E75D75}"/>
              </a:ext>
            </a:extLst>
          </p:cNvPr>
          <p:cNvSpPr>
            <a:spLocks noGrp="1"/>
          </p:cNvSpPr>
          <p:nvPr>
            <p:ph type="title"/>
          </p:nvPr>
        </p:nvSpPr>
        <p:spPr/>
        <p:txBody>
          <a:bodyPr/>
          <a:lstStyle/>
          <a:p>
            <a:r>
              <a:rPr lang="nb-NO" dirty="0"/>
              <a:t>Strategiske grep</a:t>
            </a:r>
          </a:p>
        </p:txBody>
      </p:sp>
      <p:pic>
        <p:nvPicPr>
          <p:cNvPr id="7" name="Grafikk 6">
            <a:extLst>
              <a:ext uri="{FF2B5EF4-FFF2-40B4-BE49-F238E27FC236}">
                <a16:creationId xmlns:a16="http://schemas.microsoft.com/office/drawing/2014/main" id="{604E4E2F-51FD-4BC7-9670-B6B8D6B6E6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7676" y="2296633"/>
            <a:ext cx="1722609" cy="2212987"/>
          </a:xfrm>
          <a:prstGeom prst="rect">
            <a:avLst/>
          </a:prstGeom>
        </p:spPr>
      </p:pic>
      <p:pic>
        <p:nvPicPr>
          <p:cNvPr id="9" name="Grafikk 8">
            <a:extLst>
              <a:ext uri="{FF2B5EF4-FFF2-40B4-BE49-F238E27FC236}">
                <a16:creationId xmlns:a16="http://schemas.microsoft.com/office/drawing/2014/main" id="{906C939B-3C0D-448F-B94E-4962B489DF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3700" y="633881"/>
            <a:ext cx="1762925" cy="1115980"/>
          </a:xfrm>
          <a:prstGeom prst="rect">
            <a:avLst/>
          </a:prstGeom>
        </p:spPr>
      </p:pic>
      <p:pic>
        <p:nvPicPr>
          <p:cNvPr id="11" name="Grafikk 10">
            <a:extLst>
              <a:ext uri="{FF2B5EF4-FFF2-40B4-BE49-F238E27FC236}">
                <a16:creationId xmlns:a16="http://schemas.microsoft.com/office/drawing/2014/main" id="{4FA3CE66-12C5-440D-B067-CC58CECF75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24773" y="2235991"/>
            <a:ext cx="1038225" cy="657225"/>
          </a:xfrm>
          <a:prstGeom prst="rect">
            <a:avLst/>
          </a:prstGeom>
        </p:spPr>
      </p:pic>
      <p:sp>
        <p:nvSpPr>
          <p:cNvPr id="15" name="TekstSylinder 14">
            <a:extLst>
              <a:ext uri="{FF2B5EF4-FFF2-40B4-BE49-F238E27FC236}">
                <a16:creationId xmlns:a16="http://schemas.microsoft.com/office/drawing/2014/main" id="{35C3B81E-064E-4984-8B2C-4CF8FF8F0F19}"/>
              </a:ext>
            </a:extLst>
          </p:cNvPr>
          <p:cNvSpPr txBox="1"/>
          <p:nvPr/>
        </p:nvSpPr>
        <p:spPr>
          <a:xfrm>
            <a:off x="1857153" y="3196381"/>
            <a:ext cx="2643964" cy="1039708"/>
          </a:xfrm>
          <a:prstGeom prst="rect">
            <a:avLst/>
          </a:prstGeom>
          <a:noFill/>
        </p:spPr>
        <p:txBody>
          <a:bodyPr wrap="square" lIns="0" tIns="0" rIns="0" bIns="0">
            <a:spAutoFit/>
          </a:bodyPr>
          <a:lstStyle/>
          <a:p>
            <a:pPr marL="216000" indent="-216000">
              <a:lnSpc>
                <a:spcPct val="114000"/>
              </a:lnSpc>
              <a:buFont typeface="Arial" panose="020B0604020202020204" pitchFamily="34" charset="0"/>
              <a:buChar char="•"/>
            </a:pPr>
            <a:r>
              <a:rPr lang="nb-NO" sz="1200" dirty="0">
                <a:solidFill>
                  <a:schemeClr val="lt2"/>
                </a:solidFill>
              </a:rPr>
              <a:t>Dette innebærer universelle </a:t>
            </a:r>
            <a:br>
              <a:rPr lang="nb-NO" sz="1200" dirty="0">
                <a:solidFill>
                  <a:schemeClr val="lt2"/>
                </a:solidFill>
              </a:rPr>
            </a:br>
            <a:r>
              <a:rPr lang="nb-NO" sz="1200" dirty="0">
                <a:solidFill>
                  <a:schemeClr val="lt2"/>
                </a:solidFill>
              </a:rPr>
              <a:t>tiltak rettet mot hele befolkning-gen på arenaer som favner alle, med tidlig innsats og like mulig-heter for alle.</a:t>
            </a:r>
          </a:p>
        </p:txBody>
      </p:sp>
      <p:sp>
        <p:nvSpPr>
          <p:cNvPr id="17" name="TekstSylinder 16">
            <a:extLst>
              <a:ext uri="{FF2B5EF4-FFF2-40B4-BE49-F238E27FC236}">
                <a16:creationId xmlns:a16="http://schemas.microsoft.com/office/drawing/2014/main" id="{591B7526-7F79-4D7E-90F9-A82410B26E76}"/>
              </a:ext>
            </a:extLst>
          </p:cNvPr>
          <p:cNvSpPr txBox="1"/>
          <p:nvPr/>
        </p:nvSpPr>
        <p:spPr>
          <a:xfrm>
            <a:off x="4752755" y="3196381"/>
            <a:ext cx="2718389" cy="829201"/>
          </a:xfrm>
          <a:prstGeom prst="rect">
            <a:avLst/>
          </a:prstGeom>
          <a:noFill/>
        </p:spPr>
        <p:txBody>
          <a:bodyPr wrap="square" lIns="0" tIns="0" rIns="0" bIns="0">
            <a:spAutoFit/>
          </a:bodyPr>
          <a:lstStyle/>
          <a:p>
            <a:pPr marL="216000" indent="-216000">
              <a:lnSpc>
                <a:spcPct val="114000"/>
              </a:lnSpc>
              <a:buFont typeface="Arial" panose="020B0604020202020204" pitchFamily="34" charset="0"/>
              <a:buChar char="•"/>
            </a:pPr>
            <a:r>
              <a:rPr lang="nb-NO" sz="1200" dirty="0">
                <a:solidFill>
                  <a:schemeClr val="lt2"/>
                </a:solidFill>
              </a:rPr>
              <a:t>Samtidig legges til det rette</a:t>
            </a:r>
            <a:br>
              <a:rPr lang="nb-NO" sz="1200" dirty="0">
                <a:solidFill>
                  <a:schemeClr val="lt2"/>
                </a:solidFill>
              </a:rPr>
            </a:br>
            <a:r>
              <a:rPr lang="nb-NO" sz="1200" dirty="0">
                <a:solidFill>
                  <a:schemeClr val="lt2"/>
                </a:solidFill>
              </a:rPr>
              <a:t>for målrettet innsats mot ulike grupper i befolkningen som </a:t>
            </a:r>
            <a:br>
              <a:rPr lang="nb-NO" sz="1200" dirty="0">
                <a:solidFill>
                  <a:schemeClr val="lt2"/>
                </a:solidFill>
              </a:rPr>
            </a:br>
            <a:r>
              <a:rPr lang="nb-NO" sz="1200" dirty="0">
                <a:solidFill>
                  <a:schemeClr val="lt2"/>
                </a:solidFill>
              </a:rPr>
              <a:t>trenger tilpasset oppfølging.</a:t>
            </a:r>
          </a:p>
        </p:txBody>
      </p:sp>
      <p:pic>
        <p:nvPicPr>
          <p:cNvPr id="18" name="Grafikk 17">
            <a:extLst>
              <a:ext uri="{FF2B5EF4-FFF2-40B4-BE49-F238E27FC236}">
                <a16:creationId xmlns:a16="http://schemas.microsoft.com/office/drawing/2014/main" id="{EF91B221-ADEF-45B1-8FEF-D10D257DEA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24773" y="2235990"/>
            <a:ext cx="1038227" cy="657226"/>
          </a:xfrm>
          <a:prstGeom prst="rect">
            <a:avLst/>
          </a:prstGeom>
        </p:spPr>
      </p:pic>
      <p:cxnSp>
        <p:nvCxnSpPr>
          <p:cNvPr id="21" name="Rett linje 20">
            <a:extLst>
              <a:ext uri="{FF2B5EF4-FFF2-40B4-BE49-F238E27FC236}">
                <a16:creationId xmlns:a16="http://schemas.microsoft.com/office/drawing/2014/main" id="{E1EBA4B0-8D6A-41EB-B5CD-C47261BC0959}"/>
              </a:ext>
            </a:extLst>
          </p:cNvPr>
          <p:cNvCxnSpPr/>
          <p:nvPr/>
        </p:nvCxnSpPr>
        <p:spPr>
          <a:xfrm flipV="1">
            <a:off x="4593264" y="3203469"/>
            <a:ext cx="0" cy="1226763"/>
          </a:xfrm>
          <a:prstGeom prst="line">
            <a:avLst/>
          </a:prstGeom>
          <a:ln>
            <a:solidFill>
              <a:schemeClr val="l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971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innhold 10">
            <a:extLst>
              <a:ext uri="{FF2B5EF4-FFF2-40B4-BE49-F238E27FC236}">
                <a16:creationId xmlns:a16="http://schemas.microsoft.com/office/drawing/2014/main" id="{78BA0125-274B-4E79-A8E2-1D414DE2E4B8}"/>
              </a:ext>
            </a:extLst>
          </p:cNvPr>
          <p:cNvSpPr>
            <a:spLocks noGrp="1"/>
          </p:cNvSpPr>
          <p:nvPr>
            <p:ph sz="half" idx="1"/>
          </p:nvPr>
        </p:nvSpPr>
        <p:spPr>
          <a:xfrm>
            <a:off x="538716" y="1800225"/>
            <a:ext cx="3887022" cy="2556662"/>
          </a:xfrm>
        </p:spPr>
        <p:txBody>
          <a:bodyPr/>
          <a:lstStyle/>
          <a:p>
            <a:r>
              <a:rPr lang="nb-NO" dirty="0"/>
              <a:t>Primærmålgruppen er statlige sektorer </a:t>
            </a:r>
            <a:br>
              <a:rPr lang="nb-NO" dirty="0"/>
            </a:br>
            <a:r>
              <a:rPr lang="nb-NO" dirty="0"/>
              <a:t>som har ansvar og virkemidler for å utvikle </a:t>
            </a:r>
            <a:br>
              <a:rPr lang="nb-NO" dirty="0"/>
            </a:br>
            <a:r>
              <a:rPr lang="nb-NO" dirty="0"/>
              <a:t>et aktivitetsvennlig samfunn.</a:t>
            </a:r>
          </a:p>
          <a:p>
            <a:r>
              <a:rPr lang="nb-NO" dirty="0"/>
              <a:t>Sentrale aktører i arbeidet med å nå målene </a:t>
            </a:r>
            <a:br>
              <a:rPr lang="nb-NO" dirty="0"/>
            </a:br>
            <a:r>
              <a:rPr lang="nb-NO" dirty="0"/>
              <a:t>er kommuner og fylkeskommuner, samt sivilsamfunnet, frivillig og privat sektor.</a:t>
            </a:r>
          </a:p>
        </p:txBody>
      </p:sp>
      <p:sp>
        <p:nvSpPr>
          <p:cNvPr id="12" name="Plassholder for innhold 11">
            <a:extLst>
              <a:ext uri="{FF2B5EF4-FFF2-40B4-BE49-F238E27FC236}">
                <a16:creationId xmlns:a16="http://schemas.microsoft.com/office/drawing/2014/main" id="{3D533E74-0CBA-4107-9007-1171B8224799}"/>
              </a:ext>
            </a:extLst>
          </p:cNvPr>
          <p:cNvSpPr>
            <a:spLocks noGrp="1"/>
          </p:cNvSpPr>
          <p:nvPr>
            <p:ph sz="half" idx="2"/>
          </p:nvPr>
        </p:nvSpPr>
        <p:spPr>
          <a:xfrm>
            <a:off x="4718260" y="1800225"/>
            <a:ext cx="3887023" cy="2556662"/>
          </a:xfrm>
        </p:spPr>
        <p:txBody>
          <a:bodyPr/>
          <a:lstStyle/>
          <a:p>
            <a:r>
              <a:rPr lang="nb-NO" dirty="0"/>
              <a:t>Handlingsplanen er et redskap </a:t>
            </a:r>
            <a:br>
              <a:rPr lang="nb-NO" dirty="0"/>
            </a:br>
            <a:r>
              <a:rPr lang="nb-NO" dirty="0"/>
              <a:t>og skal gi kunnskapsstøtte.</a:t>
            </a:r>
          </a:p>
          <a:p>
            <a:r>
              <a:rPr lang="nb-NO" dirty="0"/>
              <a:t>Lenker og vedlegg.</a:t>
            </a:r>
          </a:p>
          <a:p>
            <a:r>
              <a:rPr lang="nb-NO" dirty="0"/>
              <a:t>Handlingsplanen vil følges opp gjennom indikatorene for fysisk aktivitet som er utviklet for å følge opp nasjonal og global strategi for ikke-smittsomme sykdommer.</a:t>
            </a:r>
          </a:p>
        </p:txBody>
      </p:sp>
      <p:sp>
        <p:nvSpPr>
          <p:cNvPr id="6" name="Plassholder for bunntekst 5">
            <a:extLst>
              <a:ext uri="{FF2B5EF4-FFF2-40B4-BE49-F238E27FC236}">
                <a16:creationId xmlns:a16="http://schemas.microsoft.com/office/drawing/2014/main" id="{E7D491C5-FB0E-4216-A08B-1D0B666959C6}"/>
              </a:ext>
            </a:extLst>
          </p:cNvPr>
          <p:cNvSpPr>
            <a:spLocks noGrp="1"/>
          </p:cNvSpPr>
          <p:nvPr>
            <p:ph type="ftr" sz="quarter" idx="11"/>
          </p:nvPr>
        </p:nvSpPr>
        <p:spPr/>
        <p:txBody>
          <a:bodyPr>
            <a:normAutofit lnSpcReduction="10000"/>
          </a:bodyPr>
          <a:lstStyle/>
          <a:p>
            <a:r>
              <a:rPr lang="nb-NO" dirty="0"/>
              <a:t>Mål og innsatsområder </a:t>
            </a:r>
          </a:p>
        </p:txBody>
      </p:sp>
      <p:sp>
        <p:nvSpPr>
          <p:cNvPr id="10" name="Tittel 9">
            <a:extLst>
              <a:ext uri="{FF2B5EF4-FFF2-40B4-BE49-F238E27FC236}">
                <a16:creationId xmlns:a16="http://schemas.microsoft.com/office/drawing/2014/main" id="{7AEC365D-1408-4D15-8C1A-020CE9C7E707}"/>
              </a:ext>
            </a:extLst>
          </p:cNvPr>
          <p:cNvSpPr>
            <a:spLocks noGrp="1"/>
          </p:cNvSpPr>
          <p:nvPr>
            <p:ph type="title"/>
          </p:nvPr>
        </p:nvSpPr>
        <p:spPr>
          <a:xfrm>
            <a:off x="538715" y="504063"/>
            <a:ext cx="3887022" cy="528006"/>
          </a:xfrm>
        </p:spPr>
        <p:txBody>
          <a:bodyPr/>
          <a:lstStyle/>
          <a:p>
            <a:r>
              <a:rPr lang="nb-NO" dirty="0"/>
              <a:t>Målgrupper</a:t>
            </a:r>
          </a:p>
        </p:txBody>
      </p:sp>
      <p:sp>
        <p:nvSpPr>
          <p:cNvPr id="13" name="Tittel 9">
            <a:extLst>
              <a:ext uri="{FF2B5EF4-FFF2-40B4-BE49-F238E27FC236}">
                <a16:creationId xmlns:a16="http://schemas.microsoft.com/office/drawing/2014/main" id="{7A3857DF-F210-4EB1-8C74-F099B745CE8A}"/>
              </a:ext>
            </a:extLst>
          </p:cNvPr>
          <p:cNvSpPr txBox="1">
            <a:spLocks/>
          </p:cNvSpPr>
          <p:nvPr/>
        </p:nvSpPr>
        <p:spPr>
          <a:xfrm>
            <a:off x="4718260" y="504063"/>
            <a:ext cx="3887023" cy="528006"/>
          </a:xfrm>
          <a:prstGeom prst="rect">
            <a:avLst/>
          </a:prstGeom>
          <a:blipFill dpi="0" rotWithShape="1">
            <a:blip r:embed="rId2">
              <a:extLst>
                <a:ext uri="{28A0092B-C50C-407E-A947-70E740481C1C}">
                  <a14:useLocalDpi xmlns:a14="http://schemas.microsoft.com/office/drawing/2010/main" val="0"/>
                </a:ext>
              </a:extLst>
            </a:blip>
            <a:srcRect/>
            <a:tile tx="0" ty="0" sx="100000" sy="100000" flip="none" algn="b"/>
          </a:blipFill>
        </p:spPr>
        <p:txBody>
          <a:bodyPr vert="horz" lIns="0" tIns="0" rIns="0" bIns="180000" rtlCol="0" anchor="ctr" anchorCtr="0">
            <a:normAutofit/>
          </a:bodyPr>
          <a:lstStyle>
            <a:lvl1pPr algn="ctr" defTabSz="685800" rtl="0" eaLnBrk="1" latinLnBrk="0" hangingPunct="1">
              <a:lnSpc>
                <a:spcPct val="90000"/>
              </a:lnSpc>
              <a:spcBef>
                <a:spcPct val="0"/>
              </a:spcBef>
              <a:buNone/>
              <a:defRPr sz="2500" b="1" kern="1200">
                <a:solidFill>
                  <a:schemeClr val="accent1"/>
                </a:solidFill>
                <a:latin typeface="+mj-lt"/>
                <a:ea typeface="+mj-ea"/>
                <a:cs typeface="+mj-cs"/>
              </a:defRPr>
            </a:lvl1pPr>
          </a:lstStyle>
          <a:p>
            <a:r>
              <a:rPr lang="nb-NO" dirty="0"/>
              <a:t>Oppfølging</a:t>
            </a:r>
          </a:p>
        </p:txBody>
      </p:sp>
      <p:cxnSp>
        <p:nvCxnSpPr>
          <p:cNvPr id="2" name="Rett linje 1">
            <a:extLst>
              <a:ext uri="{FF2B5EF4-FFF2-40B4-BE49-F238E27FC236}">
                <a16:creationId xmlns:a16="http://schemas.microsoft.com/office/drawing/2014/main" id="{1EBA7373-B998-4B97-B37F-70A2A4DE41AF}"/>
              </a:ext>
            </a:extLst>
          </p:cNvPr>
          <p:cNvCxnSpPr>
            <a:cxnSpLocks/>
          </p:cNvCxnSpPr>
          <p:nvPr/>
        </p:nvCxnSpPr>
        <p:spPr>
          <a:xfrm>
            <a:off x="4572000" y="1800225"/>
            <a:ext cx="0" cy="189913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556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5AB1D240-527F-4E05-94EA-DFD4F6A27D71}"/>
              </a:ext>
            </a:extLst>
          </p:cNvPr>
          <p:cNvSpPr>
            <a:spLocks noGrp="1"/>
          </p:cNvSpPr>
          <p:nvPr>
            <p:ph idx="1"/>
          </p:nvPr>
        </p:nvSpPr>
        <p:spPr>
          <a:xfrm>
            <a:off x="540068" y="1800225"/>
            <a:ext cx="3090530" cy="2020186"/>
          </a:xfrm>
        </p:spPr>
        <p:txBody>
          <a:bodyPr/>
          <a:lstStyle/>
          <a:p>
            <a:r>
              <a:rPr lang="nb-NO" dirty="0"/>
              <a:t>Gå- og aktivitetsvennlige nærmiljøer</a:t>
            </a:r>
          </a:p>
          <a:p>
            <a:r>
              <a:rPr lang="nb-NO" dirty="0"/>
              <a:t>Vår aktive fritid</a:t>
            </a:r>
          </a:p>
          <a:p>
            <a:r>
              <a:rPr lang="nb-NO" dirty="0"/>
              <a:t>Mer aktivitet på hverdagsarenane</a:t>
            </a:r>
          </a:p>
          <a:p>
            <a:r>
              <a:rPr lang="nb-NO" dirty="0"/>
              <a:t>Helse- og omsorgstjenester</a:t>
            </a:r>
          </a:p>
          <a:p>
            <a:r>
              <a:rPr lang="nb-NO" dirty="0"/>
              <a:t>Kunnskapsutvikling og innovasjon</a:t>
            </a:r>
          </a:p>
          <a:p>
            <a:r>
              <a:rPr lang="nb-NO" dirty="0"/>
              <a:t>Organisering og oppfølging</a:t>
            </a:r>
          </a:p>
        </p:txBody>
      </p:sp>
      <p:sp>
        <p:nvSpPr>
          <p:cNvPr id="4" name="Plassholder for bunntekst 3">
            <a:extLst>
              <a:ext uri="{FF2B5EF4-FFF2-40B4-BE49-F238E27FC236}">
                <a16:creationId xmlns:a16="http://schemas.microsoft.com/office/drawing/2014/main" id="{5B39658B-7FBA-4308-A0CD-F352A584A7E8}"/>
              </a:ext>
            </a:extLst>
          </p:cNvPr>
          <p:cNvSpPr>
            <a:spLocks noGrp="1"/>
          </p:cNvSpPr>
          <p:nvPr>
            <p:ph type="ftr" sz="quarter" idx="11"/>
          </p:nvPr>
        </p:nvSpPr>
        <p:spPr/>
        <p:txBody>
          <a:bodyPr>
            <a:normAutofit lnSpcReduction="10000"/>
          </a:bodyPr>
          <a:lstStyle/>
          <a:p>
            <a:r>
              <a:rPr lang="nb-NO" dirty="0"/>
              <a:t>Mål og innsatsområder </a:t>
            </a:r>
          </a:p>
        </p:txBody>
      </p:sp>
      <p:sp>
        <p:nvSpPr>
          <p:cNvPr id="5" name="Tittel 4">
            <a:extLst>
              <a:ext uri="{FF2B5EF4-FFF2-40B4-BE49-F238E27FC236}">
                <a16:creationId xmlns:a16="http://schemas.microsoft.com/office/drawing/2014/main" id="{D2063FBD-3A1F-4D9F-9A94-3DCDB4CBFD28}"/>
              </a:ext>
            </a:extLst>
          </p:cNvPr>
          <p:cNvSpPr>
            <a:spLocks noGrp="1"/>
          </p:cNvSpPr>
          <p:nvPr>
            <p:ph type="title"/>
          </p:nvPr>
        </p:nvSpPr>
        <p:spPr/>
        <p:txBody>
          <a:bodyPr/>
          <a:lstStyle/>
          <a:p>
            <a:r>
              <a:rPr lang="nb-NO" dirty="0"/>
              <a:t>Innsatsområder</a:t>
            </a:r>
          </a:p>
        </p:txBody>
      </p:sp>
      <p:pic>
        <p:nvPicPr>
          <p:cNvPr id="3" name="Grafikk 2">
            <a:extLst>
              <a:ext uri="{FF2B5EF4-FFF2-40B4-BE49-F238E27FC236}">
                <a16:creationId xmlns:a16="http://schemas.microsoft.com/office/drawing/2014/main" id="{62ABD813-3D10-4445-9A02-F28CA998FE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11256" y="1787420"/>
            <a:ext cx="2127952" cy="2433765"/>
          </a:xfrm>
          <a:prstGeom prst="rect">
            <a:avLst/>
          </a:prstGeom>
        </p:spPr>
      </p:pic>
    </p:spTree>
    <p:extLst>
      <p:ext uri="{BB962C8B-B14F-4D97-AF65-F5344CB8AC3E}">
        <p14:creationId xmlns:p14="http://schemas.microsoft.com/office/powerpoint/2010/main" val="2739455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Et bilde som inneholder snø, utendørs, gå på ski, person&#10;&#10;Automatisk generert beskrivelse">
            <a:extLst>
              <a:ext uri="{FF2B5EF4-FFF2-40B4-BE49-F238E27FC236}">
                <a16:creationId xmlns:a16="http://schemas.microsoft.com/office/drawing/2014/main" id="{67101EF4-5D4E-4421-BC55-528799BE0F56}"/>
              </a:ext>
            </a:extLst>
          </p:cNvPr>
          <p:cNvPicPr>
            <a:picLocks noGrp="1" noChangeAspect="1"/>
          </p:cNvPicPr>
          <p:nvPr>
            <p:ph type="pic" idx="13"/>
          </p:nvPr>
        </p:nvPicPr>
        <p:blipFill>
          <a:blip r:embed="rId2"/>
          <a:srcRect t="54" b="54"/>
          <a:stretch>
            <a:fillRect/>
          </a:stretch>
        </p:blipFill>
        <p:spPr/>
      </p:pic>
      <p:sp>
        <p:nvSpPr>
          <p:cNvPr id="3" name="Plassholder for tekst 2">
            <a:extLst>
              <a:ext uri="{FF2B5EF4-FFF2-40B4-BE49-F238E27FC236}">
                <a16:creationId xmlns:a16="http://schemas.microsoft.com/office/drawing/2014/main" id="{BC32FCC9-E47B-446C-8499-2BE2CDEE1600}"/>
              </a:ext>
            </a:extLst>
          </p:cNvPr>
          <p:cNvSpPr>
            <a:spLocks noGrp="1"/>
          </p:cNvSpPr>
          <p:nvPr>
            <p:ph type="body" sz="quarter" idx="14"/>
          </p:nvPr>
        </p:nvSpPr>
        <p:spPr/>
        <p:txBody>
          <a:bodyPr/>
          <a:lstStyle/>
          <a:p>
            <a:endParaRPr lang="nb-NO" dirty="0"/>
          </a:p>
        </p:txBody>
      </p:sp>
      <p:sp>
        <p:nvSpPr>
          <p:cNvPr id="4" name="Plassholder for tekst 3">
            <a:extLst>
              <a:ext uri="{FF2B5EF4-FFF2-40B4-BE49-F238E27FC236}">
                <a16:creationId xmlns:a16="http://schemas.microsoft.com/office/drawing/2014/main" id="{4F1D2339-BD68-44ED-AE3D-96ECE509CED1}"/>
              </a:ext>
            </a:extLst>
          </p:cNvPr>
          <p:cNvSpPr>
            <a:spLocks noGrp="1"/>
          </p:cNvSpPr>
          <p:nvPr>
            <p:ph type="body" sz="quarter" idx="15"/>
          </p:nvPr>
        </p:nvSpPr>
        <p:spPr/>
        <p:txBody>
          <a:bodyPr>
            <a:normAutofit/>
          </a:bodyPr>
          <a:lstStyle/>
          <a:p>
            <a:r>
              <a:rPr lang="nb-NO" sz="1700" dirty="0"/>
              <a:t>Gå- og aktivitets- vennlige  nærmiljøer</a:t>
            </a:r>
          </a:p>
        </p:txBody>
      </p:sp>
      <p:sp>
        <p:nvSpPr>
          <p:cNvPr id="5" name="Tittel 4">
            <a:extLst>
              <a:ext uri="{FF2B5EF4-FFF2-40B4-BE49-F238E27FC236}">
                <a16:creationId xmlns:a16="http://schemas.microsoft.com/office/drawing/2014/main" id="{3459F77B-1D33-4737-9DD8-E2ECE6D5CF01}"/>
              </a:ext>
            </a:extLst>
          </p:cNvPr>
          <p:cNvSpPr>
            <a:spLocks noGrp="1"/>
          </p:cNvSpPr>
          <p:nvPr>
            <p:ph type="title"/>
          </p:nvPr>
        </p:nvSpPr>
        <p:spPr/>
        <p:txBody>
          <a:bodyPr/>
          <a:lstStyle/>
          <a:p>
            <a:r>
              <a:rPr lang="nb-NO" dirty="0"/>
              <a:t>03 /</a:t>
            </a:r>
          </a:p>
        </p:txBody>
      </p:sp>
    </p:spTree>
    <p:extLst>
      <p:ext uri="{BB962C8B-B14F-4D97-AF65-F5344CB8AC3E}">
        <p14:creationId xmlns:p14="http://schemas.microsoft.com/office/powerpoint/2010/main" val="1533507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6D6E42-67EB-4A75-A88F-238EA4B616E4}"/>
              </a:ext>
            </a:extLst>
          </p:cNvPr>
          <p:cNvSpPr>
            <a:spLocks noGrp="1"/>
          </p:cNvSpPr>
          <p:nvPr>
            <p:ph type="title"/>
          </p:nvPr>
        </p:nvSpPr>
        <p:spPr>
          <a:xfrm>
            <a:off x="540069" y="503633"/>
            <a:ext cx="3150394" cy="652656"/>
          </a:xfrm>
        </p:spPr>
        <p:txBody>
          <a:bodyPr>
            <a:normAutofit/>
          </a:bodyPr>
          <a:lstStyle/>
          <a:p>
            <a:r>
              <a:rPr lang="nb-NO" sz="1700" dirty="0"/>
              <a:t>Gå- og aktivitets- </a:t>
            </a:r>
            <a:br>
              <a:rPr lang="nb-NO" sz="1700" dirty="0"/>
            </a:br>
            <a:r>
              <a:rPr lang="nb-NO" sz="1700" dirty="0"/>
              <a:t>vennlige nærmiljøer</a:t>
            </a:r>
          </a:p>
        </p:txBody>
      </p:sp>
      <p:pic>
        <p:nvPicPr>
          <p:cNvPr id="12" name="Plassholder for bilde 11" descr="Et bilde som inneholder tekst, rom&#10;&#10;Automatisk generert beskrivelse">
            <a:extLst>
              <a:ext uri="{FF2B5EF4-FFF2-40B4-BE49-F238E27FC236}">
                <a16:creationId xmlns:a16="http://schemas.microsoft.com/office/drawing/2014/main" id="{0D45BC50-95E9-4BEA-8B5D-1FE3BA939ED8}"/>
              </a:ext>
            </a:extLst>
          </p:cNvPr>
          <p:cNvPicPr>
            <a:picLocks noGrp="1" noChangeAspect="1"/>
          </p:cNvPicPr>
          <p:nvPr>
            <p:ph type="pic" sz="quarter" idx="13"/>
          </p:nvPr>
        </p:nvPicPr>
        <p:blipFill>
          <a:blip r:embed="rId2"/>
          <a:srcRect t="40" b="40"/>
          <a:stretch>
            <a:fillRect/>
          </a:stretch>
        </p:blipFill>
        <p:spPr/>
      </p:pic>
      <p:sp>
        <p:nvSpPr>
          <p:cNvPr id="10" name="Plassholder for tekst 9">
            <a:extLst>
              <a:ext uri="{FF2B5EF4-FFF2-40B4-BE49-F238E27FC236}">
                <a16:creationId xmlns:a16="http://schemas.microsoft.com/office/drawing/2014/main" id="{FC5EEDE8-A579-4CD5-988E-E5C6EF315434}"/>
              </a:ext>
            </a:extLst>
          </p:cNvPr>
          <p:cNvSpPr>
            <a:spLocks noGrp="1"/>
          </p:cNvSpPr>
          <p:nvPr>
            <p:ph type="body" sz="quarter" idx="14"/>
          </p:nvPr>
        </p:nvSpPr>
        <p:spPr>
          <a:xfrm>
            <a:off x="540069" y="1404176"/>
            <a:ext cx="3150394" cy="2868550"/>
          </a:xfrm>
        </p:spPr>
        <p:txBody>
          <a:bodyPr/>
          <a:lstStyle/>
          <a:p>
            <a:pPr marL="0" indent="0">
              <a:buNone/>
            </a:pPr>
            <a:r>
              <a:rPr lang="nb-NO" dirty="0"/>
              <a:t>I Meld. St. 19 (2018–2019) Folkehelse- meldinga – Gode liv i et trygt samfunn, framgår det at regjeringen vil løfte fram og støtte utvikling av aktivitets-vennlige bo- og nærmiljøer og lokal-samfunn i handlingsplan for fysisk aktivitet. Gåvennlighet og å bevare områder under press, som blant annet leke områder, nærnatur, parker, grønt-områder og stier nær der folk bor vektlegges.</a:t>
            </a:r>
          </a:p>
        </p:txBody>
      </p:sp>
    </p:spTree>
    <p:extLst>
      <p:ext uri="{BB962C8B-B14F-4D97-AF65-F5344CB8AC3E}">
        <p14:creationId xmlns:p14="http://schemas.microsoft.com/office/powerpoint/2010/main" val="745292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k 19">
            <a:extLst>
              <a:ext uri="{FF2B5EF4-FFF2-40B4-BE49-F238E27FC236}">
                <a16:creationId xmlns:a16="http://schemas.microsoft.com/office/drawing/2014/main" id="{AD5F23AB-1D6F-43CB-9981-615E0AC1EB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70972" y="1508996"/>
            <a:ext cx="3120478" cy="1433390"/>
          </a:xfrm>
          <a:prstGeom prst="rect">
            <a:avLst/>
          </a:prstGeom>
        </p:spPr>
      </p:pic>
      <p:sp>
        <p:nvSpPr>
          <p:cNvPr id="2" name="Plassholder for innhold 1">
            <a:extLst>
              <a:ext uri="{FF2B5EF4-FFF2-40B4-BE49-F238E27FC236}">
                <a16:creationId xmlns:a16="http://schemas.microsoft.com/office/drawing/2014/main" id="{F8853EA0-B65E-4A74-9A8C-0060357DD543}"/>
              </a:ext>
            </a:extLst>
          </p:cNvPr>
          <p:cNvSpPr>
            <a:spLocks noGrp="1"/>
          </p:cNvSpPr>
          <p:nvPr>
            <p:ph idx="1"/>
          </p:nvPr>
        </p:nvSpPr>
        <p:spPr>
          <a:xfrm>
            <a:off x="900113" y="1800225"/>
            <a:ext cx="3208136" cy="1959198"/>
          </a:xfrm>
        </p:spPr>
        <p:txBody>
          <a:bodyPr>
            <a:normAutofit/>
          </a:bodyPr>
          <a:lstStyle/>
          <a:p>
            <a:pPr>
              <a:spcAft>
                <a:spcPts val="500"/>
              </a:spcAft>
            </a:pPr>
            <a:r>
              <a:rPr lang="nb-NO" sz="1400" dirty="0"/>
              <a:t>Helhetlig planlegging</a:t>
            </a:r>
          </a:p>
          <a:p>
            <a:pPr>
              <a:spcAft>
                <a:spcPts val="500"/>
              </a:spcAft>
            </a:pPr>
            <a:r>
              <a:rPr lang="nb-NO" sz="1400" dirty="0"/>
              <a:t>Tilrettelegging for gåing og sykling</a:t>
            </a:r>
          </a:p>
          <a:p>
            <a:pPr>
              <a:spcAft>
                <a:spcPts val="500"/>
              </a:spcAft>
            </a:pPr>
            <a:r>
              <a:rPr lang="nb-NO" sz="1400" dirty="0"/>
              <a:t>Utvikle flere nærnaturområder</a:t>
            </a:r>
          </a:p>
          <a:p>
            <a:pPr>
              <a:spcAft>
                <a:spcPts val="500"/>
              </a:spcAft>
            </a:pPr>
            <a:r>
              <a:rPr lang="nb-NO" sz="1400" dirty="0"/>
              <a:t>Mer aldersvennlige omgivelser</a:t>
            </a:r>
          </a:p>
          <a:p>
            <a:pPr marL="0" indent="0">
              <a:spcAft>
                <a:spcPts val="500"/>
              </a:spcAft>
              <a:buNone/>
            </a:pPr>
            <a:endParaRPr lang="nb-NO" dirty="0"/>
          </a:p>
          <a:p>
            <a:pPr marL="0" indent="0">
              <a:spcAft>
                <a:spcPts val="500"/>
              </a:spcAft>
              <a:buNone/>
            </a:pPr>
            <a:r>
              <a:rPr lang="nb-NO" i="1" dirty="0"/>
              <a:t>Sentrale departementer: </a:t>
            </a:r>
            <a:br>
              <a:rPr lang="nb-NO" i="1" dirty="0"/>
            </a:br>
            <a:r>
              <a:rPr lang="nb-NO" i="1" dirty="0"/>
              <a:t>KMD, SD, KLD, HOD</a:t>
            </a:r>
          </a:p>
        </p:txBody>
      </p:sp>
      <p:sp>
        <p:nvSpPr>
          <p:cNvPr id="4" name="Plassholder for bunntekst 3">
            <a:extLst>
              <a:ext uri="{FF2B5EF4-FFF2-40B4-BE49-F238E27FC236}">
                <a16:creationId xmlns:a16="http://schemas.microsoft.com/office/drawing/2014/main" id="{D807F000-C8D6-4087-A677-DB19E359084F}"/>
              </a:ext>
            </a:extLst>
          </p:cNvPr>
          <p:cNvSpPr>
            <a:spLocks noGrp="1"/>
          </p:cNvSpPr>
          <p:nvPr>
            <p:ph type="ftr" sz="quarter" idx="11"/>
          </p:nvPr>
        </p:nvSpPr>
        <p:spPr/>
        <p:txBody>
          <a:bodyPr>
            <a:normAutofit lnSpcReduction="10000"/>
          </a:bodyPr>
          <a:lstStyle/>
          <a:p>
            <a:r>
              <a:rPr lang="nb-NO" dirty="0"/>
              <a:t>Gå- og aktivitetsvennlige nærmiljøer</a:t>
            </a:r>
          </a:p>
        </p:txBody>
      </p:sp>
      <p:sp>
        <p:nvSpPr>
          <p:cNvPr id="5" name="Tittel 4">
            <a:extLst>
              <a:ext uri="{FF2B5EF4-FFF2-40B4-BE49-F238E27FC236}">
                <a16:creationId xmlns:a16="http://schemas.microsoft.com/office/drawing/2014/main" id="{27D46456-A426-4D54-AD69-3AA027B81891}"/>
              </a:ext>
            </a:extLst>
          </p:cNvPr>
          <p:cNvSpPr>
            <a:spLocks noGrp="1"/>
          </p:cNvSpPr>
          <p:nvPr>
            <p:ph type="title"/>
          </p:nvPr>
        </p:nvSpPr>
        <p:spPr/>
        <p:txBody>
          <a:bodyPr/>
          <a:lstStyle/>
          <a:p>
            <a:r>
              <a:rPr lang="nb-NO" dirty="0"/>
              <a:t>Gå- og aktivitetsvennlige nærmiljøer</a:t>
            </a:r>
          </a:p>
        </p:txBody>
      </p:sp>
      <p:cxnSp>
        <p:nvCxnSpPr>
          <p:cNvPr id="9" name="Rett linje 8">
            <a:extLst>
              <a:ext uri="{FF2B5EF4-FFF2-40B4-BE49-F238E27FC236}">
                <a16:creationId xmlns:a16="http://schemas.microsoft.com/office/drawing/2014/main" id="{D870E781-8887-432D-991A-8716FD112D30}"/>
              </a:ext>
            </a:extLst>
          </p:cNvPr>
          <p:cNvCxnSpPr/>
          <p:nvPr/>
        </p:nvCxnSpPr>
        <p:spPr>
          <a:xfrm>
            <a:off x="900113" y="3078480"/>
            <a:ext cx="3009900" cy="0"/>
          </a:xfrm>
          <a:prstGeom prst="line">
            <a:avLst/>
          </a:prstGeom>
          <a:ln>
            <a:solidFill>
              <a:schemeClr val="lt2"/>
            </a:solidFill>
          </a:ln>
        </p:spPr>
        <p:style>
          <a:lnRef idx="1">
            <a:schemeClr val="accent1"/>
          </a:lnRef>
          <a:fillRef idx="0">
            <a:schemeClr val="accent1"/>
          </a:fillRef>
          <a:effectRef idx="0">
            <a:schemeClr val="accent1"/>
          </a:effectRef>
          <a:fontRef idx="minor">
            <a:schemeClr val="tx1"/>
          </a:fontRef>
        </p:style>
      </p:cxnSp>
      <p:sp>
        <p:nvSpPr>
          <p:cNvPr id="11" name="TekstSylinder 10">
            <a:extLst>
              <a:ext uri="{FF2B5EF4-FFF2-40B4-BE49-F238E27FC236}">
                <a16:creationId xmlns:a16="http://schemas.microsoft.com/office/drawing/2014/main" id="{2F0E69E0-6872-48A3-80BA-7270D083F6E7}"/>
              </a:ext>
            </a:extLst>
          </p:cNvPr>
          <p:cNvSpPr txBox="1"/>
          <p:nvPr/>
        </p:nvSpPr>
        <p:spPr>
          <a:xfrm>
            <a:off x="4990745" y="1600882"/>
            <a:ext cx="2666288" cy="892552"/>
          </a:xfrm>
          <a:prstGeom prst="rect">
            <a:avLst/>
          </a:prstGeom>
          <a:noFill/>
        </p:spPr>
        <p:txBody>
          <a:bodyPr wrap="square">
            <a:spAutoFit/>
          </a:bodyPr>
          <a:lstStyle/>
          <a:p>
            <a:r>
              <a:rPr lang="nb-NO" sz="1300" i="1" dirty="0">
                <a:solidFill>
                  <a:schemeClr val="accent1"/>
                </a:solidFill>
              </a:rPr>
              <a:t>«Gåing er den vanligste fysiske  aktiviteten i alle aldersgrupper,  og kan bidra til å redusere sosiale forskjeller i helse.»</a:t>
            </a:r>
          </a:p>
        </p:txBody>
      </p:sp>
      <p:pic>
        <p:nvPicPr>
          <p:cNvPr id="16" name="Grafikk 15">
            <a:extLst>
              <a:ext uri="{FF2B5EF4-FFF2-40B4-BE49-F238E27FC236}">
                <a16:creationId xmlns:a16="http://schemas.microsoft.com/office/drawing/2014/main" id="{A5EB2AB4-F5FA-4B81-A8AB-79BAAEDAFC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45031" y="2330747"/>
            <a:ext cx="1022794" cy="629412"/>
          </a:xfrm>
          <a:prstGeom prst="rect">
            <a:avLst/>
          </a:prstGeom>
        </p:spPr>
      </p:pic>
      <p:pic>
        <p:nvPicPr>
          <p:cNvPr id="17" name="Grafikk 16">
            <a:extLst>
              <a:ext uri="{FF2B5EF4-FFF2-40B4-BE49-F238E27FC236}">
                <a16:creationId xmlns:a16="http://schemas.microsoft.com/office/drawing/2014/main" id="{7B776D01-FDF4-4B6B-9F91-A8B4AE6C2B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76045" y="2859091"/>
            <a:ext cx="745923" cy="1668845"/>
          </a:xfrm>
          <a:prstGeom prst="rect">
            <a:avLst/>
          </a:prstGeom>
        </p:spPr>
      </p:pic>
      <p:pic>
        <p:nvPicPr>
          <p:cNvPr id="18" name="Grafikk 17">
            <a:extLst>
              <a:ext uri="{FF2B5EF4-FFF2-40B4-BE49-F238E27FC236}">
                <a16:creationId xmlns:a16="http://schemas.microsoft.com/office/drawing/2014/main" id="{41246013-CBF7-47A2-92C4-92855BBD66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21968" y="3546099"/>
            <a:ext cx="556239" cy="960777"/>
          </a:xfrm>
          <a:prstGeom prst="rect">
            <a:avLst/>
          </a:prstGeom>
        </p:spPr>
      </p:pic>
      <p:pic>
        <p:nvPicPr>
          <p:cNvPr id="19" name="Grafikk 18">
            <a:extLst>
              <a:ext uri="{FF2B5EF4-FFF2-40B4-BE49-F238E27FC236}">
                <a16:creationId xmlns:a16="http://schemas.microsoft.com/office/drawing/2014/main" id="{9B74F608-2FFA-41D3-8EDF-F537E71F45C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14482" y="3078480"/>
            <a:ext cx="1509060" cy="1384344"/>
          </a:xfrm>
          <a:prstGeom prst="rect">
            <a:avLst/>
          </a:prstGeom>
        </p:spPr>
      </p:pic>
    </p:spTree>
    <p:extLst>
      <p:ext uri="{BB962C8B-B14F-4D97-AF65-F5344CB8AC3E}">
        <p14:creationId xmlns:p14="http://schemas.microsoft.com/office/powerpoint/2010/main" val="1981860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29BB16EF-579C-43E2-8417-CDEE9B2EF050}"/>
              </a:ext>
            </a:extLst>
          </p:cNvPr>
          <p:cNvSpPr txBox="1"/>
          <p:nvPr/>
        </p:nvSpPr>
        <p:spPr>
          <a:xfrm>
            <a:off x="1690687" y="908448"/>
            <a:ext cx="2162175" cy="553998"/>
          </a:xfrm>
          <a:prstGeom prst="rect">
            <a:avLst/>
          </a:prstGeom>
          <a:noFill/>
        </p:spPr>
        <p:txBody>
          <a:bodyPr wrap="square" lIns="0" tIns="0" rIns="0" bIns="0">
            <a:spAutoFit/>
          </a:bodyPr>
          <a:lstStyle/>
          <a:p>
            <a:pPr algn="ctr"/>
            <a:r>
              <a:rPr lang="nb-NO" sz="1200" i="1" dirty="0">
                <a:solidFill>
                  <a:schemeClr val="accent5"/>
                </a:solidFill>
              </a:rPr>
              <a:t>«Mer enn åtte av ti bor i byer og tettsteder, og stadig </a:t>
            </a:r>
            <a:br>
              <a:rPr lang="nb-NO" sz="1200" i="1" dirty="0">
                <a:solidFill>
                  <a:schemeClr val="accent5"/>
                </a:solidFill>
              </a:rPr>
            </a:br>
            <a:r>
              <a:rPr lang="nb-NO" sz="1200" i="1" dirty="0">
                <a:solidFill>
                  <a:schemeClr val="accent5"/>
                </a:solidFill>
              </a:rPr>
              <a:t>flere gjør det.»</a:t>
            </a:r>
          </a:p>
        </p:txBody>
      </p:sp>
      <p:sp>
        <p:nvSpPr>
          <p:cNvPr id="7" name="TekstSylinder 6">
            <a:extLst>
              <a:ext uri="{FF2B5EF4-FFF2-40B4-BE49-F238E27FC236}">
                <a16:creationId xmlns:a16="http://schemas.microsoft.com/office/drawing/2014/main" id="{11FF9760-4F46-420E-945F-23AA588A5922}"/>
              </a:ext>
            </a:extLst>
          </p:cNvPr>
          <p:cNvSpPr txBox="1"/>
          <p:nvPr/>
        </p:nvSpPr>
        <p:spPr>
          <a:xfrm>
            <a:off x="5484019" y="3311723"/>
            <a:ext cx="2819400" cy="738664"/>
          </a:xfrm>
          <a:prstGeom prst="rect">
            <a:avLst/>
          </a:prstGeom>
          <a:noFill/>
        </p:spPr>
        <p:txBody>
          <a:bodyPr wrap="square" lIns="0" tIns="0" rIns="0" bIns="0">
            <a:spAutoFit/>
          </a:bodyPr>
          <a:lstStyle/>
          <a:p>
            <a:pPr algn="ctr"/>
            <a:r>
              <a:rPr lang="nb-NO" sz="1200" i="1" dirty="0">
                <a:solidFill>
                  <a:schemeClr val="accent5"/>
                </a:solidFill>
              </a:rPr>
              <a:t>«Våre nabolag, nærmiljøer  </a:t>
            </a:r>
            <a:br>
              <a:rPr lang="nb-NO" sz="1200" i="1" dirty="0">
                <a:solidFill>
                  <a:schemeClr val="accent5"/>
                </a:solidFill>
              </a:rPr>
            </a:br>
            <a:r>
              <a:rPr lang="nb-NO" sz="1200" i="1" dirty="0">
                <a:solidFill>
                  <a:schemeClr val="accent5"/>
                </a:solidFill>
              </a:rPr>
              <a:t>og lokalsamfunn må gi muligheter for  bevegelse – også for eldre og mennesker med nedsatt funksjonsevne.»</a:t>
            </a:r>
          </a:p>
        </p:txBody>
      </p:sp>
      <p:sp>
        <p:nvSpPr>
          <p:cNvPr id="9" name="TekstSylinder 8">
            <a:extLst>
              <a:ext uri="{FF2B5EF4-FFF2-40B4-BE49-F238E27FC236}">
                <a16:creationId xmlns:a16="http://schemas.microsoft.com/office/drawing/2014/main" id="{03A240D2-6AEA-4527-860E-45CDD9B11C74}"/>
              </a:ext>
            </a:extLst>
          </p:cNvPr>
          <p:cNvSpPr txBox="1"/>
          <p:nvPr/>
        </p:nvSpPr>
        <p:spPr>
          <a:xfrm>
            <a:off x="5167313" y="908448"/>
            <a:ext cx="3452812" cy="923330"/>
          </a:xfrm>
          <a:prstGeom prst="rect">
            <a:avLst/>
          </a:prstGeom>
          <a:noFill/>
        </p:spPr>
        <p:txBody>
          <a:bodyPr wrap="square" lIns="0" tIns="0" rIns="0" bIns="0">
            <a:spAutoFit/>
          </a:bodyPr>
          <a:lstStyle/>
          <a:p>
            <a:pPr algn="ctr"/>
            <a:r>
              <a:rPr lang="nb-NO" sz="1200" i="1" dirty="0">
                <a:solidFill>
                  <a:schemeClr val="accent5"/>
                </a:solidFill>
              </a:rPr>
              <a:t>«Undersøkelser viser at det fra bolig ikke bør være lenger enn 200 meter til små grønne områder og 500 meter til større grønne områder, for at områdene skal få funksjon som friluftslivsområde i hverdagen.»</a:t>
            </a:r>
          </a:p>
        </p:txBody>
      </p:sp>
      <p:sp>
        <p:nvSpPr>
          <p:cNvPr id="11" name="TekstSylinder 10">
            <a:extLst>
              <a:ext uri="{FF2B5EF4-FFF2-40B4-BE49-F238E27FC236}">
                <a16:creationId xmlns:a16="http://schemas.microsoft.com/office/drawing/2014/main" id="{D8F5C0E8-44A7-4C92-939D-59E8A86A684D}"/>
              </a:ext>
            </a:extLst>
          </p:cNvPr>
          <p:cNvSpPr txBox="1"/>
          <p:nvPr/>
        </p:nvSpPr>
        <p:spPr>
          <a:xfrm>
            <a:off x="5960269" y="510204"/>
            <a:ext cx="2107406" cy="323165"/>
          </a:xfrm>
          <a:prstGeom prst="rect">
            <a:avLst/>
          </a:prstGeom>
          <a:noFill/>
        </p:spPr>
        <p:txBody>
          <a:bodyPr wrap="square" lIns="0" tIns="0" rIns="0" bIns="0">
            <a:spAutoFit/>
          </a:bodyPr>
          <a:lstStyle/>
          <a:p>
            <a:r>
              <a:rPr lang="nb-NO" sz="2100" b="1" dirty="0">
                <a:solidFill>
                  <a:schemeClr val="accent5"/>
                </a:solidFill>
                <a:latin typeface="+mj-lt"/>
              </a:rPr>
              <a:t>200–500 meter</a:t>
            </a:r>
          </a:p>
        </p:txBody>
      </p:sp>
      <p:sp>
        <p:nvSpPr>
          <p:cNvPr id="13" name="TekstSylinder 12">
            <a:extLst>
              <a:ext uri="{FF2B5EF4-FFF2-40B4-BE49-F238E27FC236}">
                <a16:creationId xmlns:a16="http://schemas.microsoft.com/office/drawing/2014/main" id="{3F1CF22C-6E5B-441F-AAAE-F6D1E3C7D8AF}"/>
              </a:ext>
            </a:extLst>
          </p:cNvPr>
          <p:cNvSpPr txBox="1"/>
          <p:nvPr/>
        </p:nvSpPr>
        <p:spPr>
          <a:xfrm>
            <a:off x="2340769" y="510205"/>
            <a:ext cx="1002506" cy="323165"/>
          </a:xfrm>
          <a:prstGeom prst="rect">
            <a:avLst/>
          </a:prstGeom>
          <a:noFill/>
        </p:spPr>
        <p:txBody>
          <a:bodyPr wrap="square" lIns="0" tIns="0" rIns="0" bIns="0">
            <a:spAutoFit/>
          </a:bodyPr>
          <a:lstStyle/>
          <a:p>
            <a:r>
              <a:rPr lang="nb-NO" sz="2100" b="1" dirty="0">
                <a:solidFill>
                  <a:schemeClr val="accent5"/>
                </a:solidFill>
                <a:latin typeface="+mj-lt"/>
              </a:rPr>
              <a:t>8 av 10</a:t>
            </a:r>
          </a:p>
        </p:txBody>
      </p:sp>
      <p:pic>
        <p:nvPicPr>
          <p:cNvPr id="14" name="Grafikk 13">
            <a:extLst>
              <a:ext uri="{FF2B5EF4-FFF2-40B4-BE49-F238E27FC236}">
                <a16:creationId xmlns:a16="http://schemas.microsoft.com/office/drawing/2014/main" id="{0E8693E6-ADF7-4FF5-9CEF-DD4590800D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08155" y="4050388"/>
            <a:ext cx="702061" cy="727590"/>
          </a:xfrm>
          <a:prstGeom prst="rect">
            <a:avLst/>
          </a:prstGeom>
        </p:spPr>
      </p:pic>
      <p:pic>
        <p:nvPicPr>
          <p:cNvPr id="15" name="Grafikk 14">
            <a:extLst>
              <a:ext uri="{FF2B5EF4-FFF2-40B4-BE49-F238E27FC236}">
                <a16:creationId xmlns:a16="http://schemas.microsoft.com/office/drawing/2014/main" id="{0E85C0FF-5BCB-4F79-9DF7-2D16C105F3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39503" y="3632629"/>
            <a:ext cx="350912" cy="485878"/>
          </a:xfrm>
          <a:prstGeom prst="rect">
            <a:avLst/>
          </a:prstGeom>
        </p:spPr>
      </p:pic>
      <p:pic>
        <p:nvPicPr>
          <p:cNvPr id="16" name="Grafikk 15">
            <a:extLst>
              <a:ext uri="{FF2B5EF4-FFF2-40B4-BE49-F238E27FC236}">
                <a16:creationId xmlns:a16="http://schemas.microsoft.com/office/drawing/2014/main" id="{7D257B4F-4118-4287-9716-6D03F6F597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81276" y="3557127"/>
            <a:ext cx="294084" cy="485878"/>
          </a:xfrm>
          <a:prstGeom prst="rect">
            <a:avLst/>
          </a:prstGeom>
        </p:spPr>
      </p:pic>
      <p:pic>
        <p:nvPicPr>
          <p:cNvPr id="17" name="Grafikk 16">
            <a:extLst>
              <a:ext uri="{FF2B5EF4-FFF2-40B4-BE49-F238E27FC236}">
                <a16:creationId xmlns:a16="http://schemas.microsoft.com/office/drawing/2014/main" id="{6E9CE7D8-5386-47FD-A48E-0F2E608C7D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28962" y="1989411"/>
            <a:ext cx="328613" cy="630937"/>
          </a:xfrm>
          <a:prstGeom prst="rect">
            <a:avLst/>
          </a:prstGeom>
        </p:spPr>
      </p:pic>
      <p:pic>
        <p:nvPicPr>
          <p:cNvPr id="18" name="Grafikk 17">
            <a:extLst>
              <a:ext uri="{FF2B5EF4-FFF2-40B4-BE49-F238E27FC236}">
                <a16:creationId xmlns:a16="http://schemas.microsoft.com/office/drawing/2014/main" id="{5A56A5B6-2CE9-4DF1-BA6C-BFADE36C89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64901" y="1831778"/>
            <a:ext cx="661921" cy="509170"/>
          </a:xfrm>
          <a:prstGeom prst="rect">
            <a:avLst/>
          </a:prstGeom>
        </p:spPr>
      </p:pic>
      <p:pic>
        <p:nvPicPr>
          <p:cNvPr id="19" name="Grafikk 18">
            <a:extLst>
              <a:ext uri="{FF2B5EF4-FFF2-40B4-BE49-F238E27FC236}">
                <a16:creationId xmlns:a16="http://schemas.microsoft.com/office/drawing/2014/main" id="{925A2A3C-E7A8-417A-A340-53A56A32C16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126134" y="3921238"/>
            <a:ext cx="105098" cy="105098"/>
          </a:xfrm>
          <a:prstGeom prst="rect">
            <a:avLst/>
          </a:prstGeom>
        </p:spPr>
      </p:pic>
    </p:spTree>
    <p:extLst>
      <p:ext uri="{BB962C8B-B14F-4D97-AF65-F5344CB8AC3E}">
        <p14:creationId xmlns:p14="http://schemas.microsoft.com/office/powerpoint/2010/main" val="230684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2B599611-09CE-4588-AB6C-C70CC046CA39}"/>
              </a:ext>
            </a:extLst>
          </p:cNvPr>
          <p:cNvSpPr>
            <a:spLocks noGrp="1"/>
          </p:cNvSpPr>
          <p:nvPr>
            <p:ph idx="1"/>
          </p:nvPr>
        </p:nvSpPr>
        <p:spPr>
          <a:xfrm>
            <a:off x="1445462" y="1800225"/>
            <a:ext cx="1900250" cy="1824075"/>
          </a:xfrm>
        </p:spPr>
        <p:txBody>
          <a:bodyPr/>
          <a:lstStyle/>
          <a:p>
            <a:pPr marL="0" indent="0">
              <a:buNone/>
            </a:pPr>
            <a:r>
              <a:rPr lang="nb-NO" dirty="0"/>
              <a:t>Illustrasjonen viser hvor  langt ulike aldersgrupper </a:t>
            </a:r>
            <a:br>
              <a:rPr lang="nb-NO" dirty="0"/>
            </a:br>
            <a:r>
              <a:rPr lang="nb-NO" dirty="0"/>
              <a:t>beveger seg fra bolig.</a:t>
            </a:r>
            <a:br>
              <a:rPr lang="nb-NO" dirty="0"/>
            </a:br>
            <a:endParaRPr lang="nb-NO" dirty="0"/>
          </a:p>
          <a:p>
            <a:pPr marL="0" indent="0">
              <a:buNone/>
            </a:pPr>
            <a:r>
              <a:rPr lang="nb-NO" sz="800" i="1" dirty="0"/>
              <a:t>Dataene er hentet fra  </a:t>
            </a:r>
            <a:br>
              <a:rPr lang="nb-NO" sz="800" i="1" dirty="0"/>
            </a:br>
            <a:r>
              <a:rPr lang="nb-NO" sz="800" i="1" dirty="0"/>
              <a:t>«Planlegging av grønnstruktur  </a:t>
            </a:r>
            <a:br>
              <a:rPr lang="nb-NO" sz="800" i="1" dirty="0"/>
            </a:br>
            <a:r>
              <a:rPr lang="nb-NO" sz="800" i="1" dirty="0"/>
              <a:t>i byer og tettsteder»,  </a:t>
            </a:r>
            <a:br>
              <a:rPr lang="nb-NO" sz="800" i="1" dirty="0"/>
            </a:br>
            <a:r>
              <a:rPr lang="nb-NO" sz="800" i="1" dirty="0"/>
              <a:t>Direktoratet for naturforvaltning </a:t>
            </a:r>
            <a:br>
              <a:rPr lang="nb-NO" sz="800" i="1" dirty="0"/>
            </a:br>
            <a:r>
              <a:rPr lang="nb-NO" sz="800" i="1" dirty="0"/>
              <a:t>6-1994.</a:t>
            </a:r>
          </a:p>
        </p:txBody>
      </p:sp>
      <p:sp>
        <p:nvSpPr>
          <p:cNvPr id="2" name="Plassholder for bunntekst 1">
            <a:extLst>
              <a:ext uri="{FF2B5EF4-FFF2-40B4-BE49-F238E27FC236}">
                <a16:creationId xmlns:a16="http://schemas.microsoft.com/office/drawing/2014/main" id="{07F80EEE-48A2-407F-AA40-F9F74C9500E3}"/>
              </a:ext>
            </a:extLst>
          </p:cNvPr>
          <p:cNvSpPr>
            <a:spLocks noGrp="1"/>
          </p:cNvSpPr>
          <p:nvPr>
            <p:ph type="ftr" sz="quarter" idx="11"/>
          </p:nvPr>
        </p:nvSpPr>
        <p:spPr/>
        <p:txBody>
          <a:bodyPr>
            <a:normAutofit lnSpcReduction="10000"/>
          </a:bodyPr>
          <a:lstStyle/>
          <a:p>
            <a:r>
              <a:rPr lang="nb-NO" dirty="0"/>
              <a:t>Gå- og aktivitetsvennlige nærmiljøer</a:t>
            </a:r>
          </a:p>
        </p:txBody>
      </p:sp>
      <p:sp>
        <p:nvSpPr>
          <p:cNvPr id="3" name="Tittel 2">
            <a:extLst>
              <a:ext uri="{FF2B5EF4-FFF2-40B4-BE49-F238E27FC236}">
                <a16:creationId xmlns:a16="http://schemas.microsoft.com/office/drawing/2014/main" id="{E5869A37-9AD3-43CA-A2F4-27B6E6EF2990}"/>
              </a:ext>
            </a:extLst>
          </p:cNvPr>
          <p:cNvSpPr>
            <a:spLocks noGrp="1"/>
          </p:cNvSpPr>
          <p:nvPr>
            <p:ph type="title"/>
          </p:nvPr>
        </p:nvSpPr>
        <p:spPr/>
        <p:txBody>
          <a:bodyPr/>
          <a:lstStyle/>
          <a:p>
            <a:r>
              <a:rPr lang="nb-NO" dirty="0"/>
              <a:t>Rekkevidde fra bolig </a:t>
            </a:r>
          </a:p>
        </p:txBody>
      </p:sp>
      <p:pic>
        <p:nvPicPr>
          <p:cNvPr id="7" name="Plassholder for innhold 6">
            <a:extLst>
              <a:ext uri="{FF2B5EF4-FFF2-40B4-BE49-F238E27FC236}">
                <a16:creationId xmlns:a16="http://schemas.microsoft.com/office/drawing/2014/main" id="{56ACCC29-6B9A-44C9-AB1F-B215A4B5CD70}"/>
              </a:ext>
            </a:extLst>
          </p:cNvPr>
          <p:cNvPicPr>
            <a:picLocks noGrp="1" noChangeAspect="1"/>
          </p:cNvPicPr>
          <p:nvPr>
            <p:ph sz="half" idx="4294967295"/>
          </p:nvPr>
        </p:nvPicPr>
        <p:blipFill>
          <a:blip r:embed="rId2"/>
          <a:stretch>
            <a:fillRect/>
          </a:stretch>
        </p:blipFill>
        <p:spPr>
          <a:xfrm>
            <a:off x="3701035" y="1073147"/>
            <a:ext cx="2949575" cy="3640138"/>
          </a:xfrm>
        </p:spPr>
      </p:pic>
      <p:sp>
        <p:nvSpPr>
          <p:cNvPr id="9" name="TekstSylinder 8">
            <a:extLst>
              <a:ext uri="{FF2B5EF4-FFF2-40B4-BE49-F238E27FC236}">
                <a16:creationId xmlns:a16="http://schemas.microsoft.com/office/drawing/2014/main" id="{A90D3E2D-CB54-45E9-A382-0BD639919A35}"/>
              </a:ext>
            </a:extLst>
          </p:cNvPr>
          <p:cNvSpPr txBox="1"/>
          <p:nvPr/>
        </p:nvSpPr>
        <p:spPr>
          <a:xfrm>
            <a:off x="5303232" y="1774454"/>
            <a:ext cx="679354" cy="371320"/>
          </a:xfrm>
          <a:prstGeom prst="rect">
            <a:avLst/>
          </a:prstGeom>
          <a:noFill/>
        </p:spPr>
        <p:txBody>
          <a:bodyPr wrap="square" lIns="0" tIns="0" rIns="0" bIns="0">
            <a:spAutoFit/>
          </a:bodyPr>
          <a:lstStyle/>
          <a:p>
            <a:pPr>
              <a:lnSpc>
                <a:spcPct val="108000"/>
              </a:lnSpc>
            </a:pPr>
            <a:r>
              <a:rPr lang="nb-NO" sz="1000" dirty="0"/>
              <a:t>Ungdom</a:t>
            </a:r>
          </a:p>
          <a:p>
            <a:pPr>
              <a:lnSpc>
                <a:spcPct val="108000"/>
              </a:lnSpc>
            </a:pPr>
            <a:r>
              <a:rPr lang="nb-NO" sz="1300" dirty="0"/>
              <a:t>1000 m </a:t>
            </a:r>
          </a:p>
        </p:txBody>
      </p:sp>
      <p:sp>
        <p:nvSpPr>
          <p:cNvPr id="11" name="TekstSylinder 10">
            <a:extLst>
              <a:ext uri="{FF2B5EF4-FFF2-40B4-BE49-F238E27FC236}">
                <a16:creationId xmlns:a16="http://schemas.microsoft.com/office/drawing/2014/main" id="{3882A15E-ABCF-41F0-A19F-D5679E15D8DD}"/>
              </a:ext>
            </a:extLst>
          </p:cNvPr>
          <p:cNvSpPr txBox="1"/>
          <p:nvPr/>
        </p:nvSpPr>
        <p:spPr>
          <a:xfrm>
            <a:off x="3730652" y="3788435"/>
            <a:ext cx="862612" cy="371320"/>
          </a:xfrm>
          <a:prstGeom prst="rect">
            <a:avLst/>
          </a:prstGeom>
          <a:noFill/>
        </p:spPr>
        <p:txBody>
          <a:bodyPr wrap="square" lIns="0" tIns="0" rIns="0" bIns="0">
            <a:spAutoFit/>
          </a:bodyPr>
          <a:lstStyle/>
          <a:p>
            <a:pPr>
              <a:lnSpc>
                <a:spcPct val="108000"/>
              </a:lnSpc>
            </a:pPr>
            <a:r>
              <a:rPr lang="nb-NO" sz="1000" dirty="0"/>
              <a:t>Barn/voksne</a:t>
            </a:r>
          </a:p>
          <a:p>
            <a:pPr>
              <a:lnSpc>
                <a:spcPct val="108000"/>
              </a:lnSpc>
            </a:pPr>
            <a:r>
              <a:rPr lang="nb-NO" sz="1300" dirty="0"/>
              <a:t>400 m</a:t>
            </a:r>
          </a:p>
        </p:txBody>
      </p:sp>
      <p:sp>
        <p:nvSpPr>
          <p:cNvPr id="13" name="TekstSylinder 12">
            <a:extLst>
              <a:ext uri="{FF2B5EF4-FFF2-40B4-BE49-F238E27FC236}">
                <a16:creationId xmlns:a16="http://schemas.microsoft.com/office/drawing/2014/main" id="{23A9ABA0-1AAF-48D9-ABD9-0817F4D29431}"/>
              </a:ext>
            </a:extLst>
          </p:cNvPr>
          <p:cNvSpPr txBox="1"/>
          <p:nvPr/>
        </p:nvSpPr>
        <p:spPr>
          <a:xfrm>
            <a:off x="6192902" y="3758962"/>
            <a:ext cx="719392" cy="371320"/>
          </a:xfrm>
          <a:prstGeom prst="rect">
            <a:avLst/>
          </a:prstGeom>
          <a:noFill/>
        </p:spPr>
        <p:txBody>
          <a:bodyPr wrap="square" lIns="0" tIns="0" rIns="0" bIns="0">
            <a:spAutoFit/>
          </a:bodyPr>
          <a:lstStyle/>
          <a:p>
            <a:pPr>
              <a:lnSpc>
                <a:spcPct val="108000"/>
              </a:lnSpc>
            </a:pPr>
            <a:r>
              <a:rPr lang="nb-NO" sz="1000" dirty="0"/>
              <a:t>Eldre</a:t>
            </a:r>
          </a:p>
          <a:p>
            <a:pPr>
              <a:lnSpc>
                <a:spcPct val="108000"/>
              </a:lnSpc>
            </a:pPr>
            <a:r>
              <a:rPr lang="nb-NO" sz="1300" dirty="0"/>
              <a:t>300 m </a:t>
            </a:r>
          </a:p>
        </p:txBody>
      </p:sp>
      <p:sp>
        <p:nvSpPr>
          <p:cNvPr id="15" name="TekstSylinder 14">
            <a:extLst>
              <a:ext uri="{FF2B5EF4-FFF2-40B4-BE49-F238E27FC236}">
                <a16:creationId xmlns:a16="http://schemas.microsoft.com/office/drawing/2014/main" id="{095A4190-244A-41DC-B1DC-2A1F090A57BF}"/>
              </a:ext>
            </a:extLst>
          </p:cNvPr>
          <p:cNvSpPr txBox="1"/>
          <p:nvPr/>
        </p:nvSpPr>
        <p:spPr>
          <a:xfrm>
            <a:off x="5317409" y="4130282"/>
            <a:ext cx="629735" cy="371320"/>
          </a:xfrm>
          <a:prstGeom prst="rect">
            <a:avLst/>
          </a:prstGeom>
          <a:noFill/>
        </p:spPr>
        <p:txBody>
          <a:bodyPr wrap="square" lIns="0" tIns="0" rIns="0" bIns="0">
            <a:spAutoFit/>
          </a:bodyPr>
          <a:lstStyle/>
          <a:p>
            <a:pPr>
              <a:lnSpc>
                <a:spcPct val="108000"/>
              </a:lnSpc>
            </a:pPr>
            <a:r>
              <a:rPr lang="nb-NO" sz="1000" dirty="0"/>
              <a:t>Småbarn</a:t>
            </a:r>
          </a:p>
          <a:p>
            <a:pPr>
              <a:lnSpc>
                <a:spcPct val="108000"/>
              </a:lnSpc>
            </a:pPr>
            <a:r>
              <a:rPr lang="nb-NO" sz="1300" dirty="0"/>
              <a:t>50m </a:t>
            </a:r>
          </a:p>
        </p:txBody>
      </p:sp>
    </p:spTree>
    <p:extLst>
      <p:ext uri="{BB962C8B-B14F-4D97-AF65-F5344CB8AC3E}">
        <p14:creationId xmlns:p14="http://schemas.microsoft.com/office/powerpoint/2010/main" val="269616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30E9A34-06D0-48EF-AD26-F170E5EC2A7B}"/>
              </a:ext>
            </a:extLst>
          </p:cNvPr>
          <p:cNvSpPr>
            <a:spLocks noGrp="1"/>
          </p:cNvSpPr>
          <p:nvPr>
            <p:ph sz="half" idx="1"/>
          </p:nvPr>
        </p:nvSpPr>
        <p:spPr>
          <a:xfrm>
            <a:off x="540068" y="1404176"/>
            <a:ext cx="3729786" cy="2988374"/>
          </a:xfrm>
        </p:spPr>
        <p:txBody>
          <a:bodyPr>
            <a:normAutofit/>
          </a:bodyPr>
          <a:lstStyle/>
          <a:p>
            <a:r>
              <a:rPr lang="nb-NO" sz="1000" dirty="0"/>
              <a:t>Etablere et tverrsektorielt utviklingsprogram for gå- </a:t>
            </a:r>
            <a:br>
              <a:rPr lang="nb-NO" sz="1000" dirty="0"/>
            </a:br>
            <a:r>
              <a:rPr lang="nb-NO" sz="1000" dirty="0"/>
              <a:t>og aktivitetsvennlig nærmiljøutvikling for by-  </a:t>
            </a:r>
            <a:br>
              <a:rPr lang="nb-NO" sz="1000" dirty="0"/>
            </a:br>
            <a:r>
              <a:rPr lang="nb-NO" sz="1000" dirty="0"/>
              <a:t>og landkommuner innen 2025</a:t>
            </a:r>
          </a:p>
          <a:p>
            <a:r>
              <a:rPr lang="nb-NO" sz="1000" dirty="0"/>
              <a:t>Formidle fysisk aktivitet som en nasjonal interesse </a:t>
            </a:r>
            <a:br>
              <a:rPr lang="nb-NO" sz="1000" dirty="0"/>
            </a:br>
            <a:r>
              <a:rPr lang="nb-NO" sz="1000" dirty="0"/>
              <a:t>på folkehelseområdet som skal ivaretas i samfunns-  </a:t>
            </a:r>
            <a:br>
              <a:rPr lang="nb-NO" sz="1000" dirty="0"/>
            </a:br>
            <a:r>
              <a:rPr lang="nb-NO" sz="1000" dirty="0"/>
              <a:t>og arealplanlegging</a:t>
            </a:r>
          </a:p>
          <a:p>
            <a:r>
              <a:rPr lang="nb-NO" sz="1000" dirty="0"/>
              <a:t>Videreutvikle nullvekstmålet og fortsette satsingen på kollektivtransport, sykling og gange i arbeidet med NTP</a:t>
            </a:r>
          </a:p>
          <a:p>
            <a:r>
              <a:rPr lang="nb-NO" sz="1000" dirty="0"/>
              <a:t>Barnas transportplan skal være en viktig del av </a:t>
            </a:r>
            <a:br>
              <a:rPr lang="nb-NO" sz="1000" dirty="0"/>
            </a:br>
            <a:r>
              <a:rPr lang="nb-NO" sz="1000" dirty="0"/>
              <a:t>NTP-arbeidet</a:t>
            </a:r>
          </a:p>
          <a:p>
            <a:r>
              <a:rPr lang="nb-NO" sz="1000" dirty="0"/>
              <a:t>Videreføre tilskuddsordning til kartlegging av tilgjengeligheten i byer, tettsteder og friluftsområder</a:t>
            </a:r>
          </a:p>
        </p:txBody>
      </p:sp>
      <p:sp>
        <p:nvSpPr>
          <p:cNvPr id="3" name="Plassholder for innhold 2">
            <a:extLst>
              <a:ext uri="{FF2B5EF4-FFF2-40B4-BE49-F238E27FC236}">
                <a16:creationId xmlns:a16="http://schemas.microsoft.com/office/drawing/2014/main" id="{403677EB-C5D2-453B-8D59-D4DA28B71EF5}"/>
              </a:ext>
            </a:extLst>
          </p:cNvPr>
          <p:cNvSpPr>
            <a:spLocks noGrp="1"/>
          </p:cNvSpPr>
          <p:nvPr>
            <p:ph sz="half" idx="2"/>
          </p:nvPr>
        </p:nvSpPr>
        <p:spPr>
          <a:xfrm>
            <a:off x="4680585" y="1404176"/>
            <a:ext cx="4026877" cy="2988374"/>
          </a:xfrm>
        </p:spPr>
        <p:txBody>
          <a:bodyPr>
            <a:normAutofit/>
          </a:bodyPr>
          <a:lstStyle/>
          <a:p>
            <a:r>
              <a:rPr lang="nb-NO" sz="1000" dirty="0"/>
              <a:t>Tilskudd til BYLIV-senteret, et senter for bærekraftig by- og tettstedsutvikling i regi av Norske Arkitekters Landsforbund</a:t>
            </a:r>
          </a:p>
          <a:p>
            <a:r>
              <a:rPr lang="nb-NO" sz="1000" dirty="0"/>
              <a:t>Følge utviklingen knyttet til fortettings problematikk, tilgjengelighet til rekreasjons arealer, arbeidet med universell utforming, og i denne sammenheng relatert til fysisk aktivitet, og bruken av plan- og bygnings loven</a:t>
            </a:r>
          </a:p>
          <a:p>
            <a:r>
              <a:rPr lang="nb-NO" sz="1000" dirty="0"/>
              <a:t>Utvikle og formidle kunnskap om hva som får flere til å gå eller sykle</a:t>
            </a:r>
          </a:p>
          <a:p>
            <a:r>
              <a:rPr lang="nb-NO" sz="1000" dirty="0"/>
              <a:t>Gjøre lokasjonsdata og andre digitale datakilder mer tilgjengelig for kommunene til bruk i planlegging</a:t>
            </a:r>
          </a:p>
          <a:p>
            <a:r>
              <a:rPr lang="nb-NO" sz="1000" dirty="0"/>
              <a:t>Formidle Håndbok i aldersvennlig stedsutvikling</a:t>
            </a:r>
          </a:p>
        </p:txBody>
      </p:sp>
      <p:sp>
        <p:nvSpPr>
          <p:cNvPr id="4" name="Plassholder for bunntekst 3">
            <a:extLst>
              <a:ext uri="{FF2B5EF4-FFF2-40B4-BE49-F238E27FC236}">
                <a16:creationId xmlns:a16="http://schemas.microsoft.com/office/drawing/2014/main" id="{BF49731A-8B1B-4DE4-879D-31B6FB4A0DB2}"/>
              </a:ext>
            </a:extLst>
          </p:cNvPr>
          <p:cNvSpPr>
            <a:spLocks noGrp="1"/>
          </p:cNvSpPr>
          <p:nvPr>
            <p:ph type="ftr" sz="quarter" idx="11"/>
          </p:nvPr>
        </p:nvSpPr>
        <p:spPr/>
        <p:txBody>
          <a:bodyPr>
            <a:normAutofit lnSpcReduction="10000"/>
          </a:bodyPr>
          <a:lstStyle/>
          <a:p>
            <a:r>
              <a:rPr lang="nb-NO" dirty="0"/>
              <a:t>Gå- og aktivitetsvennlige nærmiljøer</a:t>
            </a:r>
          </a:p>
        </p:txBody>
      </p:sp>
      <p:sp>
        <p:nvSpPr>
          <p:cNvPr id="5" name="Tittel 4">
            <a:extLst>
              <a:ext uri="{FF2B5EF4-FFF2-40B4-BE49-F238E27FC236}">
                <a16:creationId xmlns:a16="http://schemas.microsoft.com/office/drawing/2014/main" id="{C5DF35AE-8CB2-46B6-9716-188746058D9C}"/>
              </a:ext>
            </a:extLst>
          </p:cNvPr>
          <p:cNvSpPr>
            <a:spLocks noGrp="1"/>
          </p:cNvSpPr>
          <p:nvPr>
            <p:ph type="title"/>
          </p:nvPr>
        </p:nvSpPr>
        <p:spPr>
          <a:xfrm>
            <a:off x="898970" y="504064"/>
            <a:ext cx="7344918" cy="648081"/>
          </a:xfrm>
        </p:spPr>
        <p:txBody>
          <a:bodyPr bIns="108000">
            <a:normAutofit/>
          </a:bodyPr>
          <a:lstStyle/>
          <a:p>
            <a:r>
              <a:rPr lang="nb-NO" dirty="0"/>
              <a:t>Tiltak kapittel 3 </a:t>
            </a:r>
            <a:br>
              <a:rPr lang="nb-NO" dirty="0"/>
            </a:br>
            <a:r>
              <a:rPr lang="nb-NO" sz="1300" dirty="0"/>
              <a:t>Gå- og aktivitetsvennlige nærmiljøer</a:t>
            </a:r>
          </a:p>
        </p:txBody>
      </p:sp>
      <p:cxnSp>
        <p:nvCxnSpPr>
          <p:cNvPr id="7" name="Rett linje 6">
            <a:extLst>
              <a:ext uri="{FF2B5EF4-FFF2-40B4-BE49-F238E27FC236}">
                <a16:creationId xmlns:a16="http://schemas.microsoft.com/office/drawing/2014/main" id="{8EC06676-1791-4C55-8770-6F0CAED7FAEF}"/>
              </a:ext>
            </a:extLst>
          </p:cNvPr>
          <p:cNvCxnSpPr>
            <a:cxnSpLocks/>
          </p:cNvCxnSpPr>
          <p:nvPr/>
        </p:nvCxnSpPr>
        <p:spPr>
          <a:xfrm>
            <a:off x="4572000" y="1404176"/>
            <a:ext cx="0" cy="260252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329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Et bilde som inneholder utendørs, ridning, mann, ung&#10;&#10;Automatisk generert beskrivelse">
            <a:extLst>
              <a:ext uri="{FF2B5EF4-FFF2-40B4-BE49-F238E27FC236}">
                <a16:creationId xmlns:a16="http://schemas.microsoft.com/office/drawing/2014/main" id="{30095AB6-9B4A-42AB-9D60-19BE077AF78B}"/>
              </a:ext>
            </a:extLst>
          </p:cNvPr>
          <p:cNvPicPr>
            <a:picLocks noGrp="1" noChangeAspect="1"/>
          </p:cNvPicPr>
          <p:nvPr>
            <p:ph type="pic" idx="13"/>
          </p:nvPr>
        </p:nvPicPr>
        <p:blipFill>
          <a:blip r:embed="rId2"/>
          <a:srcRect t="54" b="54"/>
          <a:stretch>
            <a:fillRect/>
          </a:stretch>
        </p:blipFill>
        <p:spPr/>
      </p:pic>
      <p:sp>
        <p:nvSpPr>
          <p:cNvPr id="3" name="Plassholder for tekst 2">
            <a:extLst>
              <a:ext uri="{FF2B5EF4-FFF2-40B4-BE49-F238E27FC236}">
                <a16:creationId xmlns:a16="http://schemas.microsoft.com/office/drawing/2014/main" id="{200F993E-BEC6-4280-9B79-6694986827E5}"/>
              </a:ext>
            </a:extLst>
          </p:cNvPr>
          <p:cNvSpPr>
            <a:spLocks noGrp="1"/>
          </p:cNvSpPr>
          <p:nvPr>
            <p:ph type="body" sz="quarter" idx="14"/>
          </p:nvPr>
        </p:nvSpPr>
        <p:spPr/>
        <p:txBody>
          <a:bodyPr/>
          <a:lstStyle/>
          <a:p>
            <a:endParaRPr lang="nb-NO" dirty="0"/>
          </a:p>
        </p:txBody>
      </p:sp>
      <p:sp>
        <p:nvSpPr>
          <p:cNvPr id="4" name="Plassholder for tekst 3">
            <a:extLst>
              <a:ext uri="{FF2B5EF4-FFF2-40B4-BE49-F238E27FC236}">
                <a16:creationId xmlns:a16="http://schemas.microsoft.com/office/drawing/2014/main" id="{7AA58CD5-7157-4847-B46A-ED06789DC34A}"/>
              </a:ext>
            </a:extLst>
          </p:cNvPr>
          <p:cNvSpPr>
            <a:spLocks noGrp="1"/>
          </p:cNvSpPr>
          <p:nvPr>
            <p:ph type="body" sz="quarter" idx="15"/>
          </p:nvPr>
        </p:nvSpPr>
        <p:spPr/>
        <p:txBody>
          <a:bodyPr/>
          <a:lstStyle/>
          <a:p>
            <a:r>
              <a:rPr lang="nb-NO" dirty="0"/>
              <a:t>Vår aktive fritid</a:t>
            </a:r>
          </a:p>
        </p:txBody>
      </p:sp>
      <p:sp>
        <p:nvSpPr>
          <p:cNvPr id="5" name="Tittel 4">
            <a:extLst>
              <a:ext uri="{FF2B5EF4-FFF2-40B4-BE49-F238E27FC236}">
                <a16:creationId xmlns:a16="http://schemas.microsoft.com/office/drawing/2014/main" id="{1718A6B7-424D-4473-8E55-6D788546BC37}"/>
              </a:ext>
            </a:extLst>
          </p:cNvPr>
          <p:cNvSpPr>
            <a:spLocks noGrp="1"/>
          </p:cNvSpPr>
          <p:nvPr>
            <p:ph type="title"/>
          </p:nvPr>
        </p:nvSpPr>
        <p:spPr/>
        <p:txBody>
          <a:bodyPr/>
          <a:lstStyle/>
          <a:p>
            <a:r>
              <a:rPr lang="nb-NO" dirty="0"/>
              <a:t>04 /</a:t>
            </a:r>
          </a:p>
        </p:txBody>
      </p:sp>
    </p:spTree>
    <p:extLst>
      <p:ext uri="{BB962C8B-B14F-4D97-AF65-F5344CB8AC3E}">
        <p14:creationId xmlns:p14="http://schemas.microsoft.com/office/powerpoint/2010/main" val="191387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ssholder for innhold 14">
            <a:extLst>
              <a:ext uri="{FF2B5EF4-FFF2-40B4-BE49-F238E27FC236}">
                <a16:creationId xmlns:a16="http://schemas.microsoft.com/office/drawing/2014/main" id="{1B6889C9-2EB3-428D-8BDB-5F9185E92F76}"/>
              </a:ext>
            </a:extLst>
          </p:cNvPr>
          <p:cNvSpPr>
            <a:spLocks noGrp="1"/>
          </p:cNvSpPr>
          <p:nvPr>
            <p:ph sz="half" idx="1"/>
          </p:nvPr>
        </p:nvSpPr>
        <p:spPr/>
        <p:txBody>
          <a:bodyPr/>
          <a:lstStyle/>
          <a:p>
            <a:r>
              <a:rPr lang="nb-NO" dirty="0"/>
              <a:t>Forord</a:t>
            </a:r>
          </a:p>
          <a:p>
            <a:r>
              <a:rPr lang="nb-NO" dirty="0"/>
              <a:t>Bakgrunn og innledning</a:t>
            </a:r>
          </a:p>
          <a:p>
            <a:r>
              <a:rPr lang="nb-NO" dirty="0"/>
              <a:t>Mål og innsatsområder</a:t>
            </a:r>
          </a:p>
          <a:p>
            <a:r>
              <a:rPr lang="nb-NO" dirty="0"/>
              <a:t>Gå- og aktivitetsvennlige nærmiljøer</a:t>
            </a:r>
          </a:p>
          <a:p>
            <a:r>
              <a:rPr lang="nb-NO" dirty="0"/>
              <a:t>Vår aktive fritid</a:t>
            </a:r>
          </a:p>
          <a:p>
            <a:r>
              <a:rPr lang="nb-NO" dirty="0"/>
              <a:t>Mer aktivitet på hverdagsarenaene</a:t>
            </a:r>
          </a:p>
        </p:txBody>
      </p:sp>
      <p:sp>
        <p:nvSpPr>
          <p:cNvPr id="16" name="Plassholder for innhold 15">
            <a:extLst>
              <a:ext uri="{FF2B5EF4-FFF2-40B4-BE49-F238E27FC236}">
                <a16:creationId xmlns:a16="http://schemas.microsoft.com/office/drawing/2014/main" id="{5D1439E3-E89D-4016-8E74-8E9450CBAD7B}"/>
              </a:ext>
            </a:extLst>
          </p:cNvPr>
          <p:cNvSpPr>
            <a:spLocks noGrp="1"/>
          </p:cNvSpPr>
          <p:nvPr>
            <p:ph sz="half" idx="2"/>
          </p:nvPr>
        </p:nvSpPr>
        <p:spPr/>
        <p:txBody>
          <a:bodyPr/>
          <a:lstStyle/>
          <a:p>
            <a:r>
              <a:rPr lang="nb-NO" dirty="0"/>
              <a:t>Helse- og omsorgstjenester</a:t>
            </a:r>
          </a:p>
          <a:p>
            <a:r>
              <a:rPr lang="nb-NO" dirty="0"/>
              <a:t>Kunnskapsutvikling og innovasjon</a:t>
            </a:r>
          </a:p>
          <a:p>
            <a:r>
              <a:rPr lang="nb-NO" dirty="0"/>
              <a:t>Organisering og oppfølging av arbeidet</a:t>
            </a:r>
          </a:p>
          <a:p>
            <a:r>
              <a:rPr lang="nb-NO" dirty="0"/>
              <a:t>Økonomiske og administrative konsekvenser</a:t>
            </a:r>
          </a:p>
          <a:p>
            <a:r>
              <a:rPr lang="nb-NO" dirty="0"/>
              <a:t>Vedlegg</a:t>
            </a:r>
          </a:p>
          <a:p>
            <a:r>
              <a:rPr lang="nb-NO" dirty="0"/>
              <a:t>Referanser</a:t>
            </a:r>
          </a:p>
        </p:txBody>
      </p:sp>
      <p:sp>
        <p:nvSpPr>
          <p:cNvPr id="4" name="Plassholder for bunntekst 3">
            <a:extLst>
              <a:ext uri="{FF2B5EF4-FFF2-40B4-BE49-F238E27FC236}">
                <a16:creationId xmlns:a16="http://schemas.microsoft.com/office/drawing/2014/main" id="{BCF4F822-D099-4357-A818-217E56E87892}"/>
              </a:ext>
            </a:extLst>
          </p:cNvPr>
          <p:cNvSpPr>
            <a:spLocks noGrp="1"/>
          </p:cNvSpPr>
          <p:nvPr>
            <p:ph type="ftr" sz="quarter" idx="11"/>
          </p:nvPr>
        </p:nvSpPr>
        <p:spPr/>
        <p:txBody>
          <a:bodyPr>
            <a:normAutofit lnSpcReduction="10000"/>
          </a:bodyPr>
          <a:lstStyle/>
          <a:p>
            <a:r>
              <a:rPr lang="nb-NO" dirty="0"/>
              <a:t>Sammen om aktive liv </a:t>
            </a:r>
          </a:p>
        </p:txBody>
      </p:sp>
      <p:sp>
        <p:nvSpPr>
          <p:cNvPr id="14" name="Tittel 13">
            <a:extLst>
              <a:ext uri="{FF2B5EF4-FFF2-40B4-BE49-F238E27FC236}">
                <a16:creationId xmlns:a16="http://schemas.microsoft.com/office/drawing/2014/main" id="{D577F1F9-01BB-4D73-97AC-FFA4E56D3FE2}"/>
              </a:ext>
            </a:extLst>
          </p:cNvPr>
          <p:cNvSpPr>
            <a:spLocks noGrp="1"/>
          </p:cNvSpPr>
          <p:nvPr>
            <p:ph type="title"/>
          </p:nvPr>
        </p:nvSpPr>
        <p:spPr/>
        <p:txBody>
          <a:bodyPr/>
          <a:lstStyle/>
          <a:p>
            <a:r>
              <a:rPr lang="nb-NO" dirty="0"/>
              <a:t>Innhold i handlingsplanen </a:t>
            </a:r>
          </a:p>
        </p:txBody>
      </p:sp>
      <p:cxnSp>
        <p:nvCxnSpPr>
          <p:cNvPr id="2" name="Rett linje 1">
            <a:extLst>
              <a:ext uri="{FF2B5EF4-FFF2-40B4-BE49-F238E27FC236}">
                <a16:creationId xmlns:a16="http://schemas.microsoft.com/office/drawing/2014/main" id="{01D6407A-C806-478F-BC5D-D4C2CE924135}"/>
              </a:ext>
            </a:extLst>
          </p:cNvPr>
          <p:cNvCxnSpPr>
            <a:cxnSpLocks/>
          </p:cNvCxnSpPr>
          <p:nvPr/>
        </p:nvCxnSpPr>
        <p:spPr>
          <a:xfrm>
            <a:off x="4572000" y="1538654"/>
            <a:ext cx="0" cy="1872761"/>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447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F8853EA0-B65E-4A74-9A8C-0060357DD543}"/>
              </a:ext>
            </a:extLst>
          </p:cNvPr>
          <p:cNvSpPr>
            <a:spLocks noGrp="1"/>
          </p:cNvSpPr>
          <p:nvPr>
            <p:ph idx="1"/>
          </p:nvPr>
        </p:nvSpPr>
        <p:spPr>
          <a:xfrm>
            <a:off x="900113" y="1800225"/>
            <a:ext cx="3440342" cy="2034728"/>
          </a:xfrm>
        </p:spPr>
        <p:txBody>
          <a:bodyPr>
            <a:normAutofit/>
          </a:bodyPr>
          <a:lstStyle/>
          <a:p>
            <a:pPr>
              <a:spcAft>
                <a:spcPts val="500"/>
              </a:spcAft>
            </a:pPr>
            <a:r>
              <a:rPr lang="nb-NO" sz="1400" dirty="0"/>
              <a:t>Friluftsliv for alle</a:t>
            </a:r>
          </a:p>
          <a:p>
            <a:pPr>
              <a:spcAft>
                <a:spcPts val="500"/>
              </a:spcAft>
            </a:pPr>
            <a:r>
              <a:rPr lang="nb-NO" sz="1400" dirty="0"/>
              <a:t>Idrettsaktivitet for flere</a:t>
            </a:r>
          </a:p>
          <a:p>
            <a:pPr>
              <a:spcAft>
                <a:spcPts val="500"/>
              </a:spcAft>
            </a:pPr>
            <a:r>
              <a:rPr lang="nb-NO" sz="1400" dirty="0"/>
              <a:t>Treningssentre er viktig for mange</a:t>
            </a:r>
          </a:p>
          <a:p>
            <a:pPr>
              <a:spcAft>
                <a:spcPts val="500"/>
              </a:spcAft>
            </a:pPr>
            <a:endParaRPr lang="nb-NO" dirty="0"/>
          </a:p>
          <a:p>
            <a:pPr marL="0" indent="0">
              <a:spcAft>
                <a:spcPts val="500"/>
              </a:spcAft>
              <a:buNone/>
            </a:pPr>
            <a:r>
              <a:rPr lang="nb-NO" i="1" dirty="0"/>
              <a:t>Sentrale departementer: </a:t>
            </a:r>
            <a:br>
              <a:rPr lang="nb-NO" i="1" dirty="0"/>
            </a:br>
            <a:r>
              <a:rPr lang="nb-NO" i="1" dirty="0"/>
              <a:t>KMD, SD, KLD, HOD</a:t>
            </a:r>
          </a:p>
        </p:txBody>
      </p:sp>
      <p:sp>
        <p:nvSpPr>
          <p:cNvPr id="4" name="Plassholder for bunntekst 3">
            <a:extLst>
              <a:ext uri="{FF2B5EF4-FFF2-40B4-BE49-F238E27FC236}">
                <a16:creationId xmlns:a16="http://schemas.microsoft.com/office/drawing/2014/main" id="{D807F000-C8D6-4087-A677-DB19E359084F}"/>
              </a:ext>
            </a:extLst>
          </p:cNvPr>
          <p:cNvSpPr>
            <a:spLocks noGrp="1"/>
          </p:cNvSpPr>
          <p:nvPr>
            <p:ph type="ftr" sz="quarter" idx="11"/>
          </p:nvPr>
        </p:nvSpPr>
        <p:spPr/>
        <p:txBody>
          <a:bodyPr>
            <a:normAutofit lnSpcReduction="10000"/>
          </a:bodyPr>
          <a:lstStyle/>
          <a:p>
            <a:r>
              <a:rPr lang="nb-NO" dirty="0"/>
              <a:t>Vår aktive fritid</a:t>
            </a:r>
          </a:p>
        </p:txBody>
      </p:sp>
      <p:sp>
        <p:nvSpPr>
          <p:cNvPr id="5" name="Tittel 4">
            <a:extLst>
              <a:ext uri="{FF2B5EF4-FFF2-40B4-BE49-F238E27FC236}">
                <a16:creationId xmlns:a16="http://schemas.microsoft.com/office/drawing/2014/main" id="{27D46456-A426-4D54-AD69-3AA027B81891}"/>
              </a:ext>
            </a:extLst>
          </p:cNvPr>
          <p:cNvSpPr>
            <a:spLocks noGrp="1"/>
          </p:cNvSpPr>
          <p:nvPr>
            <p:ph type="title"/>
          </p:nvPr>
        </p:nvSpPr>
        <p:spPr>
          <a:blipFill dpi="0" rotWithShape="1">
            <a:blip r:embed="rId3">
              <a:extLst>
                <a:ext uri="{28A0092B-C50C-407E-A947-70E740481C1C}">
                  <a14:useLocalDpi xmlns:a14="http://schemas.microsoft.com/office/drawing/2010/main" val="0"/>
                </a:ext>
              </a:extLst>
            </a:blip>
            <a:srcRect/>
            <a:tile tx="0" ty="0" sx="100000" sy="100000" flip="none" algn="b"/>
          </a:blipFill>
        </p:spPr>
        <p:txBody>
          <a:bodyPr/>
          <a:lstStyle/>
          <a:p>
            <a:r>
              <a:rPr lang="nb-NO" dirty="0"/>
              <a:t>Vår aktive fritid</a:t>
            </a:r>
          </a:p>
        </p:txBody>
      </p:sp>
      <p:cxnSp>
        <p:nvCxnSpPr>
          <p:cNvPr id="9" name="Rett linje 8">
            <a:extLst>
              <a:ext uri="{FF2B5EF4-FFF2-40B4-BE49-F238E27FC236}">
                <a16:creationId xmlns:a16="http://schemas.microsoft.com/office/drawing/2014/main" id="{D870E781-8887-432D-991A-8716FD112D30}"/>
              </a:ext>
            </a:extLst>
          </p:cNvPr>
          <p:cNvCxnSpPr>
            <a:cxnSpLocks/>
          </p:cNvCxnSpPr>
          <p:nvPr/>
        </p:nvCxnSpPr>
        <p:spPr>
          <a:xfrm>
            <a:off x="900113" y="2876257"/>
            <a:ext cx="3154314" cy="0"/>
          </a:xfrm>
          <a:prstGeom prst="line">
            <a:avLst/>
          </a:prstGeom>
          <a:ln>
            <a:solidFill>
              <a:schemeClr val="lt2"/>
            </a:solidFill>
          </a:ln>
        </p:spPr>
        <p:style>
          <a:lnRef idx="1">
            <a:schemeClr val="accent1"/>
          </a:lnRef>
          <a:fillRef idx="0">
            <a:schemeClr val="accent1"/>
          </a:fillRef>
          <a:effectRef idx="0">
            <a:schemeClr val="accent1"/>
          </a:effectRef>
          <a:fontRef idx="minor">
            <a:schemeClr val="tx1"/>
          </a:fontRef>
        </p:style>
      </p:cxnSp>
      <p:pic>
        <p:nvPicPr>
          <p:cNvPr id="6" name="Grafikk 5">
            <a:extLst>
              <a:ext uri="{FF2B5EF4-FFF2-40B4-BE49-F238E27FC236}">
                <a16:creationId xmlns:a16="http://schemas.microsoft.com/office/drawing/2014/main" id="{141C4AAE-9A85-409F-A848-E9551A4C3B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69986" y="2487203"/>
            <a:ext cx="396606" cy="608129"/>
          </a:xfrm>
          <a:prstGeom prst="rect">
            <a:avLst/>
          </a:prstGeom>
        </p:spPr>
      </p:pic>
      <p:pic>
        <p:nvPicPr>
          <p:cNvPr id="7" name="Grafikk 6">
            <a:extLst>
              <a:ext uri="{FF2B5EF4-FFF2-40B4-BE49-F238E27FC236}">
                <a16:creationId xmlns:a16="http://schemas.microsoft.com/office/drawing/2014/main" id="{A8380644-F30F-492B-88D6-A5873E764D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89807" y="2130896"/>
            <a:ext cx="396606" cy="594909"/>
          </a:xfrm>
          <a:prstGeom prst="rect">
            <a:avLst/>
          </a:prstGeom>
        </p:spPr>
      </p:pic>
      <p:pic>
        <p:nvPicPr>
          <p:cNvPr id="8" name="Grafikk 7">
            <a:extLst>
              <a:ext uri="{FF2B5EF4-FFF2-40B4-BE49-F238E27FC236}">
                <a16:creationId xmlns:a16="http://schemas.microsoft.com/office/drawing/2014/main" id="{E75F32C6-C739-412A-801F-5BFDE0E5BB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20986" y="3527490"/>
            <a:ext cx="1112960" cy="1048253"/>
          </a:xfrm>
          <a:prstGeom prst="rect">
            <a:avLst/>
          </a:prstGeom>
        </p:spPr>
      </p:pic>
    </p:spTree>
    <p:extLst>
      <p:ext uri="{BB962C8B-B14F-4D97-AF65-F5344CB8AC3E}">
        <p14:creationId xmlns:p14="http://schemas.microsoft.com/office/powerpoint/2010/main" val="2723265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B659638B-E254-4B70-8632-02AF64127F14}"/>
              </a:ext>
            </a:extLst>
          </p:cNvPr>
          <p:cNvSpPr>
            <a:spLocks noGrp="1"/>
          </p:cNvSpPr>
          <p:nvPr>
            <p:ph type="ftr" sz="quarter" idx="11"/>
          </p:nvPr>
        </p:nvSpPr>
        <p:spPr/>
        <p:txBody>
          <a:bodyPr>
            <a:normAutofit lnSpcReduction="10000"/>
          </a:bodyPr>
          <a:lstStyle/>
          <a:p>
            <a:r>
              <a:rPr lang="nb-NO" dirty="0"/>
              <a:t>Vår aktive fritid</a:t>
            </a:r>
          </a:p>
        </p:txBody>
      </p:sp>
      <p:sp>
        <p:nvSpPr>
          <p:cNvPr id="3" name="Plassholder for tekst 2">
            <a:extLst>
              <a:ext uri="{FF2B5EF4-FFF2-40B4-BE49-F238E27FC236}">
                <a16:creationId xmlns:a16="http://schemas.microsoft.com/office/drawing/2014/main" id="{E0D4BCEB-7383-44FF-B7EE-79B5EC10FD26}"/>
              </a:ext>
            </a:extLst>
          </p:cNvPr>
          <p:cNvSpPr>
            <a:spLocks noGrp="1"/>
          </p:cNvSpPr>
          <p:nvPr>
            <p:ph type="body" idx="13"/>
          </p:nvPr>
        </p:nvSpPr>
        <p:spPr>
          <a:xfrm>
            <a:off x="2424113" y="1943376"/>
            <a:ext cx="3819525" cy="548548"/>
          </a:xfrm>
        </p:spPr>
        <p:txBody>
          <a:bodyPr>
            <a:normAutofit/>
          </a:bodyPr>
          <a:lstStyle/>
          <a:p>
            <a:r>
              <a:rPr lang="nb-NO" dirty="0"/>
              <a:t>«Nærfriluftsliv er lett tilgjengelig, </a:t>
            </a:r>
            <a:br>
              <a:rPr lang="nb-NO" dirty="0"/>
            </a:br>
            <a:r>
              <a:rPr lang="nb-NO" dirty="0"/>
              <a:t>rimelig og krever lite utstyr.» </a:t>
            </a:r>
          </a:p>
        </p:txBody>
      </p:sp>
      <p:pic>
        <p:nvPicPr>
          <p:cNvPr id="5" name="Grafikk 4">
            <a:extLst>
              <a:ext uri="{FF2B5EF4-FFF2-40B4-BE49-F238E27FC236}">
                <a16:creationId xmlns:a16="http://schemas.microsoft.com/office/drawing/2014/main" id="{A4062AA5-FC3B-44C9-8BF1-F04BF7FA29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45155" y="3006970"/>
            <a:ext cx="2046355" cy="1570159"/>
          </a:xfrm>
          <a:prstGeom prst="rect">
            <a:avLst/>
          </a:prstGeom>
        </p:spPr>
      </p:pic>
      <p:pic>
        <p:nvPicPr>
          <p:cNvPr id="6" name="Grafikk 5">
            <a:extLst>
              <a:ext uri="{FF2B5EF4-FFF2-40B4-BE49-F238E27FC236}">
                <a16:creationId xmlns:a16="http://schemas.microsoft.com/office/drawing/2014/main" id="{7F3141A8-2DEA-44F6-A6BA-30ABE54C5F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62713" y="1209304"/>
            <a:ext cx="3023454" cy="1656000"/>
          </a:xfrm>
          <a:prstGeom prst="rect">
            <a:avLst/>
          </a:prstGeom>
        </p:spPr>
      </p:pic>
    </p:spTree>
    <p:extLst>
      <p:ext uri="{BB962C8B-B14F-4D97-AF65-F5344CB8AC3E}">
        <p14:creationId xmlns:p14="http://schemas.microsoft.com/office/powerpoint/2010/main" val="3830044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79F5CBAD-7E48-44B4-96BD-455DA392628F}"/>
              </a:ext>
            </a:extLst>
          </p:cNvPr>
          <p:cNvSpPr>
            <a:spLocks noGrp="1"/>
          </p:cNvSpPr>
          <p:nvPr>
            <p:ph type="ftr" sz="quarter" idx="11"/>
          </p:nvPr>
        </p:nvSpPr>
        <p:spPr/>
        <p:txBody>
          <a:bodyPr>
            <a:normAutofit lnSpcReduction="10000"/>
          </a:bodyPr>
          <a:lstStyle/>
          <a:p>
            <a:r>
              <a:rPr lang="nb-NO" dirty="0"/>
              <a:t>Vår aktive fritid</a:t>
            </a:r>
          </a:p>
        </p:txBody>
      </p:sp>
      <p:sp>
        <p:nvSpPr>
          <p:cNvPr id="3" name="Plassholder for tekst 2">
            <a:extLst>
              <a:ext uri="{FF2B5EF4-FFF2-40B4-BE49-F238E27FC236}">
                <a16:creationId xmlns:a16="http://schemas.microsoft.com/office/drawing/2014/main" id="{46153141-4314-491C-8FDB-DFFE1197116D}"/>
              </a:ext>
            </a:extLst>
          </p:cNvPr>
          <p:cNvSpPr>
            <a:spLocks noGrp="1"/>
          </p:cNvSpPr>
          <p:nvPr>
            <p:ph type="body" idx="13"/>
          </p:nvPr>
        </p:nvSpPr>
        <p:spPr>
          <a:xfrm>
            <a:off x="2536031" y="1004387"/>
            <a:ext cx="4071938" cy="2333020"/>
          </a:xfrm>
        </p:spPr>
        <p:txBody>
          <a:bodyPr/>
          <a:lstStyle/>
          <a:p>
            <a:r>
              <a:rPr lang="nb-NO" dirty="0"/>
              <a:t>«For barn og unge mellom 13 og 19 år  </a:t>
            </a:r>
            <a:br>
              <a:rPr lang="nb-NO" dirty="0"/>
            </a:br>
            <a:r>
              <a:rPr lang="nb-NO" dirty="0"/>
              <a:t>er idrettslagene fortsatt en dominerende oppvekstarena i fritiden.»</a:t>
            </a:r>
          </a:p>
          <a:p>
            <a:endParaRPr lang="nb-NO" dirty="0"/>
          </a:p>
          <a:p>
            <a:r>
              <a:rPr lang="nb-NO" dirty="0"/>
              <a:t>«Forskning viser at god planlegging  </a:t>
            </a:r>
            <a:br>
              <a:rPr lang="nb-NO" dirty="0"/>
            </a:br>
            <a:r>
              <a:rPr lang="nb-NO" dirty="0"/>
              <a:t>og medvirkning er viktig for å realisere behovsriktige anlegg.»</a:t>
            </a:r>
          </a:p>
        </p:txBody>
      </p:sp>
      <p:pic>
        <p:nvPicPr>
          <p:cNvPr id="5" name="Grafikk 4">
            <a:extLst>
              <a:ext uri="{FF2B5EF4-FFF2-40B4-BE49-F238E27FC236}">
                <a16:creationId xmlns:a16="http://schemas.microsoft.com/office/drawing/2014/main" id="{65BE6739-9043-415B-AFFB-EFC027511F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472" y="1213004"/>
            <a:ext cx="1468053" cy="929318"/>
          </a:xfrm>
          <a:prstGeom prst="rect">
            <a:avLst/>
          </a:prstGeom>
        </p:spPr>
      </p:pic>
      <p:pic>
        <p:nvPicPr>
          <p:cNvPr id="6" name="Grafikk 5">
            <a:extLst>
              <a:ext uri="{FF2B5EF4-FFF2-40B4-BE49-F238E27FC236}">
                <a16:creationId xmlns:a16="http://schemas.microsoft.com/office/drawing/2014/main" id="{C7ADACC3-0AEB-4E17-84F5-B342D9DA67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1012" y="3418779"/>
            <a:ext cx="852487" cy="728739"/>
          </a:xfrm>
          <a:prstGeom prst="rect">
            <a:avLst/>
          </a:prstGeom>
        </p:spPr>
      </p:pic>
      <p:pic>
        <p:nvPicPr>
          <p:cNvPr id="7" name="Grafikk 6">
            <a:extLst>
              <a:ext uri="{FF2B5EF4-FFF2-40B4-BE49-F238E27FC236}">
                <a16:creationId xmlns:a16="http://schemas.microsoft.com/office/drawing/2014/main" id="{60E5EF9D-0840-4094-A42C-EA268C84A1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78268" y="3300426"/>
            <a:ext cx="2151756" cy="1032843"/>
          </a:xfrm>
          <a:prstGeom prst="rect">
            <a:avLst/>
          </a:prstGeom>
        </p:spPr>
      </p:pic>
    </p:spTree>
    <p:extLst>
      <p:ext uri="{BB962C8B-B14F-4D97-AF65-F5344CB8AC3E}">
        <p14:creationId xmlns:p14="http://schemas.microsoft.com/office/powerpoint/2010/main" val="2106379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A2EAA522-0EA0-4A44-8F92-3114702009B2}"/>
              </a:ext>
            </a:extLst>
          </p:cNvPr>
          <p:cNvSpPr>
            <a:spLocks noGrp="1"/>
          </p:cNvSpPr>
          <p:nvPr>
            <p:ph type="ftr" sz="quarter" idx="11"/>
          </p:nvPr>
        </p:nvSpPr>
        <p:spPr/>
        <p:txBody>
          <a:bodyPr>
            <a:normAutofit lnSpcReduction="10000"/>
          </a:bodyPr>
          <a:lstStyle/>
          <a:p>
            <a:r>
              <a:rPr lang="nb-NO" dirty="0"/>
              <a:t>Vår aktive fritid</a:t>
            </a:r>
          </a:p>
        </p:txBody>
      </p:sp>
      <p:sp>
        <p:nvSpPr>
          <p:cNvPr id="3" name="Plassholder for tekst 2">
            <a:extLst>
              <a:ext uri="{FF2B5EF4-FFF2-40B4-BE49-F238E27FC236}">
                <a16:creationId xmlns:a16="http://schemas.microsoft.com/office/drawing/2014/main" id="{BF182B2B-C0BC-4CDA-861F-26865FE18F2E}"/>
              </a:ext>
            </a:extLst>
          </p:cNvPr>
          <p:cNvSpPr>
            <a:spLocks noGrp="1"/>
          </p:cNvSpPr>
          <p:nvPr>
            <p:ph type="body" idx="13"/>
          </p:nvPr>
        </p:nvSpPr>
        <p:spPr>
          <a:xfrm>
            <a:off x="2231708" y="1605581"/>
            <a:ext cx="4914901" cy="775669"/>
          </a:xfrm>
        </p:spPr>
        <p:txBody>
          <a:bodyPr>
            <a:noAutofit/>
          </a:bodyPr>
          <a:lstStyle/>
          <a:p>
            <a:r>
              <a:rPr lang="nb-NO" dirty="0"/>
              <a:t>«Voksne og eldre anbefales å utføre  </a:t>
            </a:r>
            <a:br>
              <a:rPr lang="nb-NO" dirty="0"/>
            </a:br>
            <a:r>
              <a:rPr lang="nb-NO" dirty="0"/>
              <a:t>øvelser som gir økt muskelstyrke til store muskelgrupper minst to ganger i uken.»</a:t>
            </a:r>
          </a:p>
        </p:txBody>
      </p:sp>
      <p:pic>
        <p:nvPicPr>
          <p:cNvPr id="5" name="Grafikk 4">
            <a:extLst>
              <a:ext uri="{FF2B5EF4-FFF2-40B4-BE49-F238E27FC236}">
                <a16:creationId xmlns:a16="http://schemas.microsoft.com/office/drawing/2014/main" id="{96D9EE6F-06C1-4E1D-922D-D39C9FE7E8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0950" y="1239006"/>
            <a:ext cx="1446441" cy="915637"/>
          </a:xfrm>
          <a:prstGeom prst="rect">
            <a:avLst/>
          </a:prstGeom>
        </p:spPr>
      </p:pic>
      <p:pic>
        <p:nvPicPr>
          <p:cNvPr id="6" name="Grafikk 5">
            <a:extLst>
              <a:ext uri="{FF2B5EF4-FFF2-40B4-BE49-F238E27FC236}">
                <a16:creationId xmlns:a16="http://schemas.microsoft.com/office/drawing/2014/main" id="{28164E94-71A1-467B-9E17-C49C267D2B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15213" y="2154643"/>
            <a:ext cx="1728787" cy="1181545"/>
          </a:xfrm>
          <a:prstGeom prst="rect">
            <a:avLst/>
          </a:prstGeom>
        </p:spPr>
      </p:pic>
      <p:pic>
        <p:nvPicPr>
          <p:cNvPr id="7" name="Grafikk 6">
            <a:extLst>
              <a:ext uri="{FF2B5EF4-FFF2-40B4-BE49-F238E27FC236}">
                <a16:creationId xmlns:a16="http://schemas.microsoft.com/office/drawing/2014/main" id="{FFF0DD45-E6F2-44F2-B92B-656AF17A00F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45953" y="2883751"/>
            <a:ext cx="831172" cy="2259749"/>
          </a:xfrm>
          <a:prstGeom prst="rect">
            <a:avLst/>
          </a:prstGeom>
        </p:spPr>
      </p:pic>
      <p:pic>
        <p:nvPicPr>
          <p:cNvPr id="8" name="Grafikk 7">
            <a:extLst>
              <a:ext uri="{FF2B5EF4-FFF2-40B4-BE49-F238E27FC236}">
                <a16:creationId xmlns:a16="http://schemas.microsoft.com/office/drawing/2014/main" id="{87478989-DC03-492E-93E5-4042D56A41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97972" y="3048000"/>
            <a:ext cx="1066572" cy="2095500"/>
          </a:xfrm>
          <a:prstGeom prst="rect">
            <a:avLst/>
          </a:prstGeom>
        </p:spPr>
      </p:pic>
    </p:spTree>
    <p:extLst>
      <p:ext uri="{BB962C8B-B14F-4D97-AF65-F5344CB8AC3E}">
        <p14:creationId xmlns:p14="http://schemas.microsoft.com/office/powerpoint/2010/main" val="1626586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686E30A0-13DC-4956-B8A6-872DE3708D48}"/>
              </a:ext>
            </a:extLst>
          </p:cNvPr>
          <p:cNvSpPr>
            <a:spLocks noGrp="1"/>
          </p:cNvSpPr>
          <p:nvPr>
            <p:ph type="ftr" sz="quarter" idx="11"/>
          </p:nvPr>
        </p:nvSpPr>
        <p:spPr/>
        <p:txBody>
          <a:bodyPr>
            <a:normAutofit lnSpcReduction="10000"/>
          </a:bodyPr>
          <a:lstStyle/>
          <a:p>
            <a:r>
              <a:rPr lang="nb-NO" dirty="0"/>
              <a:t>Vår aktive fritid</a:t>
            </a:r>
          </a:p>
        </p:txBody>
      </p:sp>
      <p:sp>
        <p:nvSpPr>
          <p:cNvPr id="3" name="Plassholder for tekst 2">
            <a:extLst>
              <a:ext uri="{FF2B5EF4-FFF2-40B4-BE49-F238E27FC236}">
                <a16:creationId xmlns:a16="http://schemas.microsoft.com/office/drawing/2014/main" id="{4B49A18C-B283-4353-B934-C82D2172205A}"/>
              </a:ext>
            </a:extLst>
          </p:cNvPr>
          <p:cNvSpPr>
            <a:spLocks noGrp="1"/>
          </p:cNvSpPr>
          <p:nvPr>
            <p:ph type="body" idx="13"/>
          </p:nvPr>
        </p:nvSpPr>
        <p:spPr>
          <a:xfrm>
            <a:off x="2671762" y="1513034"/>
            <a:ext cx="3819525" cy="1004269"/>
          </a:xfrm>
        </p:spPr>
        <p:txBody>
          <a:bodyPr/>
          <a:lstStyle/>
          <a:p>
            <a:r>
              <a:rPr lang="nb-NO" dirty="0"/>
              <a:t>«Aktiviteter med hest eller hund er </a:t>
            </a:r>
            <a:br>
              <a:rPr lang="nb-NO" dirty="0"/>
            </a:br>
            <a:r>
              <a:rPr lang="nb-NO" dirty="0"/>
              <a:t>viktig for mange og er både til  inspirasjon og turfellesskap.» </a:t>
            </a:r>
          </a:p>
        </p:txBody>
      </p:sp>
      <p:pic>
        <p:nvPicPr>
          <p:cNvPr id="5" name="Grafikk 4">
            <a:extLst>
              <a:ext uri="{FF2B5EF4-FFF2-40B4-BE49-F238E27FC236}">
                <a16:creationId xmlns:a16="http://schemas.microsoft.com/office/drawing/2014/main" id="{01BB60DA-8305-410C-B6D9-FA4AE0553C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0155" y="1052512"/>
            <a:ext cx="993845" cy="890588"/>
          </a:xfrm>
          <a:prstGeom prst="rect">
            <a:avLst/>
          </a:prstGeom>
        </p:spPr>
      </p:pic>
      <p:pic>
        <p:nvPicPr>
          <p:cNvPr id="7" name="Grafikk 6">
            <a:extLst>
              <a:ext uri="{FF2B5EF4-FFF2-40B4-BE49-F238E27FC236}">
                <a16:creationId xmlns:a16="http://schemas.microsoft.com/office/drawing/2014/main" id="{8274360B-DA82-4887-9C76-BFF7361551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50392" y="3993859"/>
            <a:ext cx="898208" cy="845987"/>
          </a:xfrm>
          <a:prstGeom prst="rect">
            <a:avLst/>
          </a:prstGeom>
        </p:spPr>
      </p:pic>
      <p:pic>
        <p:nvPicPr>
          <p:cNvPr id="9" name="Grafikk 8">
            <a:extLst>
              <a:ext uri="{FF2B5EF4-FFF2-40B4-BE49-F238E27FC236}">
                <a16:creationId xmlns:a16="http://schemas.microsoft.com/office/drawing/2014/main" id="{4A57BA61-1EF3-44E4-B688-0A46EF3AEC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62113" y="3746501"/>
            <a:ext cx="412497" cy="439110"/>
          </a:xfrm>
          <a:prstGeom prst="rect">
            <a:avLst/>
          </a:prstGeom>
        </p:spPr>
      </p:pic>
      <p:pic>
        <p:nvPicPr>
          <p:cNvPr id="11" name="Grafikk 10">
            <a:extLst>
              <a:ext uri="{FF2B5EF4-FFF2-40B4-BE49-F238E27FC236}">
                <a16:creationId xmlns:a16="http://schemas.microsoft.com/office/drawing/2014/main" id="{DEBDC032-BAF1-4AB8-A7B3-73A01CAB91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6786" y="1826110"/>
            <a:ext cx="642688" cy="691193"/>
          </a:xfrm>
          <a:prstGeom prst="rect">
            <a:avLst/>
          </a:prstGeom>
        </p:spPr>
      </p:pic>
      <p:pic>
        <p:nvPicPr>
          <p:cNvPr id="13" name="Grafikk 12">
            <a:extLst>
              <a:ext uri="{FF2B5EF4-FFF2-40B4-BE49-F238E27FC236}">
                <a16:creationId xmlns:a16="http://schemas.microsoft.com/office/drawing/2014/main" id="{E3E9630B-DA85-418D-817D-B53BF8FF901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62113" y="2677220"/>
            <a:ext cx="225965" cy="199381"/>
          </a:xfrm>
          <a:prstGeom prst="rect">
            <a:avLst/>
          </a:prstGeom>
        </p:spPr>
      </p:pic>
      <p:pic>
        <p:nvPicPr>
          <p:cNvPr id="15" name="Grafikk 14">
            <a:extLst>
              <a:ext uri="{FF2B5EF4-FFF2-40B4-BE49-F238E27FC236}">
                <a16:creationId xmlns:a16="http://schemas.microsoft.com/office/drawing/2014/main" id="{176350EB-1AE7-41EF-B51A-E36EC244687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275079" y="2628901"/>
            <a:ext cx="225965" cy="199381"/>
          </a:xfrm>
          <a:prstGeom prst="rect">
            <a:avLst/>
          </a:prstGeom>
        </p:spPr>
      </p:pic>
      <p:pic>
        <p:nvPicPr>
          <p:cNvPr id="17" name="Grafikk 16">
            <a:extLst>
              <a:ext uri="{FF2B5EF4-FFF2-40B4-BE49-F238E27FC236}">
                <a16:creationId xmlns:a16="http://schemas.microsoft.com/office/drawing/2014/main" id="{7B53AC1A-B900-45E4-BDF9-0E4861D38E8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927458" y="2776911"/>
            <a:ext cx="194713" cy="179735"/>
          </a:xfrm>
          <a:prstGeom prst="rect">
            <a:avLst/>
          </a:prstGeom>
        </p:spPr>
      </p:pic>
      <p:pic>
        <p:nvPicPr>
          <p:cNvPr id="19" name="Grafikk 18">
            <a:extLst>
              <a:ext uri="{FF2B5EF4-FFF2-40B4-BE49-F238E27FC236}">
                <a16:creationId xmlns:a16="http://schemas.microsoft.com/office/drawing/2014/main" id="{62DEA74D-3E8A-4BBE-8937-96B19687420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122171" y="3193097"/>
            <a:ext cx="481329" cy="987342"/>
          </a:xfrm>
          <a:prstGeom prst="rect">
            <a:avLst/>
          </a:prstGeom>
        </p:spPr>
      </p:pic>
    </p:spTree>
    <p:extLst>
      <p:ext uri="{BB962C8B-B14F-4D97-AF65-F5344CB8AC3E}">
        <p14:creationId xmlns:p14="http://schemas.microsoft.com/office/powerpoint/2010/main" val="284553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30E9A34-06D0-48EF-AD26-F170E5EC2A7B}"/>
              </a:ext>
            </a:extLst>
          </p:cNvPr>
          <p:cNvSpPr>
            <a:spLocks noGrp="1"/>
          </p:cNvSpPr>
          <p:nvPr>
            <p:ph sz="half" idx="1"/>
          </p:nvPr>
        </p:nvSpPr>
        <p:spPr>
          <a:xfrm>
            <a:off x="540068" y="1404176"/>
            <a:ext cx="3947746" cy="2988374"/>
          </a:xfrm>
        </p:spPr>
        <p:txBody>
          <a:bodyPr>
            <a:normAutofit/>
          </a:bodyPr>
          <a:lstStyle/>
          <a:p>
            <a:r>
              <a:rPr lang="nb-NO" sz="1000" dirty="0"/>
              <a:t>Tilskudd til nyskapende aktivitetsarenaer </a:t>
            </a:r>
            <a:br>
              <a:rPr lang="nb-NO" sz="1000" dirty="0"/>
            </a:br>
            <a:r>
              <a:rPr lang="nb-NO" sz="1000" dirty="0"/>
              <a:t>for egenorganisert fysisk og sosial aktivitet</a:t>
            </a:r>
          </a:p>
          <a:p>
            <a:r>
              <a:rPr lang="nb-NO" sz="1000" dirty="0"/>
              <a:t>Legge til rette for samarbeid med frivillig heten om temaer knyttet til ungdom, utfordringer og fysisk aktivitet</a:t>
            </a:r>
          </a:p>
          <a:p>
            <a:r>
              <a:rPr lang="nb-NO" sz="1000" dirty="0"/>
              <a:t>Støtte Norsk Friluftslivs prosjekt som kartlegger og videre-utvikler et utvalg suksessrike satsinger innenfor natur </a:t>
            </a:r>
            <a:br>
              <a:rPr lang="nb-NO" sz="1000" dirty="0"/>
            </a:br>
            <a:r>
              <a:rPr lang="nb-NO" sz="1000" dirty="0"/>
              <a:t>og friluftsliv i barnehage, SFO og skole</a:t>
            </a:r>
          </a:p>
          <a:p>
            <a:r>
              <a:rPr lang="nb-NO" sz="1000" dirty="0"/>
              <a:t>Støtte Friluftsrådenes Landsforbunds prosjekt som kart-legger og videreutvikler suksessrike aktivitetstiltak innenfor friluftsliv for barn og unge i ferie og fritid</a:t>
            </a:r>
          </a:p>
          <a:p>
            <a:r>
              <a:rPr lang="nb-NO" sz="1000" dirty="0"/>
              <a:t>Støtte Skiforeningens nasjonale samarbeidsnettverk med formål om å spre kunnskap og øke kompetanse til å legge </a:t>
            </a:r>
            <a:br>
              <a:rPr lang="nb-NO" sz="1000" dirty="0"/>
            </a:br>
            <a:r>
              <a:rPr lang="nb-NO" sz="1000" dirty="0"/>
              <a:t>til rette for skiløyper for turlangrenn</a:t>
            </a:r>
          </a:p>
        </p:txBody>
      </p:sp>
      <p:sp>
        <p:nvSpPr>
          <p:cNvPr id="3" name="Plassholder for innhold 2">
            <a:extLst>
              <a:ext uri="{FF2B5EF4-FFF2-40B4-BE49-F238E27FC236}">
                <a16:creationId xmlns:a16="http://schemas.microsoft.com/office/drawing/2014/main" id="{403677EB-C5D2-453B-8D59-D4DA28B71EF5}"/>
              </a:ext>
            </a:extLst>
          </p:cNvPr>
          <p:cNvSpPr>
            <a:spLocks noGrp="1"/>
          </p:cNvSpPr>
          <p:nvPr>
            <p:ph sz="half" idx="2"/>
          </p:nvPr>
        </p:nvSpPr>
        <p:spPr>
          <a:xfrm>
            <a:off x="4680585" y="1404176"/>
            <a:ext cx="3947744" cy="2988374"/>
          </a:xfrm>
        </p:spPr>
        <p:txBody>
          <a:bodyPr>
            <a:normAutofit/>
          </a:bodyPr>
          <a:lstStyle/>
          <a:p>
            <a:r>
              <a:rPr lang="nb-NO" sz="1000" dirty="0"/>
              <a:t>Prioritere tiltak som har en plan for økt deltakelse i frilufts-liv over tid for personer som er lite fysisk aktive i tilskudds-ordningene til friluftslivsaktivitet</a:t>
            </a:r>
          </a:p>
          <a:p>
            <a:r>
              <a:rPr lang="nb-NO" sz="1000" dirty="0"/>
              <a:t>Innhente og spre erfaringer om tiltak som kan bidra til varig økt fysisk aktivitet hos personer som er lite fysisk aktive</a:t>
            </a:r>
          </a:p>
          <a:p>
            <a:r>
              <a:rPr lang="nb-NO" sz="1000" dirty="0"/>
              <a:t>Prioritere attraktive friluftslivsområder i nærmiljøet </a:t>
            </a:r>
            <a:br>
              <a:rPr lang="nb-NO" sz="1000" dirty="0"/>
            </a:br>
            <a:r>
              <a:rPr lang="nb-NO" sz="1000" dirty="0"/>
              <a:t>i ordningen statlig sikring og tilrettelegging av friluftslivs-områder, og i områdesatsinger</a:t>
            </a:r>
          </a:p>
          <a:p>
            <a:r>
              <a:rPr lang="nb-NO" sz="1000" dirty="0"/>
              <a:t>Gjennom Miljødirektoratets ferdselsåre prosjekt bidra </a:t>
            </a:r>
            <a:br>
              <a:rPr lang="nb-NO" sz="1000" dirty="0"/>
            </a:br>
            <a:r>
              <a:rPr lang="nb-NO" sz="1000" dirty="0"/>
              <a:t>til etablering av nettverk av turstier i kommunene</a:t>
            </a:r>
          </a:p>
          <a:p>
            <a:r>
              <a:rPr lang="nb-NO" sz="1000" dirty="0"/>
              <a:t>Tilskudd til spesielle miljøtiltak i jordbruket som skal bidra </a:t>
            </a:r>
            <a:br>
              <a:rPr lang="nb-NO" sz="1000" dirty="0"/>
            </a:br>
            <a:r>
              <a:rPr lang="nb-NO" sz="1000" dirty="0"/>
              <a:t>til å legge til rette for ferdsel i jordbruks-landskapet</a:t>
            </a:r>
          </a:p>
        </p:txBody>
      </p:sp>
      <p:sp>
        <p:nvSpPr>
          <p:cNvPr id="4" name="Plassholder for bunntekst 3">
            <a:extLst>
              <a:ext uri="{FF2B5EF4-FFF2-40B4-BE49-F238E27FC236}">
                <a16:creationId xmlns:a16="http://schemas.microsoft.com/office/drawing/2014/main" id="{BF49731A-8B1B-4DE4-879D-31B6FB4A0DB2}"/>
              </a:ext>
            </a:extLst>
          </p:cNvPr>
          <p:cNvSpPr>
            <a:spLocks noGrp="1"/>
          </p:cNvSpPr>
          <p:nvPr>
            <p:ph type="ftr" sz="quarter" idx="11"/>
          </p:nvPr>
        </p:nvSpPr>
        <p:spPr/>
        <p:txBody>
          <a:bodyPr>
            <a:normAutofit lnSpcReduction="10000"/>
          </a:bodyPr>
          <a:lstStyle/>
          <a:p>
            <a:r>
              <a:rPr lang="nb-NO" dirty="0"/>
              <a:t>Gå- og aktivitetsvennlige nærmiljøer</a:t>
            </a:r>
          </a:p>
        </p:txBody>
      </p:sp>
      <p:sp>
        <p:nvSpPr>
          <p:cNvPr id="5" name="Tittel 4">
            <a:extLst>
              <a:ext uri="{FF2B5EF4-FFF2-40B4-BE49-F238E27FC236}">
                <a16:creationId xmlns:a16="http://schemas.microsoft.com/office/drawing/2014/main" id="{C5DF35AE-8CB2-46B6-9716-188746058D9C}"/>
              </a:ext>
            </a:extLst>
          </p:cNvPr>
          <p:cNvSpPr>
            <a:spLocks noGrp="1"/>
          </p:cNvSpPr>
          <p:nvPr>
            <p:ph type="title"/>
          </p:nvPr>
        </p:nvSpPr>
        <p:spPr>
          <a:xfrm>
            <a:off x="899541" y="504063"/>
            <a:ext cx="7344918" cy="648000"/>
          </a:xfrm>
        </p:spPr>
        <p:txBody>
          <a:bodyPr bIns="0" anchor="t">
            <a:noAutofit/>
          </a:bodyPr>
          <a:lstStyle/>
          <a:p>
            <a:r>
              <a:rPr lang="nb-NO" dirty="0"/>
              <a:t>Tiltak kapittel 4 </a:t>
            </a:r>
            <a:br>
              <a:rPr lang="nb-NO" dirty="0"/>
            </a:br>
            <a:r>
              <a:rPr lang="nb-NO" sz="1300" dirty="0"/>
              <a:t>–Vår aktive fritid</a:t>
            </a:r>
            <a:br>
              <a:rPr lang="nb-NO" sz="1300" dirty="0"/>
            </a:br>
            <a:endParaRPr lang="nb-NO" sz="1300" dirty="0"/>
          </a:p>
        </p:txBody>
      </p:sp>
      <p:pic>
        <p:nvPicPr>
          <p:cNvPr id="6" name="Grafikk 5">
            <a:extLst>
              <a:ext uri="{FF2B5EF4-FFF2-40B4-BE49-F238E27FC236}">
                <a16:creationId xmlns:a16="http://schemas.microsoft.com/office/drawing/2014/main" id="{CC31AA22-0EDD-4DBE-89B1-8E3DB47618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24862" y="4351533"/>
            <a:ext cx="200391" cy="286273"/>
          </a:xfrm>
          <a:prstGeom prst="rect">
            <a:avLst/>
          </a:prstGeom>
        </p:spPr>
      </p:pic>
      <p:cxnSp>
        <p:nvCxnSpPr>
          <p:cNvPr id="8" name="Rett linje 7">
            <a:extLst>
              <a:ext uri="{FF2B5EF4-FFF2-40B4-BE49-F238E27FC236}">
                <a16:creationId xmlns:a16="http://schemas.microsoft.com/office/drawing/2014/main" id="{38FD702D-36B0-4394-AE02-C4E1A049D645}"/>
              </a:ext>
            </a:extLst>
          </p:cNvPr>
          <p:cNvCxnSpPr>
            <a:cxnSpLocks/>
          </p:cNvCxnSpPr>
          <p:nvPr/>
        </p:nvCxnSpPr>
        <p:spPr>
          <a:xfrm>
            <a:off x="4572000" y="1404176"/>
            <a:ext cx="0" cy="298837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0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30E9A34-06D0-48EF-AD26-F170E5EC2A7B}"/>
              </a:ext>
            </a:extLst>
          </p:cNvPr>
          <p:cNvSpPr>
            <a:spLocks noGrp="1"/>
          </p:cNvSpPr>
          <p:nvPr>
            <p:ph sz="half" idx="1"/>
          </p:nvPr>
        </p:nvSpPr>
        <p:spPr>
          <a:xfrm>
            <a:off x="540068" y="1404176"/>
            <a:ext cx="3893234" cy="2988374"/>
          </a:xfrm>
        </p:spPr>
        <p:txBody>
          <a:bodyPr>
            <a:normAutofit/>
          </a:bodyPr>
          <a:lstStyle/>
          <a:p>
            <a:pPr>
              <a:spcAft>
                <a:spcPts val="600"/>
              </a:spcAft>
            </a:pPr>
            <a:r>
              <a:rPr lang="nb-NO" sz="1000" dirty="0"/>
              <a:t>Tilskudd til utvalgte kulturlandskap i jord bruket som kan bidra til skjøtsel av store miljøverdier som biologisk mang-fold og kulturminner, og skilting og tilrettelegging av stier som bidrar til at områder gjøres tilgjengelig for vandring</a:t>
            </a:r>
          </a:p>
          <a:p>
            <a:pPr>
              <a:spcAft>
                <a:spcPts val="600"/>
              </a:spcAft>
            </a:pPr>
            <a:r>
              <a:rPr lang="nb-NO" sz="1000" dirty="0"/>
              <a:t>Videreføre tilskudd til bygging av skogsveier</a:t>
            </a:r>
          </a:p>
          <a:p>
            <a:pPr>
              <a:spcAft>
                <a:spcPts val="600"/>
              </a:spcAft>
            </a:pPr>
            <a:r>
              <a:rPr lang="nb-NO" sz="1000" dirty="0"/>
              <a:t>Videreføre basistilskudd til Norges Jeger- og Fisker forbund og ordningen om tilskudd til tiltak for å gi barn og unge økt forståelse for bruk av utmarks ressursene</a:t>
            </a:r>
          </a:p>
          <a:p>
            <a:pPr>
              <a:spcAft>
                <a:spcPts val="600"/>
              </a:spcAft>
            </a:pPr>
            <a:r>
              <a:rPr lang="nb-NO" sz="1000" dirty="0"/>
              <a:t>Videreføre tjenestekjøp av Statskog SF om tilrettelegging </a:t>
            </a:r>
            <a:br>
              <a:rPr lang="nb-NO" sz="1000" dirty="0"/>
            </a:br>
            <a:r>
              <a:rPr lang="nb-NO" sz="1000" dirty="0"/>
              <a:t>for friluftsliv</a:t>
            </a:r>
          </a:p>
          <a:p>
            <a:pPr>
              <a:spcAft>
                <a:spcPts val="600"/>
              </a:spcAft>
            </a:pPr>
            <a:r>
              <a:rPr lang="nb-NO" sz="1000" dirty="0"/>
              <a:t>Utarbeide en tverrsektoriell strategi for urbant landbruk</a:t>
            </a:r>
          </a:p>
          <a:p>
            <a:pPr>
              <a:spcAft>
                <a:spcPts val="600"/>
              </a:spcAft>
            </a:pPr>
            <a:r>
              <a:rPr lang="nb-NO" sz="1000" dirty="0"/>
              <a:t>Tilskudd til bygging og rehabilitering av idrettsanlegg </a:t>
            </a:r>
            <a:br>
              <a:rPr lang="nb-NO" sz="1000" dirty="0"/>
            </a:br>
            <a:r>
              <a:rPr lang="nb-NO" sz="1000" dirty="0"/>
              <a:t>i kommunene</a:t>
            </a:r>
          </a:p>
        </p:txBody>
      </p:sp>
      <p:sp>
        <p:nvSpPr>
          <p:cNvPr id="3" name="Plassholder for innhold 2">
            <a:extLst>
              <a:ext uri="{FF2B5EF4-FFF2-40B4-BE49-F238E27FC236}">
                <a16:creationId xmlns:a16="http://schemas.microsoft.com/office/drawing/2014/main" id="{403677EB-C5D2-453B-8D59-D4DA28B71EF5}"/>
              </a:ext>
            </a:extLst>
          </p:cNvPr>
          <p:cNvSpPr>
            <a:spLocks noGrp="1"/>
          </p:cNvSpPr>
          <p:nvPr>
            <p:ph sz="half" idx="2"/>
          </p:nvPr>
        </p:nvSpPr>
        <p:spPr>
          <a:xfrm>
            <a:off x="4680585" y="1404176"/>
            <a:ext cx="3947745" cy="3179493"/>
          </a:xfrm>
        </p:spPr>
        <p:txBody>
          <a:bodyPr>
            <a:normAutofit/>
          </a:bodyPr>
          <a:lstStyle/>
          <a:p>
            <a:pPr>
              <a:spcAft>
                <a:spcPts val="600"/>
              </a:spcAft>
            </a:pPr>
            <a:r>
              <a:rPr lang="nb-NO" sz="1000" dirty="0"/>
              <a:t>Tilskudd til bygging og rehabilitering av friluftslivsanlegg </a:t>
            </a:r>
            <a:br>
              <a:rPr lang="nb-NO" sz="1000" dirty="0"/>
            </a:br>
            <a:r>
              <a:rPr lang="nb-NO" sz="1000" dirty="0"/>
              <a:t>i fjellet og overnattings hytter</a:t>
            </a:r>
          </a:p>
          <a:p>
            <a:pPr>
              <a:spcAft>
                <a:spcPts val="600"/>
              </a:spcAft>
            </a:pPr>
            <a:r>
              <a:rPr lang="nb-NO" sz="1000" dirty="0"/>
              <a:t>Videreutvikle kompetansebasen godeidrettsanlegg.no</a:t>
            </a:r>
          </a:p>
          <a:p>
            <a:pPr>
              <a:spcAft>
                <a:spcPts val="600"/>
              </a:spcAft>
            </a:pPr>
            <a:r>
              <a:rPr lang="nb-NO" sz="1000" dirty="0"/>
              <a:t>Kartlegge økonomiske barrierer for idrettsdeltakelse blant </a:t>
            </a:r>
            <a:br>
              <a:rPr lang="nb-NO" sz="1000" dirty="0"/>
            </a:br>
            <a:r>
              <a:rPr lang="nb-NO" sz="1000" dirty="0"/>
              <a:t>barn og unge som grunnlag for videre strategier og tiltak</a:t>
            </a:r>
          </a:p>
          <a:p>
            <a:pPr>
              <a:spcAft>
                <a:spcPts val="600"/>
              </a:spcAft>
            </a:pPr>
            <a:r>
              <a:rPr lang="nb-NO" sz="1000" dirty="0"/>
              <a:t>Forsøk med fritidskortordninger som skal dekke utgifter </a:t>
            </a:r>
            <a:br>
              <a:rPr lang="nb-NO" sz="1000" dirty="0"/>
            </a:br>
            <a:r>
              <a:rPr lang="nb-NO" sz="1000" dirty="0"/>
              <a:t>til faste, organiserte fritids aktiviteter for barn fra 6 til </a:t>
            </a:r>
            <a:br>
              <a:rPr lang="nb-NO" sz="1000" dirty="0"/>
            </a:br>
            <a:r>
              <a:rPr lang="nb-NO" sz="1000" dirty="0"/>
              <a:t>fylte 18 år</a:t>
            </a:r>
          </a:p>
          <a:p>
            <a:pPr>
              <a:spcAft>
                <a:spcPts val="600"/>
              </a:spcAft>
            </a:pPr>
            <a:r>
              <a:rPr lang="nb-NO" sz="1000" dirty="0"/>
              <a:t>Tilskudd til idrettsarrangementer for personer med nedsatt funksjonsevne</a:t>
            </a:r>
          </a:p>
          <a:p>
            <a:pPr>
              <a:spcAft>
                <a:spcPts val="600"/>
              </a:spcAft>
            </a:pPr>
            <a:r>
              <a:rPr lang="nb-NO" sz="1000" dirty="0"/>
              <a:t>Legge til rette for samarbeid mellom treningssenterbransjen, kommunale helse- og omsorgtjenester, herunder frisklivssentraler, og andre aktører om tilpasset fysisk </a:t>
            </a:r>
            <a:br>
              <a:rPr lang="nb-NO" sz="1000" dirty="0"/>
            </a:br>
            <a:r>
              <a:rPr lang="nb-NO" sz="1000" dirty="0"/>
              <a:t>aktivitet og styrketrening</a:t>
            </a:r>
          </a:p>
          <a:p>
            <a:pPr>
              <a:spcAft>
                <a:spcPts val="600"/>
              </a:spcAft>
            </a:pPr>
            <a:r>
              <a:rPr lang="nb-NO" sz="1000" dirty="0"/>
              <a:t>Formidle og videreutvikle e-lærings programmet </a:t>
            </a:r>
            <a:br>
              <a:rPr lang="nb-NO" sz="1000" dirty="0"/>
            </a:br>
            <a:r>
              <a:rPr lang="nb-NO" sz="1000" dirty="0"/>
              <a:t>om fallforebyggende trening</a:t>
            </a:r>
          </a:p>
        </p:txBody>
      </p:sp>
      <p:sp>
        <p:nvSpPr>
          <p:cNvPr id="4" name="Plassholder for bunntekst 3">
            <a:extLst>
              <a:ext uri="{FF2B5EF4-FFF2-40B4-BE49-F238E27FC236}">
                <a16:creationId xmlns:a16="http://schemas.microsoft.com/office/drawing/2014/main" id="{BF49731A-8B1B-4DE4-879D-31B6FB4A0DB2}"/>
              </a:ext>
            </a:extLst>
          </p:cNvPr>
          <p:cNvSpPr>
            <a:spLocks noGrp="1"/>
          </p:cNvSpPr>
          <p:nvPr>
            <p:ph type="ftr" sz="quarter" idx="11"/>
          </p:nvPr>
        </p:nvSpPr>
        <p:spPr/>
        <p:txBody>
          <a:bodyPr>
            <a:normAutofit lnSpcReduction="10000"/>
          </a:bodyPr>
          <a:lstStyle/>
          <a:p>
            <a:r>
              <a:rPr lang="nb-NO" dirty="0"/>
              <a:t>Gå- og aktivitetsvennlige nærmiljøer</a:t>
            </a:r>
          </a:p>
        </p:txBody>
      </p:sp>
      <p:sp>
        <p:nvSpPr>
          <p:cNvPr id="5" name="Tittel 4">
            <a:extLst>
              <a:ext uri="{FF2B5EF4-FFF2-40B4-BE49-F238E27FC236}">
                <a16:creationId xmlns:a16="http://schemas.microsoft.com/office/drawing/2014/main" id="{C5DF35AE-8CB2-46B6-9716-188746058D9C}"/>
              </a:ext>
            </a:extLst>
          </p:cNvPr>
          <p:cNvSpPr>
            <a:spLocks noGrp="1"/>
          </p:cNvSpPr>
          <p:nvPr>
            <p:ph type="title"/>
          </p:nvPr>
        </p:nvSpPr>
        <p:spPr>
          <a:xfrm>
            <a:off x="899541" y="504064"/>
            <a:ext cx="7344918" cy="648081"/>
          </a:xfrm>
        </p:spPr>
        <p:txBody>
          <a:bodyPr bIns="90000" anchor="t">
            <a:normAutofit/>
          </a:bodyPr>
          <a:lstStyle/>
          <a:p>
            <a:r>
              <a:rPr lang="nb-NO" dirty="0"/>
              <a:t>Tiltak kapittel 4 </a:t>
            </a:r>
            <a:br>
              <a:rPr lang="nb-NO" dirty="0"/>
            </a:br>
            <a:r>
              <a:rPr lang="nb-NO" sz="1300" dirty="0"/>
              <a:t>Gå- og aktivitetsvennlige nærmiljøer</a:t>
            </a:r>
          </a:p>
        </p:txBody>
      </p:sp>
      <p:cxnSp>
        <p:nvCxnSpPr>
          <p:cNvPr id="7" name="Rett linje 6">
            <a:extLst>
              <a:ext uri="{FF2B5EF4-FFF2-40B4-BE49-F238E27FC236}">
                <a16:creationId xmlns:a16="http://schemas.microsoft.com/office/drawing/2014/main" id="{6B637853-0648-4EF3-8F60-063CDC9BD23B}"/>
              </a:ext>
            </a:extLst>
          </p:cNvPr>
          <p:cNvCxnSpPr>
            <a:cxnSpLocks/>
          </p:cNvCxnSpPr>
          <p:nvPr/>
        </p:nvCxnSpPr>
        <p:spPr>
          <a:xfrm>
            <a:off x="4572000" y="1404176"/>
            <a:ext cx="0" cy="3109155"/>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509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Et bilde som inneholder person, utendørs, bilvei, går&#10;&#10;Automatisk generert beskrivelse">
            <a:extLst>
              <a:ext uri="{FF2B5EF4-FFF2-40B4-BE49-F238E27FC236}">
                <a16:creationId xmlns:a16="http://schemas.microsoft.com/office/drawing/2014/main" id="{9DEF0A50-5AA2-478D-B380-55B38322D899}"/>
              </a:ext>
            </a:extLst>
          </p:cNvPr>
          <p:cNvPicPr>
            <a:picLocks noGrp="1" noChangeAspect="1"/>
          </p:cNvPicPr>
          <p:nvPr>
            <p:ph type="pic" idx="13"/>
          </p:nvPr>
        </p:nvPicPr>
        <p:blipFill>
          <a:blip r:embed="rId2"/>
          <a:srcRect t="54" b="54"/>
          <a:stretch>
            <a:fillRect/>
          </a:stretch>
        </p:blipFill>
        <p:spPr/>
      </p:pic>
      <p:sp>
        <p:nvSpPr>
          <p:cNvPr id="3" name="Plassholder for tekst 2">
            <a:extLst>
              <a:ext uri="{FF2B5EF4-FFF2-40B4-BE49-F238E27FC236}">
                <a16:creationId xmlns:a16="http://schemas.microsoft.com/office/drawing/2014/main" id="{999BCB3A-400D-49D1-832A-997E6DEA482B}"/>
              </a:ext>
            </a:extLst>
          </p:cNvPr>
          <p:cNvSpPr>
            <a:spLocks noGrp="1"/>
          </p:cNvSpPr>
          <p:nvPr>
            <p:ph type="body" sz="quarter" idx="14"/>
          </p:nvPr>
        </p:nvSpPr>
        <p:spPr/>
        <p:txBody>
          <a:bodyPr/>
          <a:lstStyle/>
          <a:p>
            <a:endParaRPr lang="nb-NO" dirty="0"/>
          </a:p>
        </p:txBody>
      </p:sp>
      <p:sp>
        <p:nvSpPr>
          <p:cNvPr id="4" name="Plassholder for tekst 3">
            <a:extLst>
              <a:ext uri="{FF2B5EF4-FFF2-40B4-BE49-F238E27FC236}">
                <a16:creationId xmlns:a16="http://schemas.microsoft.com/office/drawing/2014/main" id="{0C69EBA4-8F20-4953-8529-C4A861B2E89C}"/>
              </a:ext>
            </a:extLst>
          </p:cNvPr>
          <p:cNvSpPr>
            <a:spLocks noGrp="1"/>
          </p:cNvSpPr>
          <p:nvPr>
            <p:ph type="body" sz="quarter" idx="15"/>
          </p:nvPr>
        </p:nvSpPr>
        <p:spPr>
          <a:xfrm>
            <a:off x="6148873" y="2281254"/>
            <a:ext cx="2251023" cy="2412403"/>
          </a:xfrm>
        </p:spPr>
        <p:txBody>
          <a:bodyPr>
            <a:noAutofit/>
          </a:bodyPr>
          <a:lstStyle/>
          <a:p>
            <a:r>
              <a:rPr lang="nb-NO" sz="2200" dirty="0"/>
              <a:t>Mer aktivitet på hverdags-arenaene</a:t>
            </a:r>
          </a:p>
        </p:txBody>
      </p:sp>
      <p:sp>
        <p:nvSpPr>
          <p:cNvPr id="5" name="Tittel 4">
            <a:extLst>
              <a:ext uri="{FF2B5EF4-FFF2-40B4-BE49-F238E27FC236}">
                <a16:creationId xmlns:a16="http://schemas.microsoft.com/office/drawing/2014/main" id="{6EF5C820-CD28-42B2-AC79-B905B2C30E86}"/>
              </a:ext>
            </a:extLst>
          </p:cNvPr>
          <p:cNvSpPr>
            <a:spLocks noGrp="1"/>
          </p:cNvSpPr>
          <p:nvPr>
            <p:ph type="title"/>
          </p:nvPr>
        </p:nvSpPr>
        <p:spPr/>
        <p:txBody>
          <a:bodyPr/>
          <a:lstStyle/>
          <a:p>
            <a:r>
              <a:rPr lang="nb-NO" dirty="0"/>
              <a:t>05 /</a:t>
            </a:r>
          </a:p>
        </p:txBody>
      </p:sp>
    </p:spTree>
    <p:extLst>
      <p:ext uri="{BB962C8B-B14F-4D97-AF65-F5344CB8AC3E}">
        <p14:creationId xmlns:p14="http://schemas.microsoft.com/office/powerpoint/2010/main" val="1840871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6" name="Grafikk 15">
            <a:extLst>
              <a:ext uri="{FF2B5EF4-FFF2-40B4-BE49-F238E27FC236}">
                <a16:creationId xmlns:a16="http://schemas.microsoft.com/office/drawing/2014/main" id="{C33917D4-4172-42CE-B081-C35929A4AE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81954" y="1250432"/>
            <a:ext cx="3357447" cy="1507684"/>
          </a:xfrm>
          <a:prstGeom prst="rect">
            <a:avLst/>
          </a:prstGeom>
        </p:spPr>
      </p:pic>
      <p:sp>
        <p:nvSpPr>
          <p:cNvPr id="2" name="Plassholder for innhold 1">
            <a:extLst>
              <a:ext uri="{FF2B5EF4-FFF2-40B4-BE49-F238E27FC236}">
                <a16:creationId xmlns:a16="http://schemas.microsoft.com/office/drawing/2014/main" id="{F8853EA0-B65E-4A74-9A8C-0060357DD543}"/>
              </a:ext>
            </a:extLst>
          </p:cNvPr>
          <p:cNvSpPr>
            <a:spLocks noGrp="1"/>
          </p:cNvSpPr>
          <p:nvPr>
            <p:ph idx="1"/>
          </p:nvPr>
        </p:nvSpPr>
        <p:spPr>
          <a:xfrm>
            <a:off x="736004" y="1510849"/>
            <a:ext cx="3018311" cy="2034728"/>
          </a:xfrm>
        </p:spPr>
        <p:txBody>
          <a:bodyPr>
            <a:normAutofit/>
          </a:bodyPr>
          <a:lstStyle/>
          <a:p>
            <a:pPr>
              <a:lnSpc>
                <a:spcPct val="114000"/>
              </a:lnSpc>
              <a:spcAft>
                <a:spcPts val="0"/>
              </a:spcAft>
            </a:pPr>
            <a:r>
              <a:rPr lang="nb-NO" dirty="0"/>
              <a:t>Barnehage</a:t>
            </a:r>
          </a:p>
          <a:p>
            <a:pPr>
              <a:lnSpc>
                <a:spcPct val="114000"/>
              </a:lnSpc>
              <a:spcAft>
                <a:spcPts val="0"/>
              </a:spcAft>
            </a:pPr>
            <a:r>
              <a:rPr lang="nb-NO" dirty="0"/>
              <a:t>Skole og SFO</a:t>
            </a:r>
          </a:p>
          <a:p>
            <a:pPr>
              <a:lnSpc>
                <a:spcPct val="114000"/>
              </a:lnSpc>
              <a:spcAft>
                <a:spcPts val="0"/>
              </a:spcAft>
            </a:pPr>
            <a:r>
              <a:rPr lang="nb-NO" dirty="0"/>
              <a:t>Bedre utemiljøer i barnehage og skole</a:t>
            </a:r>
          </a:p>
          <a:p>
            <a:pPr>
              <a:lnSpc>
                <a:spcPct val="114000"/>
              </a:lnSpc>
              <a:spcAft>
                <a:spcPts val="0"/>
              </a:spcAft>
            </a:pPr>
            <a:r>
              <a:rPr lang="nb-NO" dirty="0"/>
              <a:t>Et mer aktivt arbeidsliv</a:t>
            </a:r>
          </a:p>
          <a:p>
            <a:pPr marL="0" indent="0">
              <a:spcAft>
                <a:spcPts val="500"/>
              </a:spcAft>
              <a:buNone/>
            </a:pPr>
            <a:br>
              <a:rPr lang="nb-NO" i="1" dirty="0"/>
            </a:br>
            <a:br>
              <a:rPr lang="nb-NO" i="1" dirty="0"/>
            </a:br>
            <a:br>
              <a:rPr lang="nb-NO" i="1" dirty="0"/>
            </a:br>
            <a:r>
              <a:rPr lang="nb-NO" i="1" dirty="0"/>
              <a:t>Sentrale departementer: </a:t>
            </a:r>
            <a:br>
              <a:rPr lang="nb-NO" i="1" dirty="0"/>
            </a:br>
            <a:r>
              <a:rPr lang="nb-NO" i="1" dirty="0"/>
              <a:t>KD, ASD og HOD</a:t>
            </a:r>
          </a:p>
        </p:txBody>
      </p:sp>
      <p:sp>
        <p:nvSpPr>
          <p:cNvPr id="4" name="Plassholder for bunntekst 3">
            <a:extLst>
              <a:ext uri="{FF2B5EF4-FFF2-40B4-BE49-F238E27FC236}">
                <a16:creationId xmlns:a16="http://schemas.microsoft.com/office/drawing/2014/main" id="{D807F000-C8D6-4087-A677-DB19E359084F}"/>
              </a:ext>
            </a:extLst>
          </p:cNvPr>
          <p:cNvSpPr>
            <a:spLocks noGrp="1"/>
          </p:cNvSpPr>
          <p:nvPr>
            <p:ph type="ftr" sz="quarter" idx="11"/>
          </p:nvPr>
        </p:nvSpPr>
        <p:spPr/>
        <p:txBody>
          <a:bodyPr>
            <a:normAutofit lnSpcReduction="10000"/>
          </a:bodyPr>
          <a:lstStyle/>
          <a:p>
            <a:r>
              <a:rPr lang="nb-NO" dirty="0"/>
              <a:t>Mer aktivitet på hverdagsarenaene </a:t>
            </a:r>
          </a:p>
        </p:txBody>
      </p:sp>
      <p:sp>
        <p:nvSpPr>
          <p:cNvPr id="5" name="Tittel 4">
            <a:extLst>
              <a:ext uri="{FF2B5EF4-FFF2-40B4-BE49-F238E27FC236}">
                <a16:creationId xmlns:a16="http://schemas.microsoft.com/office/drawing/2014/main" id="{27D46456-A426-4D54-AD69-3AA027B81891}"/>
              </a:ext>
            </a:extLst>
          </p:cNvPr>
          <p:cNvSpPr>
            <a:spLocks noGrp="1"/>
          </p:cNvSpPr>
          <p:nvPr>
            <p:ph type="title"/>
          </p:nvPr>
        </p:nvSpPr>
        <p:spPr>
          <a:blipFill dpi="0" rotWithShape="1">
            <a:blip r:embed="rId5">
              <a:extLst>
                <a:ext uri="{28A0092B-C50C-407E-A947-70E740481C1C}">
                  <a14:useLocalDpi xmlns:a14="http://schemas.microsoft.com/office/drawing/2010/main" val="0"/>
                </a:ext>
              </a:extLst>
            </a:blip>
            <a:srcRect/>
            <a:tile tx="0" ty="0" sx="100000" sy="100000" flip="none" algn="b"/>
          </a:blipFill>
        </p:spPr>
        <p:txBody>
          <a:bodyPr/>
          <a:lstStyle/>
          <a:p>
            <a:r>
              <a:rPr lang="nb-NO" dirty="0"/>
              <a:t>Mer aktivitet på hverdagsarenaene </a:t>
            </a:r>
          </a:p>
        </p:txBody>
      </p:sp>
      <p:cxnSp>
        <p:nvCxnSpPr>
          <p:cNvPr id="9" name="Rett linje 8">
            <a:extLst>
              <a:ext uri="{FF2B5EF4-FFF2-40B4-BE49-F238E27FC236}">
                <a16:creationId xmlns:a16="http://schemas.microsoft.com/office/drawing/2014/main" id="{D870E781-8887-432D-991A-8716FD112D30}"/>
              </a:ext>
            </a:extLst>
          </p:cNvPr>
          <p:cNvCxnSpPr>
            <a:cxnSpLocks/>
          </p:cNvCxnSpPr>
          <p:nvPr/>
        </p:nvCxnSpPr>
        <p:spPr>
          <a:xfrm>
            <a:off x="736004" y="2814712"/>
            <a:ext cx="2824881" cy="0"/>
          </a:xfrm>
          <a:prstGeom prst="line">
            <a:avLst/>
          </a:prstGeom>
          <a:ln>
            <a:solidFill>
              <a:schemeClr val="lt2"/>
            </a:solidFill>
          </a:ln>
        </p:spPr>
        <p:style>
          <a:lnRef idx="1">
            <a:schemeClr val="accent1"/>
          </a:lnRef>
          <a:fillRef idx="0">
            <a:schemeClr val="accent1"/>
          </a:fillRef>
          <a:effectRef idx="0">
            <a:schemeClr val="accent1"/>
          </a:effectRef>
          <a:fontRef idx="minor">
            <a:schemeClr val="tx1"/>
          </a:fontRef>
        </p:style>
      </p:cxnSp>
      <p:sp>
        <p:nvSpPr>
          <p:cNvPr id="10" name="TekstSylinder 9">
            <a:extLst>
              <a:ext uri="{FF2B5EF4-FFF2-40B4-BE49-F238E27FC236}">
                <a16:creationId xmlns:a16="http://schemas.microsoft.com/office/drawing/2014/main" id="{07526A5E-D1D8-4FED-828D-14AA4907736F}"/>
              </a:ext>
            </a:extLst>
          </p:cNvPr>
          <p:cNvSpPr txBox="1"/>
          <p:nvPr/>
        </p:nvSpPr>
        <p:spPr>
          <a:xfrm>
            <a:off x="5081954" y="1369722"/>
            <a:ext cx="3431814" cy="1015663"/>
          </a:xfrm>
          <a:prstGeom prst="rect">
            <a:avLst/>
          </a:prstGeom>
          <a:noFill/>
        </p:spPr>
        <p:txBody>
          <a:bodyPr wrap="square">
            <a:spAutoFit/>
          </a:bodyPr>
          <a:lstStyle/>
          <a:p>
            <a:pPr algn="ctr"/>
            <a:r>
              <a:rPr lang="nb-NO" sz="1200" i="1" dirty="0">
                <a:solidFill>
                  <a:schemeClr val="accent5"/>
                </a:solidFill>
              </a:rPr>
              <a:t>«Vi tilbringer store deler av dagen  </a:t>
            </a:r>
            <a:br>
              <a:rPr lang="nb-NO" sz="1200" i="1" dirty="0">
                <a:solidFill>
                  <a:schemeClr val="accent5"/>
                </a:solidFill>
              </a:rPr>
            </a:br>
            <a:r>
              <a:rPr lang="nb-NO" sz="1200" i="1" dirty="0">
                <a:solidFill>
                  <a:schemeClr val="accent5"/>
                </a:solidFill>
              </a:rPr>
              <a:t>på steder der vi i begrenset grad styrer  mulighetene til å være aktive f.eks.  </a:t>
            </a:r>
            <a:br>
              <a:rPr lang="nb-NO" sz="1200" i="1" dirty="0">
                <a:solidFill>
                  <a:schemeClr val="accent5"/>
                </a:solidFill>
              </a:rPr>
            </a:br>
            <a:r>
              <a:rPr lang="nb-NO" sz="1200" i="1" dirty="0">
                <a:solidFill>
                  <a:schemeClr val="accent5"/>
                </a:solidFill>
              </a:rPr>
              <a:t>i barnehage, skole, skole fritidsordning (SFO), studiested og arbeidsplass.»</a:t>
            </a:r>
          </a:p>
        </p:txBody>
      </p:sp>
      <p:pic>
        <p:nvPicPr>
          <p:cNvPr id="12" name="Grafikk 11">
            <a:extLst>
              <a:ext uri="{FF2B5EF4-FFF2-40B4-BE49-F238E27FC236}">
                <a16:creationId xmlns:a16="http://schemas.microsoft.com/office/drawing/2014/main" id="{3A16BECA-D4FF-4725-BB6B-CF880809C9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78842" y="3703898"/>
            <a:ext cx="532498" cy="558474"/>
          </a:xfrm>
          <a:prstGeom prst="rect">
            <a:avLst/>
          </a:prstGeom>
        </p:spPr>
      </p:pic>
      <p:pic>
        <p:nvPicPr>
          <p:cNvPr id="13" name="Grafikk 12">
            <a:extLst>
              <a:ext uri="{FF2B5EF4-FFF2-40B4-BE49-F238E27FC236}">
                <a16:creationId xmlns:a16="http://schemas.microsoft.com/office/drawing/2014/main" id="{22B28CDA-8DB9-4224-A97D-50D422E6406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40108" y="3109422"/>
            <a:ext cx="600632" cy="1188751"/>
          </a:xfrm>
          <a:prstGeom prst="rect">
            <a:avLst/>
          </a:prstGeom>
        </p:spPr>
      </p:pic>
      <p:pic>
        <p:nvPicPr>
          <p:cNvPr id="14" name="Grafikk 13">
            <a:extLst>
              <a:ext uri="{FF2B5EF4-FFF2-40B4-BE49-F238E27FC236}">
                <a16:creationId xmlns:a16="http://schemas.microsoft.com/office/drawing/2014/main" id="{CC4CD2FF-C585-4858-993C-FF7C6ED386A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43700" y="3217668"/>
            <a:ext cx="587693" cy="881540"/>
          </a:xfrm>
          <a:prstGeom prst="rect">
            <a:avLst/>
          </a:prstGeom>
        </p:spPr>
      </p:pic>
    </p:spTree>
    <p:extLst>
      <p:ext uri="{BB962C8B-B14F-4D97-AF65-F5344CB8AC3E}">
        <p14:creationId xmlns:p14="http://schemas.microsoft.com/office/powerpoint/2010/main" val="1332406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B28D0773-EDDC-44EB-8DB9-F6CBF4F94FD7}"/>
              </a:ext>
            </a:extLst>
          </p:cNvPr>
          <p:cNvSpPr>
            <a:spLocks noGrp="1"/>
          </p:cNvSpPr>
          <p:nvPr>
            <p:ph type="ftr" sz="quarter" idx="11"/>
          </p:nvPr>
        </p:nvSpPr>
        <p:spPr/>
        <p:txBody>
          <a:bodyPr>
            <a:normAutofit lnSpcReduction="10000"/>
          </a:bodyPr>
          <a:lstStyle/>
          <a:p>
            <a:r>
              <a:rPr lang="nb-NO" dirty="0"/>
              <a:t>Mer aktivitet på hverdagsarenaene </a:t>
            </a:r>
          </a:p>
        </p:txBody>
      </p:sp>
      <p:sp>
        <p:nvSpPr>
          <p:cNvPr id="3" name="Plassholder for tekst 2">
            <a:extLst>
              <a:ext uri="{FF2B5EF4-FFF2-40B4-BE49-F238E27FC236}">
                <a16:creationId xmlns:a16="http://schemas.microsoft.com/office/drawing/2014/main" id="{F3A5ADBF-FBB4-46CF-8463-5710F2EC937C}"/>
              </a:ext>
            </a:extLst>
          </p:cNvPr>
          <p:cNvSpPr>
            <a:spLocks noGrp="1"/>
          </p:cNvSpPr>
          <p:nvPr>
            <p:ph type="body" idx="13"/>
          </p:nvPr>
        </p:nvSpPr>
        <p:spPr>
          <a:xfrm>
            <a:off x="846516" y="1258654"/>
            <a:ext cx="3229709" cy="2008537"/>
          </a:xfrm>
        </p:spPr>
        <p:txBody>
          <a:bodyPr/>
          <a:lstStyle/>
          <a:p>
            <a:r>
              <a:rPr lang="nb-NO" dirty="0"/>
              <a:t>«Barnehagene bidrar med om </a:t>
            </a:r>
            <a:br>
              <a:rPr lang="nb-NO" dirty="0"/>
            </a:br>
            <a:r>
              <a:rPr lang="nb-NO" dirty="0"/>
              <a:t>lag to tredeler av barnas totale </a:t>
            </a:r>
            <a:br>
              <a:rPr lang="nb-NO" dirty="0"/>
            </a:br>
            <a:r>
              <a:rPr lang="nb-NO" dirty="0"/>
              <a:t>fysiske aktivitet daglig.»</a:t>
            </a:r>
          </a:p>
        </p:txBody>
      </p:sp>
      <p:sp>
        <p:nvSpPr>
          <p:cNvPr id="4" name="Tittel 3">
            <a:extLst>
              <a:ext uri="{FF2B5EF4-FFF2-40B4-BE49-F238E27FC236}">
                <a16:creationId xmlns:a16="http://schemas.microsoft.com/office/drawing/2014/main" id="{483C6203-5082-4C0F-B05A-C26851A2FD65}"/>
              </a:ext>
            </a:extLst>
          </p:cNvPr>
          <p:cNvSpPr>
            <a:spLocks noGrp="1"/>
          </p:cNvSpPr>
          <p:nvPr>
            <p:ph type="title"/>
          </p:nvPr>
        </p:nvSpPr>
        <p:spPr/>
        <p:txBody>
          <a:bodyPr/>
          <a:lstStyle/>
          <a:p>
            <a:r>
              <a:rPr lang="nb-NO" dirty="0"/>
              <a:t>Barnehagene</a:t>
            </a:r>
          </a:p>
        </p:txBody>
      </p:sp>
      <p:pic>
        <p:nvPicPr>
          <p:cNvPr id="5" name="Grafikk 4">
            <a:extLst>
              <a:ext uri="{FF2B5EF4-FFF2-40B4-BE49-F238E27FC236}">
                <a16:creationId xmlns:a16="http://schemas.microsoft.com/office/drawing/2014/main" id="{96879213-B357-4D33-82E8-3347A2AE2F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45031" y="2000289"/>
            <a:ext cx="348533" cy="643446"/>
          </a:xfrm>
          <a:prstGeom prst="rect">
            <a:avLst/>
          </a:prstGeom>
        </p:spPr>
      </p:pic>
      <p:pic>
        <p:nvPicPr>
          <p:cNvPr id="6" name="Grafikk 5">
            <a:extLst>
              <a:ext uri="{FF2B5EF4-FFF2-40B4-BE49-F238E27FC236}">
                <a16:creationId xmlns:a16="http://schemas.microsoft.com/office/drawing/2014/main" id="{C3F1CAD1-9279-4956-98E7-C3247E9511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89593" y="1913470"/>
            <a:ext cx="440179" cy="1017914"/>
          </a:xfrm>
          <a:prstGeom prst="rect">
            <a:avLst/>
          </a:prstGeom>
        </p:spPr>
      </p:pic>
      <p:pic>
        <p:nvPicPr>
          <p:cNvPr id="7" name="Grafikk 6">
            <a:extLst>
              <a:ext uri="{FF2B5EF4-FFF2-40B4-BE49-F238E27FC236}">
                <a16:creationId xmlns:a16="http://schemas.microsoft.com/office/drawing/2014/main" id="{7522628D-BD2B-4B8D-93E5-D29811BB43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42746" y="1705708"/>
            <a:ext cx="1161839" cy="1225676"/>
          </a:xfrm>
          <a:prstGeom prst="rect">
            <a:avLst/>
          </a:prstGeom>
        </p:spPr>
      </p:pic>
      <p:pic>
        <p:nvPicPr>
          <p:cNvPr id="8" name="Grafikk 7">
            <a:extLst>
              <a:ext uri="{FF2B5EF4-FFF2-40B4-BE49-F238E27FC236}">
                <a16:creationId xmlns:a16="http://schemas.microsoft.com/office/drawing/2014/main" id="{A9901A5A-EC5A-42FC-9B4A-74249047EA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98709" y="1862669"/>
            <a:ext cx="644037" cy="781066"/>
          </a:xfrm>
          <a:prstGeom prst="rect">
            <a:avLst/>
          </a:prstGeom>
        </p:spPr>
      </p:pic>
      <p:sp>
        <p:nvSpPr>
          <p:cNvPr id="10" name="TekstSylinder 9">
            <a:extLst>
              <a:ext uri="{FF2B5EF4-FFF2-40B4-BE49-F238E27FC236}">
                <a16:creationId xmlns:a16="http://schemas.microsoft.com/office/drawing/2014/main" id="{042BB490-2AC3-44D4-A839-7FAF2B0BBB89}"/>
              </a:ext>
            </a:extLst>
          </p:cNvPr>
          <p:cNvSpPr txBox="1"/>
          <p:nvPr/>
        </p:nvSpPr>
        <p:spPr>
          <a:xfrm>
            <a:off x="548421" y="3510295"/>
            <a:ext cx="3900487" cy="553998"/>
          </a:xfrm>
          <a:prstGeom prst="rect">
            <a:avLst/>
          </a:prstGeom>
          <a:noFill/>
        </p:spPr>
        <p:txBody>
          <a:bodyPr wrap="square" lIns="0" tIns="0" rIns="0" bIns="0">
            <a:spAutoFit/>
          </a:bodyPr>
          <a:lstStyle/>
          <a:p>
            <a:r>
              <a:rPr lang="nb-NO" sz="1200" dirty="0">
                <a:solidFill>
                  <a:schemeClr val="accent1"/>
                </a:solidFill>
              </a:rPr>
              <a:t>I følge barnehageloven skal barnehagen ha en helse-fremmende og en forebyggende funksjon og bidra </a:t>
            </a:r>
            <a:br>
              <a:rPr lang="nb-NO" sz="1200" dirty="0">
                <a:solidFill>
                  <a:schemeClr val="accent1"/>
                </a:solidFill>
              </a:rPr>
            </a:br>
            <a:r>
              <a:rPr lang="nb-NO" sz="1200" dirty="0">
                <a:solidFill>
                  <a:schemeClr val="accent1"/>
                </a:solidFill>
              </a:rPr>
              <a:t>til å utjevne sosiale forskjeller. Barnehagen skal </a:t>
            </a:r>
          </a:p>
        </p:txBody>
      </p:sp>
      <p:sp>
        <p:nvSpPr>
          <p:cNvPr id="12" name="TekstSylinder 11">
            <a:extLst>
              <a:ext uri="{FF2B5EF4-FFF2-40B4-BE49-F238E27FC236}">
                <a16:creationId xmlns:a16="http://schemas.microsoft.com/office/drawing/2014/main" id="{BF7BA71F-631D-45E5-A46A-B9D3DB502957}"/>
              </a:ext>
            </a:extLst>
          </p:cNvPr>
          <p:cNvSpPr txBox="1"/>
          <p:nvPr/>
        </p:nvSpPr>
        <p:spPr>
          <a:xfrm>
            <a:off x="4721471" y="3510009"/>
            <a:ext cx="3872094" cy="553998"/>
          </a:xfrm>
          <a:prstGeom prst="rect">
            <a:avLst/>
          </a:prstGeom>
          <a:noFill/>
        </p:spPr>
        <p:txBody>
          <a:bodyPr wrap="square" lIns="0" tIns="0" rIns="0" bIns="0">
            <a:spAutoFit/>
          </a:bodyPr>
          <a:lstStyle/>
          <a:p>
            <a:r>
              <a:rPr lang="nb-NO" sz="1200" dirty="0">
                <a:solidFill>
                  <a:schemeClr val="accent1"/>
                </a:solidFill>
              </a:rPr>
              <a:t>være en arena for daglig fysisk aktivitet og fremme barnas bevegelsesglede og motoriske utvikling, </a:t>
            </a:r>
            <a:br>
              <a:rPr lang="nb-NO" sz="1200" dirty="0">
                <a:solidFill>
                  <a:schemeClr val="accent1"/>
                </a:solidFill>
              </a:rPr>
            </a:br>
            <a:r>
              <a:rPr lang="nb-NO" sz="1200" dirty="0">
                <a:solidFill>
                  <a:schemeClr val="accent1"/>
                </a:solidFill>
              </a:rPr>
              <a:t>og barnas fysiske og psykiske helse skal fremmes.</a:t>
            </a:r>
          </a:p>
        </p:txBody>
      </p:sp>
      <p:cxnSp>
        <p:nvCxnSpPr>
          <p:cNvPr id="14" name="Rett linje 13">
            <a:extLst>
              <a:ext uri="{FF2B5EF4-FFF2-40B4-BE49-F238E27FC236}">
                <a16:creationId xmlns:a16="http://schemas.microsoft.com/office/drawing/2014/main" id="{7BC5DDCC-F644-459C-AC54-151A08D3A8FD}"/>
              </a:ext>
            </a:extLst>
          </p:cNvPr>
          <p:cNvCxnSpPr>
            <a:cxnSpLocks/>
          </p:cNvCxnSpPr>
          <p:nvPr/>
        </p:nvCxnSpPr>
        <p:spPr>
          <a:xfrm>
            <a:off x="4572000" y="3510009"/>
            <a:ext cx="0" cy="666337"/>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91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ssholder for bilde 10" descr="Et bilde som inneholder utendørs, person, ung, liten&#10;&#10;Automatisk generert beskrivelse">
            <a:extLst>
              <a:ext uri="{FF2B5EF4-FFF2-40B4-BE49-F238E27FC236}">
                <a16:creationId xmlns:a16="http://schemas.microsoft.com/office/drawing/2014/main" id="{DD66FE93-B8A9-487E-985E-B72E5C95586E}"/>
              </a:ext>
            </a:extLst>
          </p:cNvPr>
          <p:cNvPicPr>
            <a:picLocks noGrp="1" noChangeAspect="1"/>
          </p:cNvPicPr>
          <p:nvPr>
            <p:ph type="pic" idx="13"/>
          </p:nvPr>
        </p:nvPicPr>
        <p:blipFill>
          <a:blip r:embed="rId2"/>
          <a:srcRect t="54" b="54"/>
          <a:stretch>
            <a:fillRect/>
          </a:stretch>
        </p:blipFill>
        <p:spPr/>
      </p:pic>
      <p:sp>
        <p:nvSpPr>
          <p:cNvPr id="8" name="Plassholder for tekst 7">
            <a:extLst>
              <a:ext uri="{FF2B5EF4-FFF2-40B4-BE49-F238E27FC236}">
                <a16:creationId xmlns:a16="http://schemas.microsoft.com/office/drawing/2014/main" id="{E34A13B7-DDE9-4F7E-8942-00F43832CBD9}"/>
              </a:ext>
            </a:extLst>
          </p:cNvPr>
          <p:cNvSpPr>
            <a:spLocks noGrp="1"/>
          </p:cNvSpPr>
          <p:nvPr>
            <p:ph type="body" sz="quarter" idx="14"/>
          </p:nvPr>
        </p:nvSpPr>
        <p:spPr/>
        <p:txBody>
          <a:bodyPr/>
          <a:lstStyle/>
          <a:p>
            <a:endParaRPr lang="nb-NO" dirty="0"/>
          </a:p>
        </p:txBody>
      </p:sp>
      <p:sp>
        <p:nvSpPr>
          <p:cNvPr id="9" name="Plassholder for tekst 8">
            <a:extLst>
              <a:ext uri="{FF2B5EF4-FFF2-40B4-BE49-F238E27FC236}">
                <a16:creationId xmlns:a16="http://schemas.microsoft.com/office/drawing/2014/main" id="{9EBDE506-941A-4649-BD3D-101DD92B0C99}"/>
              </a:ext>
            </a:extLst>
          </p:cNvPr>
          <p:cNvSpPr>
            <a:spLocks noGrp="1"/>
          </p:cNvSpPr>
          <p:nvPr>
            <p:ph type="body" sz="quarter" idx="15"/>
          </p:nvPr>
        </p:nvSpPr>
        <p:spPr/>
        <p:txBody>
          <a:bodyPr/>
          <a:lstStyle/>
          <a:p>
            <a:r>
              <a:rPr lang="nb-NO" dirty="0"/>
              <a:t>Bakgrunn</a:t>
            </a:r>
          </a:p>
        </p:txBody>
      </p:sp>
      <p:sp>
        <p:nvSpPr>
          <p:cNvPr id="6" name="Tittel 5">
            <a:extLst>
              <a:ext uri="{FF2B5EF4-FFF2-40B4-BE49-F238E27FC236}">
                <a16:creationId xmlns:a16="http://schemas.microsoft.com/office/drawing/2014/main" id="{166BBACF-81B0-4837-98F4-84B3367E8714}"/>
              </a:ext>
            </a:extLst>
          </p:cNvPr>
          <p:cNvSpPr>
            <a:spLocks noGrp="1"/>
          </p:cNvSpPr>
          <p:nvPr>
            <p:ph type="title"/>
          </p:nvPr>
        </p:nvSpPr>
        <p:spPr/>
        <p:txBody>
          <a:bodyPr/>
          <a:lstStyle/>
          <a:p>
            <a:r>
              <a:rPr lang="nb-NO" dirty="0"/>
              <a:t>01 /</a:t>
            </a:r>
          </a:p>
        </p:txBody>
      </p:sp>
    </p:spTree>
    <p:extLst>
      <p:ext uri="{BB962C8B-B14F-4D97-AF65-F5344CB8AC3E}">
        <p14:creationId xmlns:p14="http://schemas.microsoft.com/office/powerpoint/2010/main" val="3501096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0F9D6215-04D1-4487-BF44-127F61950ED8}"/>
              </a:ext>
            </a:extLst>
          </p:cNvPr>
          <p:cNvSpPr>
            <a:spLocks noGrp="1"/>
          </p:cNvSpPr>
          <p:nvPr>
            <p:ph type="ftr" sz="quarter" idx="11"/>
          </p:nvPr>
        </p:nvSpPr>
        <p:spPr/>
        <p:txBody>
          <a:bodyPr>
            <a:normAutofit lnSpcReduction="10000"/>
          </a:bodyPr>
          <a:lstStyle/>
          <a:p>
            <a:r>
              <a:rPr lang="nb-NO" dirty="0"/>
              <a:t>Mer aktivitet på hverdagsarenaene </a:t>
            </a:r>
          </a:p>
        </p:txBody>
      </p:sp>
      <p:sp>
        <p:nvSpPr>
          <p:cNvPr id="3" name="Plassholder for tekst 2">
            <a:extLst>
              <a:ext uri="{FF2B5EF4-FFF2-40B4-BE49-F238E27FC236}">
                <a16:creationId xmlns:a16="http://schemas.microsoft.com/office/drawing/2014/main" id="{01BE4329-5E77-481E-8CEC-8FF663ADCF5F}"/>
              </a:ext>
            </a:extLst>
          </p:cNvPr>
          <p:cNvSpPr>
            <a:spLocks noGrp="1"/>
          </p:cNvSpPr>
          <p:nvPr>
            <p:ph type="body" idx="13"/>
          </p:nvPr>
        </p:nvSpPr>
        <p:spPr>
          <a:xfrm>
            <a:off x="492369" y="1330088"/>
            <a:ext cx="4431323" cy="2008537"/>
          </a:xfrm>
        </p:spPr>
        <p:txBody>
          <a:bodyPr/>
          <a:lstStyle/>
          <a:p>
            <a:r>
              <a:rPr lang="nb-NO" dirty="0"/>
              <a:t>«I politisk plattform framgår det at  </a:t>
            </a:r>
            <a:br>
              <a:rPr lang="nb-NO" dirty="0"/>
            </a:br>
            <a:r>
              <a:rPr lang="nb-NO" dirty="0"/>
              <a:t>regjeringen vil legge til rette for økt fysisk  aktivitet i skole og SFO med mål om én times daglig fysisk aktivitet. Aktiviteten skal legges innenfor dagens timetall, og ikke gå på  bekostning av lærernes metodefrihet.»</a:t>
            </a:r>
          </a:p>
        </p:txBody>
      </p:sp>
      <p:pic>
        <p:nvPicPr>
          <p:cNvPr id="6" name="Grafikk 5">
            <a:extLst>
              <a:ext uri="{FF2B5EF4-FFF2-40B4-BE49-F238E27FC236}">
                <a16:creationId xmlns:a16="http://schemas.microsoft.com/office/drawing/2014/main" id="{3C51A247-4DB4-43E8-8BDB-C6FE25426A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8246" y="1936281"/>
            <a:ext cx="464205" cy="777857"/>
          </a:xfrm>
          <a:prstGeom prst="rect">
            <a:avLst/>
          </a:prstGeom>
        </p:spPr>
      </p:pic>
      <p:pic>
        <p:nvPicPr>
          <p:cNvPr id="8" name="Grafikk 7">
            <a:extLst>
              <a:ext uri="{FF2B5EF4-FFF2-40B4-BE49-F238E27FC236}">
                <a16:creationId xmlns:a16="http://schemas.microsoft.com/office/drawing/2014/main" id="{24EAC33F-CE0B-4AF6-B62F-2DEC118336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23892" y="2042520"/>
            <a:ext cx="526880" cy="752686"/>
          </a:xfrm>
          <a:prstGeom prst="rect">
            <a:avLst/>
          </a:prstGeom>
        </p:spPr>
      </p:pic>
      <p:pic>
        <p:nvPicPr>
          <p:cNvPr id="10" name="Grafikk 9">
            <a:extLst>
              <a:ext uri="{FF2B5EF4-FFF2-40B4-BE49-F238E27FC236}">
                <a16:creationId xmlns:a16="http://schemas.microsoft.com/office/drawing/2014/main" id="{EB981AB8-A43C-4F08-98D9-32B1F212AF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92108" y="2549946"/>
            <a:ext cx="166699" cy="166699"/>
          </a:xfrm>
          <a:prstGeom prst="rect">
            <a:avLst/>
          </a:prstGeom>
        </p:spPr>
      </p:pic>
    </p:spTree>
    <p:extLst>
      <p:ext uri="{BB962C8B-B14F-4D97-AF65-F5344CB8AC3E}">
        <p14:creationId xmlns:p14="http://schemas.microsoft.com/office/powerpoint/2010/main" val="4151233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B28D0773-EDDC-44EB-8DB9-F6CBF4F94FD7}"/>
              </a:ext>
            </a:extLst>
          </p:cNvPr>
          <p:cNvSpPr>
            <a:spLocks noGrp="1"/>
          </p:cNvSpPr>
          <p:nvPr>
            <p:ph type="ftr" sz="quarter" idx="11"/>
          </p:nvPr>
        </p:nvSpPr>
        <p:spPr/>
        <p:txBody>
          <a:bodyPr>
            <a:normAutofit lnSpcReduction="10000"/>
          </a:bodyPr>
          <a:lstStyle/>
          <a:p>
            <a:r>
              <a:rPr lang="nb-NO" dirty="0"/>
              <a:t>Mer aktivitet på hverdagsarenaene </a:t>
            </a:r>
          </a:p>
        </p:txBody>
      </p:sp>
      <p:sp>
        <p:nvSpPr>
          <p:cNvPr id="3" name="Plassholder for tekst 2">
            <a:extLst>
              <a:ext uri="{FF2B5EF4-FFF2-40B4-BE49-F238E27FC236}">
                <a16:creationId xmlns:a16="http://schemas.microsoft.com/office/drawing/2014/main" id="{F3A5ADBF-FBB4-46CF-8463-5710F2EC937C}"/>
              </a:ext>
            </a:extLst>
          </p:cNvPr>
          <p:cNvSpPr>
            <a:spLocks noGrp="1"/>
          </p:cNvSpPr>
          <p:nvPr>
            <p:ph type="body" idx="13"/>
          </p:nvPr>
        </p:nvSpPr>
        <p:spPr>
          <a:xfrm>
            <a:off x="616688" y="1522693"/>
            <a:ext cx="3832220" cy="1545338"/>
          </a:xfrm>
        </p:spPr>
        <p:txBody>
          <a:bodyPr/>
          <a:lstStyle/>
          <a:p>
            <a:r>
              <a:rPr lang="nb-NO" dirty="0"/>
              <a:t>«Læreren er viktig for at skolebaserte tiltak skal ha effekt på elevenes fysiske aktivitet, læringsmiljø og læring.»</a:t>
            </a:r>
          </a:p>
        </p:txBody>
      </p:sp>
      <p:sp>
        <p:nvSpPr>
          <p:cNvPr id="4" name="Tittel 3">
            <a:extLst>
              <a:ext uri="{FF2B5EF4-FFF2-40B4-BE49-F238E27FC236}">
                <a16:creationId xmlns:a16="http://schemas.microsoft.com/office/drawing/2014/main" id="{483C6203-5082-4C0F-B05A-C26851A2FD65}"/>
              </a:ext>
            </a:extLst>
          </p:cNvPr>
          <p:cNvSpPr>
            <a:spLocks noGrp="1"/>
          </p:cNvSpPr>
          <p:nvPr>
            <p:ph type="title"/>
          </p:nvPr>
        </p:nvSpPr>
        <p:spPr/>
        <p:txBody>
          <a:bodyPr/>
          <a:lstStyle/>
          <a:p>
            <a:r>
              <a:rPr lang="nb-NO" dirty="0"/>
              <a:t>Skole og SFO </a:t>
            </a:r>
          </a:p>
        </p:txBody>
      </p:sp>
      <p:sp>
        <p:nvSpPr>
          <p:cNvPr id="10" name="TekstSylinder 9">
            <a:extLst>
              <a:ext uri="{FF2B5EF4-FFF2-40B4-BE49-F238E27FC236}">
                <a16:creationId xmlns:a16="http://schemas.microsoft.com/office/drawing/2014/main" id="{042BB490-2AC3-44D4-A839-7FAF2B0BBB89}"/>
              </a:ext>
            </a:extLst>
          </p:cNvPr>
          <p:cNvSpPr txBox="1"/>
          <p:nvPr/>
        </p:nvSpPr>
        <p:spPr>
          <a:xfrm>
            <a:off x="548421" y="3510295"/>
            <a:ext cx="3900487" cy="738664"/>
          </a:xfrm>
          <a:prstGeom prst="rect">
            <a:avLst/>
          </a:prstGeom>
          <a:noFill/>
        </p:spPr>
        <p:txBody>
          <a:bodyPr wrap="square" lIns="0" tIns="0" rIns="0" bIns="0">
            <a:spAutoFit/>
          </a:bodyPr>
          <a:lstStyle/>
          <a:p>
            <a:r>
              <a:rPr lang="nb-NO" sz="1200" dirty="0">
                <a:solidFill>
                  <a:schemeClr val="accent1"/>
                </a:solidFill>
              </a:rPr>
              <a:t>Fysisk aktivitet er viktig for barn og unge, både </a:t>
            </a:r>
            <a:br>
              <a:rPr lang="nb-NO" sz="1200" dirty="0">
                <a:solidFill>
                  <a:schemeClr val="accent1"/>
                </a:solidFill>
              </a:rPr>
            </a:br>
            <a:r>
              <a:rPr lang="nb-NO" sz="1200" dirty="0">
                <a:solidFill>
                  <a:schemeClr val="accent1"/>
                </a:solidFill>
              </a:rPr>
              <a:t>fra et helseperspektiv og et utdanningsperspektiv. Mye tyder på at fysisk aktivitet i skoletiden har klar </a:t>
            </a:r>
            <a:br>
              <a:rPr lang="nb-NO" sz="1200" dirty="0">
                <a:solidFill>
                  <a:schemeClr val="accent1"/>
                </a:solidFill>
              </a:rPr>
            </a:br>
            <a:r>
              <a:rPr lang="nb-NO" sz="1200" dirty="0">
                <a:solidFill>
                  <a:schemeClr val="accent1"/>
                </a:solidFill>
              </a:rPr>
              <a:t>effekt på elevenes fysiske og psykiske helse. </a:t>
            </a:r>
          </a:p>
        </p:txBody>
      </p:sp>
      <p:sp>
        <p:nvSpPr>
          <p:cNvPr id="12" name="TekstSylinder 11">
            <a:extLst>
              <a:ext uri="{FF2B5EF4-FFF2-40B4-BE49-F238E27FC236}">
                <a16:creationId xmlns:a16="http://schemas.microsoft.com/office/drawing/2014/main" id="{BF7BA71F-631D-45E5-A46A-B9D3DB502957}"/>
              </a:ext>
            </a:extLst>
          </p:cNvPr>
          <p:cNvSpPr txBox="1"/>
          <p:nvPr/>
        </p:nvSpPr>
        <p:spPr>
          <a:xfrm>
            <a:off x="4721471" y="3510009"/>
            <a:ext cx="3872094" cy="553998"/>
          </a:xfrm>
          <a:prstGeom prst="rect">
            <a:avLst/>
          </a:prstGeom>
          <a:noFill/>
        </p:spPr>
        <p:txBody>
          <a:bodyPr wrap="square" lIns="0" tIns="0" rIns="0" bIns="0">
            <a:spAutoFit/>
          </a:bodyPr>
          <a:lstStyle/>
          <a:p>
            <a:r>
              <a:rPr lang="nb-NO" sz="1200" dirty="0">
                <a:solidFill>
                  <a:schemeClr val="accent1"/>
                </a:solidFill>
              </a:rPr>
              <a:t>Systematiske kunnskapsoversikter viser også </a:t>
            </a:r>
            <a:br>
              <a:rPr lang="nb-NO" sz="1200" dirty="0">
                <a:solidFill>
                  <a:schemeClr val="accent1"/>
                </a:solidFill>
              </a:rPr>
            </a:br>
            <a:r>
              <a:rPr lang="nb-NO" sz="1200" dirty="0">
                <a:solidFill>
                  <a:schemeClr val="accent1"/>
                </a:solidFill>
              </a:rPr>
              <a:t>at det gir positive effekter på kognitive evner </a:t>
            </a:r>
            <a:br>
              <a:rPr lang="nb-NO" sz="1200" dirty="0">
                <a:solidFill>
                  <a:schemeClr val="accent1"/>
                </a:solidFill>
              </a:rPr>
            </a:br>
            <a:r>
              <a:rPr lang="nb-NO" sz="1200" dirty="0">
                <a:solidFill>
                  <a:schemeClr val="accent1"/>
                </a:solidFill>
              </a:rPr>
              <a:t>og skoleprestasjoner</a:t>
            </a:r>
          </a:p>
        </p:txBody>
      </p:sp>
      <p:cxnSp>
        <p:nvCxnSpPr>
          <p:cNvPr id="14" name="Rett linje 13">
            <a:extLst>
              <a:ext uri="{FF2B5EF4-FFF2-40B4-BE49-F238E27FC236}">
                <a16:creationId xmlns:a16="http://schemas.microsoft.com/office/drawing/2014/main" id="{7BC5DDCC-F644-459C-AC54-151A08D3A8FD}"/>
              </a:ext>
            </a:extLst>
          </p:cNvPr>
          <p:cNvCxnSpPr>
            <a:cxnSpLocks/>
          </p:cNvCxnSpPr>
          <p:nvPr/>
        </p:nvCxnSpPr>
        <p:spPr>
          <a:xfrm>
            <a:off x="4572000" y="3510009"/>
            <a:ext cx="0" cy="666337"/>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Grafikk 8">
            <a:extLst>
              <a:ext uri="{FF2B5EF4-FFF2-40B4-BE49-F238E27FC236}">
                <a16:creationId xmlns:a16="http://schemas.microsoft.com/office/drawing/2014/main" id="{C67785F2-1161-438F-9896-700FEBFF2E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35493" y="1826027"/>
            <a:ext cx="402290" cy="528006"/>
          </a:xfrm>
          <a:prstGeom prst="rect">
            <a:avLst/>
          </a:prstGeom>
        </p:spPr>
      </p:pic>
      <p:pic>
        <p:nvPicPr>
          <p:cNvPr id="11" name="Grafikk 10">
            <a:extLst>
              <a:ext uri="{FF2B5EF4-FFF2-40B4-BE49-F238E27FC236}">
                <a16:creationId xmlns:a16="http://schemas.microsoft.com/office/drawing/2014/main" id="{1398C904-B1A3-454C-94A5-505B3267A9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93565" y="2406321"/>
            <a:ext cx="295254" cy="513485"/>
          </a:xfrm>
          <a:prstGeom prst="rect">
            <a:avLst/>
          </a:prstGeom>
        </p:spPr>
      </p:pic>
      <p:pic>
        <p:nvPicPr>
          <p:cNvPr id="17" name="Grafikk 16">
            <a:extLst>
              <a:ext uri="{FF2B5EF4-FFF2-40B4-BE49-F238E27FC236}">
                <a16:creationId xmlns:a16="http://schemas.microsoft.com/office/drawing/2014/main" id="{231025D5-C475-46D1-9BAF-0A33F5A227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03877" y="1633491"/>
            <a:ext cx="532320" cy="696111"/>
          </a:xfrm>
          <a:prstGeom prst="rect">
            <a:avLst/>
          </a:prstGeom>
        </p:spPr>
      </p:pic>
    </p:spTree>
    <p:extLst>
      <p:ext uri="{BB962C8B-B14F-4D97-AF65-F5344CB8AC3E}">
        <p14:creationId xmlns:p14="http://schemas.microsoft.com/office/powerpoint/2010/main" val="219779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31606C2F-E366-40D8-B2F8-F74E1BCC63A6}"/>
              </a:ext>
            </a:extLst>
          </p:cNvPr>
          <p:cNvSpPr>
            <a:spLocks noGrp="1"/>
          </p:cNvSpPr>
          <p:nvPr>
            <p:ph type="ftr" sz="quarter" idx="11"/>
          </p:nvPr>
        </p:nvSpPr>
        <p:spPr/>
        <p:txBody>
          <a:bodyPr>
            <a:normAutofit lnSpcReduction="10000"/>
          </a:bodyPr>
          <a:lstStyle/>
          <a:p>
            <a:r>
              <a:rPr lang="nb-NO" dirty="0"/>
              <a:t>Mer aktivitet på hverdags arenaene </a:t>
            </a:r>
          </a:p>
        </p:txBody>
      </p:sp>
      <p:sp>
        <p:nvSpPr>
          <p:cNvPr id="3" name="Plassholder for tekst 2">
            <a:extLst>
              <a:ext uri="{FF2B5EF4-FFF2-40B4-BE49-F238E27FC236}">
                <a16:creationId xmlns:a16="http://schemas.microsoft.com/office/drawing/2014/main" id="{C4B58975-B2A2-48D5-9567-421A81A2B38E}"/>
              </a:ext>
            </a:extLst>
          </p:cNvPr>
          <p:cNvSpPr>
            <a:spLocks noGrp="1"/>
          </p:cNvSpPr>
          <p:nvPr>
            <p:ph type="body" idx="13"/>
          </p:nvPr>
        </p:nvSpPr>
        <p:spPr>
          <a:xfrm>
            <a:off x="2631558" y="1526111"/>
            <a:ext cx="3880884" cy="1303310"/>
          </a:xfrm>
        </p:spPr>
        <p:txBody>
          <a:bodyPr/>
          <a:lstStyle/>
          <a:p>
            <a:r>
              <a:rPr lang="nb-NO" dirty="0"/>
              <a:t>«Mange tilbringer mye av døgnet  </a:t>
            </a:r>
            <a:br>
              <a:rPr lang="nb-NO" dirty="0"/>
            </a:br>
            <a:r>
              <a:rPr lang="nb-NO" dirty="0"/>
              <a:t>på jobb, og bevegelse i arbeidstiden eller  til og fra jobb har betydning for det totale aktivitetsnivået.»</a:t>
            </a:r>
          </a:p>
        </p:txBody>
      </p:sp>
      <p:pic>
        <p:nvPicPr>
          <p:cNvPr id="5" name="Grafikk 4">
            <a:extLst>
              <a:ext uri="{FF2B5EF4-FFF2-40B4-BE49-F238E27FC236}">
                <a16:creationId xmlns:a16="http://schemas.microsoft.com/office/drawing/2014/main" id="{2D24C8B1-1E10-47EB-BDE6-7625525A4A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6230" y="2218661"/>
            <a:ext cx="2082671" cy="1894478"/>
          </a:xfrm>
          <a:prstGeom prst="rect">
            <a:avLst/>
          </a:prstGeom>
        </p:spPr>
      </p:pic>
    </p:spTree>
    <p:extLst>
      <p:ext uri="{BB962C8B-B14F-4D97-AF65-F5344CB8AC3E}">
        <p14:creationId xmlns:p14="http://schemas.microsoft.com/office/powerpoint/2010/main" val="2067504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k 5">
            <a:extLst>
              <a:ext uri="{FF2B5EF4-FFF2-40B4-BE49-F238E27FC236}">
                <a16:creationId xmlns:a16="http://schemas.microsoft.com/office/drawing/2014/main" id="{28B2FB6A-81DB-45C3-A973-AA0B716FAC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90753" y="964845"/>
            <a:ext cx="4435288" cy="2065577"/>
          </a:xfrm>
          <a:prstGeom prst="rect">
            <a:avLst/>
          </a:prstGeom>
        </p:spPr>
      </p:pic>
      <p:sp>
        <p:nvSpPr>
          <p:cNvPr id="2" name="Plassholder for bunntekst 1">
            <a:extLst>
              <a:ext uri="{FF2B5EF4-FFF2-40B4-BE49-F238E27FC236}">
                <a16:creationId xmlns:a16="http://schemas.microsoft.com/office/drawing/2014/main" id="{45156B59-463A-4B96-A115-4C8C513489EA}"/>
              </a:ext>
            </a:extLst>
          </p:cNvPr>
          <p:cNvSpPr>
            <a:spLocks noGrp="1"/>
          </p:cNvSpPr>
          <p:nvPr>
            <p:ph type="ftr" sz="quarter" idx="11"/>
          </p:nvPr>
        </p:nvSpPr>
        <p:spPr/>
        <p:txBody>
          <a:bodyPr>
            <a:normAutofit lnSpcReduction="10000"/>
          </a:bodyPr>
          <a:lstStyle/>
          <a:p>
            <a:r>
              <a:rPr lang="nb-NO" dirty="0"/>
              <a:t>Mer aktivitet på hverdags arenaene </a:t>
            </a:r>
          </a:p>
        </p:txBody>
      </p:sp>
      <p:sp>
        <p:nvSpPr>
          <p:cNvPr id="3" name="Plassholder for tekst 2">
            <a:extLst>
              <a:ext uri="{FF2B5EF4-FFF2-40B4-BE49-F238E27FC236}">
                <a16:creationId xmlns:a16="http://schemas.microsoft.com/office/drawing/2014/main" id="{5F853024-88E3-4280-99B1-4A4D3024708D}"/>
              </a:ext>
            </a:extLst>
          </p:cNvPr>
          <p:cNvSpPr>
            <a:spLocks noGrp="1"/>
          </p:cNvSpPr>
          <p:nvPr>
            <p:ph type="body" idx="13"/>
          </p:nvPr>
        </p:nvSpPr>
        <p:spPr>
          <a:xfrm>
            <a:off x="3406516" y="1309640"/>
            <a:ext cx="3819525" cy="1375988"/>
          </a:xfrm>
        </p:spPr>
        <p:txBody>
          <a:bodyPr>
            <a:normAutofit/>
          </a:bodyPr>
          <a:lstStyle/>
          <a:p>
            <a:r>
              <a:rPr lang="nb-NO" sz="1300" dirty="0">
                <a:solidFill>
                  <a:schemeClr val="accent1"/>
                </a:solidFill>
              </a:rPr>
              <a:t>«Tiltak for å være fysisk aktiv på  </a:t>
            </a:r>
            <a:br>
              <a:rPr lang="nb-NO" sz="1300" dirty="0">
                <a:solidFill>
                  <a:schemeClr val="accent1"/>
                </a:solidFill>
              </a:rPr>
            </a:br>
            <a:r>
              <a:rPr lang="nb-NO" sz="1300" dirty="0">
                <a:solidFill>
                  <a:schemeClr val="accent1"/>
                </a:solidFill>
              </a:rPr>
              <a:t>arbeidsplassen må være tilrettelagt for </a:t>
            </a:r>
            <a:br>
              <a:rPr lang="nb-NO" sz="1300" dirty="0">
                <a:solidFill>
                  <a:schemeClr val="accent1"/>
                </a:solidFill>
              </a:rPr>
            </a:br>
            <a:r>
              <a:rPr lang="nb-NO" sz="1300" dirty="0">
                <a:solidFill>
                  <a:schemeClr val="accent1"/>
                </a:solidFill>
              </a:rPr>
              <a:t>dem som er lite aktive, og for dem som </a:t>
            </a:r>
            <a:br>
              <a:rPr lang="nb-NO" sz="1300" dirty="0">
                <a:solidFill>
                  <a:schemeClr val="accent1"/>
                </a:solidFill>
              </a:rPr>
            </a:br>
            <a:r>
              <a:rPr lang="nb-NO" sz="1300" dirty="0">
                <a:solidFill>
                  <a:schemeClr val="accent1"/>
                </a:solidFill>
              </a:rPr>
              <a:t>har store eller uheldige fysiske arbeids-</a:t>
            </a:r>
            <a:br>
              <a:rPr lang="nb-NO" sz="1300" dirty="0">
                <a:solidFill>
                  <a:schemeClr val="accent1"/>
                </a:solidFill>
              </a:rPr>
            </a:br>
            <a:r>
              <a:rPr lang="nb-NO" sz="1300" dirty="0">
                <a:solidFill>
                  <a:schemeClr val="accent1"/>
                </a:solidFill>
              </a:rPr>
              <a:t>belastninger på jobben.»</a:t>
            </a:r>
          </a:p>
        </p:txBody>
      </p:sp>
      <p:pic>
        <p:nvPicPr>
          <p:cNvPr id="7" name="Grafikk 6">
            <a:extLst>
              <a:ext uri="{FF2B5EF4-FFF2-40B4-BE49-F238E27FC236}">
                <a16:creationId xmlns:a16="http://schemas.microsoft.com/office/drawing/2014/main" id="{0621B63D-4EB4-4FA7-961D-FD4940D1B7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5667" y="2380311"/>
            <a:ext cx="2449586" cy="2295685"/>
          </a:xfrm>
          <a:prstGeom prst="rect">
            <a:avLst/>
          </a:prstGeom>
        </p:spPr>
      </p:pic>
    </p:spTree>
    <p:extLst>
      <p:ext uri="{BB962C8B-B14F-4D97-AF65-F5344CB8AC3E}">
        <p14:creationId xmlns:p14="http://schemas.microsoft.com/office/powerpoint/2010/main" val="2672289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30E9A34-06D0-48EF-AD26-F170E5EC2A7B}"/>
              </a:ext>
            </a:extLst>
          </p:cNvPr>
          <p:cNvSpPr>
            <a:spLocks noGrp="1"/>
          </p:cNvSpPr>
          <p:nvPr>
            <p:ph sz="half" idx="1"/>
          </p:nvPr>
        </p:nvSpPr>
        <p:spPr>
          <a:xfrm>
            <a:off x="540068" y="1404176"/>
            <a:ext cx="3947746" cy="2320057"/>
          </a:xfrm>
        </p:spPr>
        <p:txBody>
          <a:bodyPr>
            <a:normAutofit/>
          </a:bodyPr>
          <a:lstStyle/>
          <a:p>
            <a:r>
              <a:rPr lang="nb-NO" sz="1000" dirty="0"/>
              <a:t>Tilbud om videreutdanning for barnehagelærere fra høsten 2020 i Fysisk og motorisk utvikling og aktivitet i barnehagen innenfor kompetansestrategien Kompetanse for fremtidens barnehage 2018–2022</a:t>
            </a:r>
          </a:p>
          <a:p>
            <a:r>
              <a:rPr lang="nb-NO" sz="1000" dirty="0"/>
              <a:t>Tilskudd til svømmeopplæring i barnehage</a:t>
            </a:r>
          </a:p>
          <a:p>
            <a:r>
              <a:rPr lang="nb-NO" sz="1000" dirty="0"/>
              <a:t>Legge til rette for kompetanseheving av kroppsøvings-</a:t>
            </a:r>
            <a:br>
              <a:rPr lang="nb-NO" sz="1000" dirty="0"/>
            </a:br>
            <a:r>
              <a:rPr lang="nb-NO" sz="1000" dirty="0"/>
              <a:t>lærere i tråd med Lærerløftet</a:t>
            </a:r>
          </a:p>
          <a:p>
            <a:r>
              <a:rPr lang="nb-NO" sz="1000" dirty="0"/>
              <a:t>Tilskuddsordning til svømmeopplæring for nyankomne minoritetsspråklige barn, unge og voksne som omfattes </a:t>
            </a:r>
            <a:br>
              <a:rPr lang="nb-NO" sz="1000" dirty="0"/>
            </a:br>
            <a:r>
              <a:rPr lang="nb-NO" sz="1000" dirty="0"/>
              <a:t>av grunnskoleopplæringen og andre med behov</a:t>
            </a:r>
          </a:p>
        </p:txBody>
      </p:sp>
      <p:sp>
        <p:nvSpPr>
          <p:cNvPr id="3" name="Plassholder for innhold 2">
            <a:extLst>
              <a:ext uri="{FF2B5EF4-FFF2-40B4-BE49-F238E27FC236}">
                <a16:creationId xmlns:a16="http://schemas.microsoft.com/office/drawing/2014/main" id="{403677EB-C5D2-453B-8D59-D4DA28B71EF5}"/>
              </a:ext>
            </a:extLst>
          </p:cNvPr>
          <p:cNvSpPr>
            <a:spLocks noGrp="1"/>
          </p:cNvSpPr>
          <p:nvPr>
            <p:ph sz="half" idx="2"/>
          </p:nvPr>
        </p:nvSpPr>
        <p:spPr>
          <a:xfrm>
            <a:off x="4680585" y="1404176"/>
            <a:ext cx="3947744" cy="2320058"/>
          </a:xfrm>
        </p:spPr>
        <p:txBody>
          <a:bodyPr>
            <a:normAutofit/>
          </a:bodyPr>
          <a:lstStyle/>
          <a:p>
            <a:r>
              <a:rPr lang="nb-NO" sz="1000" dirty="0"/>
              <a:t>Etablere satsingen Barn og unge i bevegelse med flere tiltak for å bidra til økt fysisk aktivitet i barnehage, skole og SFO. Målet med satsingen er en times daglig fysisk aktivitet i skole og SFO, innenfor dagens timetall, og uten at det går på bekostning av lærernes metodefrihet. Satsingen vil blant annet samle og spre erfaringer og gode eksempler, samt utvikle støtte- og veiledningsmateriell om hvordan fysisk aktivitet kan inngå som metode i fag. Støtte- og veilednings-materiellet som utvikles til implementeringen av </a:t>
            </a:r>
            <a:br>
              <a:rPr lang="nb-NO" sz="1000" dirty="0"/>
            </a:br>
            <a:r>
              <a:rPr lang="nb-NO" sz="1000" dirty="0"/>
              <a:t>Kunnskapsløftet 2020, rammeplanen for barnehagens innhold og oppgaver og den nye rammeplanen for SFO, </a:t>
            </a:r>
            <a:br>
              <a:rPr lang="nb-NO" sz="1000" dirty="0"/>
            </a:br>
            <a:r>
              <a:rPr lang="nb-NO" sz="1000" dirty="0"/>
              <a:t>vil inngå i satsingen</a:t>
            </a:r>
          </a:p>
        </p:txBody>
      </p:sp>
      <p:sp>
        <p:nvSpPr>
          <p:cNvPr id="4" name="Plassholder for bunntekst 3">
            <a:extLst>
              <a:ext uri="{FF2B5EF4-FFF2-40B4-BE49-F238E27FC236}">
                <a16:creationId xmlns:a16="http://schemas.microsoft.com/office/drawing/2014/main" id="{BF49731A-8B1B-4DE4-879D-31B6FB4A0DB2}"/>
              </a:ext>
            </a:extLst>
          </p:cNvPr>
          <p:cNvSpPr>
            <a:spLocks noGrp="1"/>
          </p:cNvSpPr>
          <p:nvPr>
            <p:ph type="ftr" sz="quarter" idx="11"/>
          </p:nvPr>
        </p:nvSpPr>
        <p:spPr/>
        <p:txBody>
          <a:bodyPr>
            <a:normAutofit lnSpcReduction="10000"/>
          </a:bodyPr>
          <a:lstStyle/>
          <a:p>
            <a:r>
              <a:rPr lang="nb-NO" dirty="0"/>
              <a:t>Mer aktivitet på hverdags arenaene </a:t>
            </a:r>
          </a:p>
        </p:txBody>
      </p:sp>
      <p:sp>
        <p:nvSpPr>
          <p:cNvPr id="5" name="Tittel 4">
            <a:extLst>
              <a:ext uri="{FF2B5EF4-FFF2-40B4-BE49-F238E27FC236}">
                <a16:creationId xmlns:a16="http://schemas.microsoft.com/office/drawing/2014/main" id="{C5DF35AE-8CB2-46B6-9716-188746058D9C}"/>
              </a:ext>
            </a:extLst>
          </p:cNvPr>
          <p:cNvSpPr>
            <a:spLocks noGrp="1"/>
          </p:cNvSpPr>
          <p:nvPr>
            <p:ph type="title"/>
          </p:nvPr>
        </p:nvSpPr>
        <p:spPr>
          <a:xfrm>
            <a:off x="899541" y="504063"/>
            <a:ext cx="7344918" cy="648081"/>
          </a:xfrm>
        </p:spPr>
        <p:txBody>
          <a:bodyPr bIns="108000">
            <a:normAutofit/>
          </a:bodyPr>
          <a:lstStyle/>
          <a:p>
            <a:r>
              <a:rPr lang="nb-NO" dirty="0"/>
              <a:t>Tiltak kapittel 5 </a:t>
            </a:r>
            <a:br>
              <a:rPr lang="nb-NO" dirty="0"/>
            </a:br>
            <a:r>
              <a:rPr lang="nb-NO" sz="1200" dirty="0"/>
              <a:t>– Mer aktivitet på hverdags arenaene</a:t>
            </a:r>
          </a:p>
        </p:txBody>
      </p:sp>
      <p:pic>
        <p:nvPicPr>
          <p:cNvPr id="6" name="Grafikk 5">
            <a:extLst>
              <a:ext uri="{FF2B5EF4-FFF2-40B4-BE49-F238E27FC236}">
                <a16:creationId xmlns:a16="http://schemas.microsoft.com/office/drawing/2014/main" id="{CC31AA22-0EDD-4DBE-89B1-8E3DB47618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24862" y="4351533"/>
            <a:ext cx="200391" cy="286273"/>
          </a:xfrm>
          <a:prstGeom prst="rect">
            <a:avLst/>
          </a:prstGeom>
        </p:spPr>
      </p:pic>
      <p:cxnSp>
        <p:nvCxnSpPr>
          <p:cNvPr id="8" name="Rett linje 7">
            <a:extLst>
              <a:ext uri="{FF2B5EF4-FFF2-40B4-BE49-F238E27FC236}">
                <a16:creationId xmlns:a16="http://schemas.microsoft.com/office/drawing/2014/main" id="{38FD702D-36B0-4394-AE02-C4E1A049D645}"/>
              </a:ext>
            </a:extLst>
          </p:cNvPr>
          <p:cNvCxnSpPr>
            <a:cxnSpLocks/>
          </p:cNvCxnSpPr>
          <p:nvPr/>
        </p:nvCxnSpPr>
        <p:spPr>
          <a:xfrm>
            <a:off x="4572000" y="1404176"/>
            <a:ext cx="0" cy="2320057"/>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2108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30E9A34-06D0-48EF-AD26-F170E5EC2A7B}"/>
              </a:ext>
            </a:extLst>
          </p:cNvPr>
          <p:cNvSpPr>
            <a:spLocks noGrp="1"/>
          </p:cNvSpPr>
          <p:nvPr>
            <p:ph sz="half" idx="1"/>
          </p:nvPr>
        </p:nvSpPr>
        <p:spPr>
          <a:xfrm>
            <a:off x="540068" y="1404176"/>
            <a:ext cx="3947746" cy="2988374"/>
          </a:xfrm>
        </p:spPr>
        <p:txBody>
          <a:bodyPr>
            <a:normAutofit/>
          </a:bodyPr>
          <a:lstStyle/>
          <a:p>
            <a:r>
              <a:rPr lang="nb-NO" sz="1000" dirty="0"/>
              <a:t>Oppdatere kostnads- og nyttevurderinger av daglig fysisk aktivitet i skolen (inkl. kroppsøving) basert på funn fra forskningsprosjekt gjennomført på ungdomstrinnet </a:t>
            </a:r>
            <a:br>
              <a:rPr lang="nb-NO" sz="1000" dirty="0"/>
            </a:br>
            <a:r>
              <a:rPr lang="nb-NO" sz="1000" dirty="0"/>
              <a:t>i skoleåret 2017/2018</a:t>
            </a:r>
          </a:p>
          <a:p>
            <a:r>
              <a:rPr lang="nb-NO" sz="1000" dirty="0"/>
              <a:t>Formidle ny forskrift om miljø og helse i barnehager </a:t>
            </a:r>
            <a:br>
              <a:rPr lang="nb-NO" sz="1000" dirty="0"/>
            </a:br>
            <a:r>
              <a:rPr lang="nb-NO" sz="1000" dirty="0"/>
              <a:t>og skoler og oppdatert rapport om skolens og </a:t>
            </a:r>
            <a:br>
              <a:rPr lang="nb-NO" sz="1000" dirty="0"/>
            </a:br>
            <a:r>
              <a:rPr lang="nb-NO" sz="1000" dirty="0"/>
              <a:t>barnehagens utearealer</a:t>
            </a:r>
          </a:p>
          <a:p>
            <a:r>
              <a:rPr lang="nb-NO" sz="1000" dirty="0"/>
              <a:t>Videreføre samarbeidet mellom Helsedirektoratet </a:t>
            </a:r>
            <a:br>
              <a:rPr lang="nb-NO" sz="1000" dirty="0"/>
            </a:br>
            <a:r>
              <a:rPr lang="nb-NO" sz="1000" dirty="0"/>
              <a:t>og partene i arbeidslivet om økt kunnskap om fysisk </a:t>
            </a:r>
            <a:br>
              <a:rPr lang="nb-NO" sz="1000" dirty="0"/>
            </a:br>
            <a:r>
              <a:rPr lang="nb-NO" sz="1000" dirty="0"/>
              <a:t>aktivitet og arbeidsliv, herunder formidling</a:t>
            </a:r>
          </a:p>
        </p:txBody>
      </p:sp>
      <p:sp>
        <p:nvSpPr>
          <p:cNvPr id="3" name="Plassholder for innhold 2">
            <a:extLst>
              <a:ext uri="{FF2B5EF4-FFF2-40B4-BE49-F238E27FC236}">
                <a16:creationId xmlns:a16="http://schemas.microsoft.com/office/drawing/2014/main" id="{403677EB-C5D2-453B-8D59-D4DA28B71EF5}"/>
              </a:ext>
            </a:extLst>
          </p:cNvPr>
          <p:cNvSpPr>
            <a:spLocks noGrp="1"/>
          </p:cNvSpPr>
          <p:nvPr>
            <p:ph sz="half" idx="2"/>
          </p:nvPr>
        </p:nvSpPr>
        <p:spPr>
          <a:xfrm>
            <a:off x="4680585" y="1404176"/>
            <a:ext cx="3566939" cy="1498216"/>
          </a:xfrm>
        </p:spPr>
        <p:txBody>
          <a:bodyPr>
            <a:normAutofit/>
          </a:bodyPr>
          <a:lstStyle/>
          <a:p>
            <a:r>
              <a:rPr lang="nb-NO" sz="1000" dirty="0"/>
              <a:t>Vurdere behovet for en kunnskaps gjennomgang </a:t>
            </a:r>
            <a:br>
              <a:rPr lang="nb-NO" sz="1000" dirty="0"/>
            </a:br>
            <a:r>
              <a:rPr lang="nb-NO" sz="1000" dirty="0"/>
              <a:t>av helseeffekter av stillesitting i arbeidslivet</a:t>
            </a:r>
          </a:p>
          <a:p>
            <a:r>
              <a:rPr lang="nb-NO" sz="1000" dirty="0"/>
              <a:t>Vurdere behovet for en kunnskaps gjennomgang </a:t>
            </a:r>
            <a:br>
              <a:rPr lang="nb-NO" sz="1000" dirty="0"/>
            </a:br>
            <a:r>
              <a:rPr lang="nb-NO" sz="1000" dirty="0"/>
              <a:t>av helseeffekter av aktivitetstiltak i arbeidslivet</a:t>
            </a:r>
          </a:p>
        </p:txBody>
      </p:sp>
      <p:sp>
        <p:nvSpPr>
          <p:cNvPr id="4" name="Plassholder for bunntekst 3">
            <a:extLst>
              <a:ext uri="{FF2B5EF4-FFF2-40B4-BE49-F238E27FC236}">
                <a16:creationId xmlns:a16="http://schemas.microsoft.com/office/drawing/2014/main" id="{BF49731A-8B1B-4DE4-879D-31B6FB4A0DB2}"/>
              </a:ext>
            </a:extLst>
          </p:cNvPr>
          <p:cNvSpPr>
            <a:spLocks noGrp="1"/>
          </p:cNvSpPr>
          <p:nvPr>
            <p:ph type="ftr" sz="quarter" idx="11"/>
          </p:nvPr>
        </p:nvSpPr>
        <p:spPr/>
        <p:txBody>
          <a:bodyPr>
            <a:normAutofit lnSpcReduction="10000"/>
          </a:bodyPr>
          <a:lstStyle/>
          <a:p>
            <a:r>
              <a:rPr lang="nb-NO" dirty="0"/>
              <a:t>Mer aktivitet på hverdags arenaene </a:t>
            </a:r>
          </a:p>
        </p:txBody>
      </p:sp>
      <p:sp>
        <p:nvSpPr>
          <p:cNvPr id="5" name="Tittel 4">
            <a:extLst>
              <a:ext uri="{FF2B5EF4-FFF2-40B4-BE49-F238E27FC236}">
                <a16:creationId xmlns:a16="http://schemas.microsoft.com/office/drawing/2014/main" id="{C5DF35AE-8CB2-46B6-9716-188746058D9C}"/>
              </a:ext>
            </a:extLst>
          </p:cNvPr>
          <p:cNvSpPr>
            <a:spLocks noGrp="1"/>
          </p:cNvSpPr>
          <p:nvPr>
            <p:ph type="title"/>
          </p:nvPr>
        </p:nvSpPr>
        <p:spPr>
          <a:xfrm>
            <a:off x="899541" y="504063"/>
            <a:ext cx="7344918" cy="648081"/>
          </a:xfrm>
        </p:spPr>
        <p:txBody>
          <a:bodyPr bIns="108000">
            <a:normAutofit/>
          </a:bodyPr>
          <a:lstStyle/>
          <a:p>
            <a:r>
              <a:rPr lang="nb-NO" dirty="0"/>
              <a:t>Tiltak kapittel 5 </a:t>
            </a:r>
            <a:br>
              <a:rPr lang="nb-NO" dirty="0"/>
            </a:br>
            <a:r>
              <a:rPr lang="nb-NO" sz="1200" dirty="0"/>
              <a:t>– Mer aktivitet på hverdags arenaene</a:t>
            </a:r>
          </a:p>
        </p:txBody>
      </p:sp>
      <p:pic>
        <p:nvPicPr>
          <p:cNvPr id="6" name="Grafikk 5">
            <a:extLst>
              <a:ext uri="{FF2B5EF4-FFF2-40B4-BE49-F238E27FC236}">
                <a16:creationId xmlns:a16="http://schemas.microsoft.com/office/drawing/2014/main" id="{CC31AA22-0EDD-4DBE-89B1-8E3DB47618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24862" y="4351533"/>
            <a:ext cx="200391" cy="286273"/>
          </a:xfrm>
          <a:prstGeom prst="rect">
            <a:avLst/>
          </a:prstGeom>
        </p:spPr>
      </p:pic>
      <p:cxnSp>
        <p:nvCxnSpPr>
          <p:cNvPr id="8" name="Rett linje 7">
            <a:extLst>
              <a:ext uri="{FF2B5EF4-FFF2-40B4-BE49-F238E27FC236}">
                <a16:creationId xmlns:a16="http://schemas.microsoft.com/office/drawing/2014/main" id="{38FD702D-36B0-4394-AE02-C4E1A049D645}"/>
              </a:ext>
            </a:extLst>
          </p:cNvPr>
          <p:cNvCxnSpPr>
            <a:cxnSpLocks/>
          </p:cNvCxnSpPr>
          <p:nvPr/>
        </p:nvCxnSpPr>
        <p:spPr>
          <a:xfrm>
            <a:off x="4572000" y="1404176"/>
            <a:ext cx="0" cy="201343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977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ssholder for bilde 10" descr="Et bilde som inneholder person, innendørs, stående, kvinne&#10;&#10;Automatisk generert beskrivelse">
            <a:extLst>
              <a:ext uri="{FF2B5EF4-FFF2-40B4-BE49-F238E27FC236}">
                <a16:creationId xmlns:a16="http://schemas.microsoft.com/office/drawing/2014/main" id="{EC19C440-3ED9-4B24-BF98-9D917A4C2298}"/>
              </a:ext>
            </a:extLst>
          </p:cNvPr>
          <p:cNvPicPr>
            <a:picLocks noGrp="1" noChangeAspect="1"/>
          </p:cNvPicPr>
          <p:nvPr>
            <p:ph type="pic" idx="13"/>
          </p:nvPr>
        </p:nvPicPr>
        <p:blipFill>
          <a:blip r:embed="rId2"/>
          <a:srcRect t="54" b="54"/>
          <a:stretch>
            <a:fillRect/>
          </a:stretch>
        </p:blipFill>
        <p:spPr/>
      </p:pic>
      <p:sp>
        <p:nvSpPr>
          <p:cNvPr id="8" name="Plassholder for tekst 7">
            <a:extLst>
              <a:ext uri="{FF2B5EF4-FFF2-40B4-BE49-F238E27FC236}">
                <a16:creationId xmlns:a16="http://schemas.microsoft.com/office/drawing/2014/main" id="{33879198-5B70-47F4-BFDF-102C8733C934}"/>
              </a:ext>
            </a:extLst>
          </p:cNvPr>
          <p:cNvSpPr>
            <a:spLocks noGrp="1"/>
          </p:cNvSpPr>
          <p:nvPr>
            <p:ph type="body" sz="quarter" idx="14"/>
          </p:nvPr>
        </p:nvSpPr>
        <p:spPr/>
        <p:txBody>
          <a:bodyPr/>
          <a:lstStyle/>
          <a:p>
            <a:endParaRPr lang="nb-NO" dirty="0"/>
          </a:p>
        </p:txBody>
      </p:sp>
      <p:sp>
        <p:nvSpPr>
          <p:cNvPr id="9" name="Plassholder for tekst 8">
            <a:extLst>
              <a:ext uri="{FF2B5EF4-FFF2-40B4-BE49-F238E27FC236}">
                <a16:creationId xmlns:a16="http://schemas.microsoft.com/office/drawing/2014/main" id="{CAC0768D-9DFB-4036-9A25-4A1DE58533C9}"/>
              </a:ext>
            </a:extLst>
          </p:cNvPr>
          <p:cNvSpPr>
            <a:spLocks noGrp="1"/>
          </p:cNvSpPr>
          <p:nvPr>
            <p:ph type="body" sz="quarter" idx="15"/>
          </p:nvPr>
        </p:nvSpPr>
        <p:spPr>
          <a:xfrm>
            <a:off x="6148873" y="2281255"/>
            <a:ext cx="2251023" cy="2412403"/>
          </a:xfrm>
        </p:spPr>
        <p:txBody>
          <a:bodyPr>
            <a:normAutofit/>
          </a:bodyPr>
          <a:lstStyle/>
          <a:p>
            <a:r>
              <a:rPr lang="nb-NO" sz="2200" dirty="0"/>
              <a:t>Helse- og omsorgs-tjenester</a:t>
            </a:r>
          </a:p>
        </p:txBody>
      </p:sp>
      <p:sp>
        <p:nvSpPr>
          <p:cNvPr id="6" name="Tittel 5">
            <a:extLst>
              <a:ext uri="{FF2B5EF4-FFF2-40B4-BE49-F238E27FC236}">
                <a16:creationId xmlns:a16="http://schemas.microsoft.com/office/drawing/2014/main" id="{C3EDD173-411D-4591-85B7-F5609C1D1F16}"/>
              </a:ext>
            </a:extLst>
          </p:cNvPr>
          <p:cNvSpPr>
            <a:spLocks noGrp="1"/>
          </p:cNvSpPr>
          <p:nvPr>
            <p:ph type="title"/>
          </p:nvPr>
        </p:nvSpPr>
        <p:spPr/>
        <p:txBody>
          <a:bodyPr/>
          <a:lstStyle/>
          <a:p>
            <a:r>
              <a:rPr lang="nb-NO" dirty="0"/>
              <a:t>06 /</a:t>
            </a:r>
          </a:p>
        </p:txBody>
      </p:sp>
    </p:spTree>
    <p:extLst>
      <p:ext uri="{BB962C8B-B14F-4D97-AF65-F5344CB8AC3E}">
        <p14:creationId xmlns:p14="http://schemas.microsoft.com/office/powerpoint/2010/main" val="3110351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3DE9C5B7-EF08-4519-81E2-9E8EAB7866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02823" y="1506036"/>
            <a:ext cx="3033346" cy="1568086"/>
          </a:xfrm>
          <a:prstGeom prst="rect">
            <a:avLst/>
          </a:prstGeom>
        </p:spPr>
      </p:pic>
      <p:sp>
        <p:nvSpPr>
          <p:cNvPr id="2" name="Plassholder for innhold 1">
            <a:extLst>
              <a:ext uri="{FF2B5EF4-FFF2-40B4-BE49-F238E27FC236}">
                <a16:creationId xmlns:a16="http://schemas.microsoft.com/office/drawing/2014/main" id="{F8853EA0-B65E-4A74-9A8C-0060357DD543}"/>
              </a:ext>
            </a:extLst>
          </p:cNvPr>
          <p:cNvSpPr>
            <a:spLocks noGrp="1"/>
          </p:cNvSpPr>
          <p:nvPr>
            <p:ph idx="1"/>
          </p:nvPr>
        </p:nvSpPr>
        <p:spPr>
          <a:xfrm>
            <a:off x="1065731" y="1947531"/>
            <a:ext cx="2851549" cy="1576100"/>
          </a:xfrm>
        </p:spPr>
        <p:txBody>
          <a:bodyPr>
            <a:normAutofit/>
          </a:bodyPr>
          <a:lstStyle/>
          <a:p>
            <a:pPr marL="144000" indent="-144000">
              <a:lnSpc>
                <a:spcPct val="114000"/>
              </a:lnSpc>
              <a:spcAft>
                <a:spcPts val="0"/>
              </a:spcAft>
            </a:pPr>
            <a:r>
              <a:rPr lang="nb-NO" dirty="0"/>
              <a:t>Fysisk aktivitet integrert i praksis</a:t>
            </a:r>
          </a:p>
          <a:p>
            <a:pPr marL="144000" indent="-144000">
              <a:lnSpc>
                <a:spcPct val="114000"/>
              </a:lnSpc>
              <a:spcAft>
                <a:spcPts val="0"/>
              </a:spcAft>
            </a:pPr>
            <a:r>
              <a:rPr lang="nb-NO" dirty="0"/>
              <a:t>Økt kompetanse om fysisk aktivitet</a:t>
            </a:r>
          </a:p>
          <a:p>
            <a:pPr>
              <a:lnSpc>
                <a:spcPct val="114000"/>
              </a:lnSpc>
              <a:spcAft>
                <a:spcPts val="0"/>
              </a:spcAft>
            </a:pPr>
            <a:endParaRPr lang="nb-NO" i="1" dirty="0"/>
          </a:p>
          <a:p>
            <a:pPr marL="0" indent="0">
              <a:lnSpc>
                <a:spcPct val="114000"/>
              </a:lnSpc>
              <a:spcAft>
                <a:spcPts val="0"/>
              </a:spcAft>
              <a:buNone/>
            </a:pPr>
            <a:br>
              <a:rPr lang="nb-NO" i="1" dirty="0"/>
            </a:br>
            <a:r>
              <a:rPr lang="nb-NO" i="1" dirty="0"/>
              <a:t>Sentrale departementer: </a:t>
            </a:r>
            <a:br>
              <a:rPr lang="nb-NO" i="1" dirty="0"/>
            </a:br>
            <a:r>
              <a:rPr lang="nb-NO" i="1" dirty="0"/>
              <a:t>KD, KMD, HOD</a:t>
            </a:r>
          </a:p>
        </p:txBody>
      </p:sp>
      <p:sp>
        <p:nvSpPr>
          <p:cNvPr id="4" name="Plassholder for bunntekst 3">
            <a:extLst>
              <a:ext uri="{FF2B5EF4-FFF2-40B4-BE49-F238E27FC236}">
                <a16:creationId xmlns:a16="http://schemas.microsoft.com/office/drawing/2014/main" id="{D807F000-C8D6-4087-A677-DB19E359084F}"/>
              </a:ext>
            </a:extLst>
          </p:cNvPr>
          <p:cNvSpPr>
            <a:spLocks noGrp="1"/>
          </p:cNvSpPr>
          <p:nvPr>
            <p:ph type="ftr" sz="quarter" idx="11"/>
          </p:nvPr>
        </p:nvSpPr>
        <p:spPr/>
        <p:txBody>
          <a:bodyPr>
            <a:normAutofit lnSpcReduction="10000"/>
          </a:bodyPr>
          <a:lstStyle/>
          <a:p>
            <a:r>
              <a:rPr lang="nb-NO" dirty="0"/>
              <a:t>Mer aktivitet på hverdagsarenaene </a:t>
            </a:r>
          </a:p>
        </p:txBody>
      </p:sp>
      <p:sp>
        <p:nvSpPr>
          <p:cNvPr id="5" name="Tittel 4">
            <a:extLst>
              <a:ext uri="{FF2B5EF4-FFF2-40B4-BE49-F238E27FC236}">
                <a16:creationId xmlns:a16="http://schemas.microsoft.com/office/drawing/2014/main" id="{27D46456-A426-4D54-AD69-3AA027B81891}"/>
              </a:ext>
            </a:extLst>
          </p:cNvPr>
          <p:cNvSpPr>
            <a:spLocks noGrp="1"/>
          </p:cNvSpPr>
          <p:nvPr>
            <p:ph type="title"/>
          </p:nvPr>
        </p:nvSpPr>
        <p:spPr>
          <a:blipFill dpi="0" rotWithShape="1">
            <a:blip r:embed="rId4">
              <a:extLst>
                <a:ext uri="{28A0092B-C50C-407E-A947-70E740481C1C}">
                  <a14:useLocalDpi xmlns:a14="http://schemas.microsoft.com/office/drawing/2010/main" val="0"/>
                </a:ext>
              </a:extLst>
            </a:blip>
            <a:srcRect/>
            <a:tile tx="0" ty="0" sx="100000" sy="100000" flip="none" algn="b"/>
          </a:blipFill>
        </p:spPr>
        <p:txBody>
          <a:bodyPr/>
          <a:lstStyle/>
          <a:p>
            <a:r>
              <a:rPr lang="nb-NO" dirty="0"/>
              <a:t>Helse- og omsorgstjenester </a:t>
            </a:r>
          </a:p>
        </p:txBody>
      </p:sp>
      <p:cxnSp>
        <p:nvCxnSpPr>
          <p:cNvPr id="9" name="Rett linje 8">
            <a:extLst>
              <a:ext uri="{FF2B5EF4-FFF2-40B4-BE49-F238E27FC236}">
                <a16:creationId xmlns:a16="http://schemas.microsoft.com/office/drawing/2014/main" id="{D870E781-8887-432D-991A-8716FD112D30}"/>
              </a:ext>
            </a:extLst>
          </p:cNvPr>
          <p:cNvCxnSpPr>
            <a:cxnSpLocks/>
          </p:cNvCxnSpPr>
          <p:nvPr/>
        </p:nvCxnSpPr>
        <p:spPr>
          <a:xfrm>
            <a:off x="1107831" y="2647658"/>
            <a:ext cx="3464169" cy="0"/>
          </a:xfrm>
          <a:prstGeom prst="line">
            <a:avLst/>
          </a:prstGeom>
          <a:ln>
            <a:solidFill>
              <a:schemeClr val="lt2"/>
            </a:solidFill>
          </a:ln>
        </p:spPr>
        <p:style>
          <a:lnRef idx="1">
            <a:schemeClr val="accent1"/>
          </a:lnRef>
          <a:fillRef idx="0">
            <a:schemeClr val="accent1"/>
          </a:fillRef>
          <a:effectRef idx="0">
            <a:schemeClr val="accent1"/>
          </a:effectRef>
          <a:fontRef idx="minor">
            <a:schemeClr val="tx1"/>
          </a:fontRef>
        </p:style>
      </p:cxnSp>
      <p:sp>
        <p:nvSpPr>
          <p:cNvPr id="10" name="TekstSylinder 9">
            <a:extLst>
              <a:ext uri="{FF2B5EF4-FFF2-40B4-BE49-F238E27FC236}">
                <a16:creationId xmlns:a16="http://schemas.microsoft.com/office/drawing/2014/main" id="{07526A5E-D1D8-4FED-828D-14AA4907736F}"/>
              </a:ext>
            </a:extLst>
          </p:cNvPr>
          <p:cNvSpPr txBox="1"/>
          <p:nvPr/>
        </p:nvSpPr>
        <p:spPr>
          <a:xfrm>
            <a:off x="5226719" y="1662100"/>
            <a:ext cx="2574729" cy="830997"/>
          </a:xfrm>
          <a:prstGeom prst="rect">
            <a:avLst/>
          </a:prstGeom>
          <a:noFill/>
        </p:spPr>
        <p:txBody>
          <a:bodyPr wrap="square">
            <a:spAutoFit/>
          </a:bodyPr>
          <a:lstStyle/>
          <a:p>
            <a:pPr algn="ctr"/>
            <a:r>
              <a:rPr lang="nb-NO" sz="1600" i="1" dirty="0">
                <a:solidFill>
                  <a:schemeClr val="accent5"/>
                </a:solidFill>
              </a:rPr>
              <a:t>«Fysisk aktivitet kan  </a:t>
            </a:r>
            <a:br>
              <a:rPr lang="nb-NO" sz="1600" i="1" dirty="0">
                <a:solidFill>
                  <a:schemeClr val="accent5"/>
                </a:solidFill>
              </a:rPr>
            </a:br>
            <a:r>
              <a:rPr lang="nb-NO" sz="1600" i="1" dirty="0">
                <a:solidFill>
                  <a:schemeClr val="accent5"/>
                </a:solidFill>
              </a:rPr>
              <a:t>i mange tilfeller være den </a:t>
            </a:r>
            <a:br>
              <a:rPr lang="nb-NO" sz="1600" i="1" dirty="0">
                <a:solidFill>
                  <a:schemeClr val="accent5"/>
                </a:solidFill>
              </a:rPr>
            </a:br>
            <a:r>
              <a:rPr lang="nb-NO" sz="1600" i="1" dirty="0">
                <a:solidFill>
                  <a:schemeClr val="accent5"/>
                </a:solidFill>
              </a:rPr>
              <a:t>beste medisinen!» </a:t>
            </a:r>
          </a:p>
        </p:txBody>
      </p:sp>
      <p:pic>
        <p:nvPicPr>
          <p:cNvPr id="6" name="Grafikk 5">
            <a:extLst>
              <a:ext uri="{FF2B5EF4-FFF2-40B4-BE49-F238E27FC236}">
                <a16:creationId xmlns:a16="http://schemas.microsoft.com/office/drawing/2014/main" id="{65D98AFD-A1A1-45F2-9132-D6B67666DE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26484" y="2989155"/>
            <a:ext cx="1342704" cy="1919941"/>
          </a:xfrm>
          <a:prstGeom prst="rect">
            <a:avLst/>
          </a:prstGeom>
        </p:spPr>
      </p:pic>
    </p:spTree>
    <p:extLst>
      <p:ext uri="{BB962C8B-B14F-4D97-AF65-F5344CB8AC3E}">
        <p14:creationId xmlns:p14="http://schemas.microsoft.com/office/powerpoint/2010/main" val="2766825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k 6">
            <a:extLst>
              <a:ext uri="{FF2B5EF4-FFF2-40B4-BE49-F238E27FC236}">
                <a16:creationId xmlns:a16="http://schemas.microsoft.com/office/drawing/2014/main" id="{37C70343-9AED-4C6D-A068-B47562617BB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70822" y="1707905"/>
            <a:ext cx="2933437" cy="1404569"/>
          </a:xfrm>
          <a:prstGeom prst="rect">
            <a:avLst/>
          </a:prstGeom>
        </p:spPr>
      </p:pic>
      <p:sp>
        <p:nvSpPr>
          <p:cNvPr id="2" name="Plassholder for innhold 1">
            <a:extLst>
              <a:ext uri="{FF2B5EF4-FFF2-40B4-BE49-F238E27FC236}">
                <a16:creationId xmlns:a16="http://schemas.microsoft.com/office/drawing/2014/main" id="{030E9A34-06D0-48EF-AD26-F170E5EC2A7B}"/>
              </a:ext>
            </a:extLst>
          </p:cNvPr>
          <p:cNvSpPr>
            <a:spLocks noGrp="1"/>
          </p:cNvSpPr>
          <p:nvPr>
            <p:ph sz="half" idx="1"/>
          </p:nvPr>
        </p:nvSpPr>
        <p:spPr>
          <a:xfrm>
            <a:off x="540068" y="1404176"/>
            <a:ext cx="3749598" cy="2988374"/>
          </a:xfrm>
        </p:spPr>
        <p:txBody>
          <a:bodyPr>
            <a:normAutofit/>
          </a:bodyPr>
          <a:lstStyle/>
          <a:p>
            <a:r>
              <a:rPr lang="nb-NO" sz="1000" dirty="0"/>
              <a:t>Utvikle faglige råd for fysisk aktivitet og levevaner </a:t>
            </a:r>
            <a:br>
              <a:rPr lang="nb-NO" sz="1000" dirty="0"/>
            </a:br>
            <a:r>
              <a:rPr lang="nb-NO" sz="1000" dirty="0"/>
              <a:t>for ulike tilstander og diagnosegrupper</a:t>
            </a:r>
          </a:p>
          <a:p>
            <a:r>
              <a:rPr lang="nb-NO" sz="1000" dirty="0"/>
              <a:t>Integrere fysisk aktivitet i relevante pakkeforløp </a:t>
            </a:r>
            <a:br>
              <a:rPr lang="nb-NO" sz="1000" dirty="0"/>
            </a:br>
            <a:r>
              <a:rPr lang="nb-NO" sz="1000" dirty="0"/>
              <a:t>og faglige retningslinjer</a:t>
            </a:r>
          </a:p>
          <a:p>
            <a:r>
              <a:rPr lang="nb-NO" sz="1000" dirty="0"/>
              <a:t>Stimulere til at flere kommuner gjennom fører forebyggende hjemmebesøk</a:t>
            </a:r>
          </a:p>
          <a:p>
            <a:r>
              <a:rPr lang="nb-NO" sz="1000" dirty="0"/>
              <a:t>Videreutvikle Trygghetsstandard i sykehjemsom del </a:t>
            </a:r>
            <a:br>
              <a:rPr lang="nb-NO" sz="1000" dirty="0"/>
            </a:br>
            <a:r>
              <a:rPr lang="nb-NO" sz="1000" dirty="0"/>
              <a:t>av Leve hele livet</a:t>
            </a:r>
          </a:p>
          <a:p>
            <a:r>
              <a:rPr lang="nb-NO" sz="1000" dirty="0"/>
              <a:t>Inkludere kunnskap om fysisk aktivitet i helsefremmende og forebyggende tiltak i relevante helse- og sosialfaglige utdanninger, RETHOS</a:t>
            </a:r>
          </a:p>
        </p:txBody>
      </p:sp>
      <p:sp>
        <p:nvSpPr>
          <p:cNvPr id="3" name="Plassholder for innhold 2">
            <a:extLst>
              <a:ext uri="{FF2B5EF4-FFF2-40B4-BE49-F238E27FC236}">
                <a16:creationId xmlns:a16="http://schemas.microsoft.com/office/drawing/2014/main" id="{403677EB-C5D2-453B-8D59-D4DA28B71EF5}"/>
              </a:ext>
            </a:extLst>
          </p:cNvPr>
          <p:cNvSpPr>
            <a:spLocks noGrp="1"/>
          </p:cNvSpPr>
          <p:nvPr>
            <p:ph sz="half" idx="2"/>
          </p:nvPr>
        </p:nvSpPr>
        <p:spPr>
          <a:xfrm>
            <a:off x="5152304" y="1826303"/>
            <a:ext cx="2809734" cy="925689"/>
          </a:xfrm>
        </p:spPr>
        <p:txBody>
          <a:bodyPr>
            <a:normAutofit/>
          </a:bodyPr>
          <a:lstStyle/>
          <a:p>
            <a:pPr marL="0" indent="0" algn="ctr">
              <a:buNone/>
            </a:pPr>
            <a:r>
              <a:rPr lang="nb-NO" sz="1300" i="1" dirty="0"/>
              <a:t>«Beboere på institusjon vil ha nytte </a:t>
            </a:r>
            <a:br>
              <a:rPr lang="nb-NO" sz="1300" i="1" dirty="0"/>
            </a:br>
            <a:r>
              <a:rPr lang="nb-NO" sz="1300" i="1" dirty="0"/>
              <a:t>av fysisk aktivitet inne og ute, for  </a:t>
            </a:r>
            <a:br>
              <a:rPr lang="nb-NO" sz="1300" i="1" dirty="0"/>
            </a:br>
            <a:r>
              <a:rPr lang="nb-NO" sz="1300" i="1" dirty="0"/>
              <a:t>å opprettholde fysisk funksjon  </a:t>
            </a:r>
            <a:br>
              <a:rPr lang="nb-NO" sz="1300" i="1" dirty="0"/>
            </a:br>
            <a:r>
              <a:rPr lang="nb-NO" sz="1300" i="1" dirty="0"/>
              <a:t>og mestre daglige aktiviteter.»</a:t>
            </a:r>
          </a:p>
        </p:txBody>
      </p:sp>
      <p:sp>
        <p:nvSpPr>
          <p:cNvPr id="4" name="Plassholder for bunntekst 3">
            <a:extLst>
              <a:ext uri="{FF2B5EF4-FFF2-40B4-BE49-F238E27FC236}">
                <a16:creationId xmlns:a16="http://schemas.microsoft.com/office/drawing/2014/main" id="{BF49731A-8B1B-4DE4-879D-31B6FB4A0DB2}"/>
              </a:ext>
            </a:extLst>
          </p:cNvPr>
          <p:cNvSpPr>
            <a:spLocks noGrp="1"/>
          </p:cNvSpPr>
          <p:nvPr>
            <p:ph type="ftr" sz="quarter" idx="11"/>
          </p:nvPr>
        </p:nvSpPr>
        <p:spPr/>
        <p:txBody>
          <a:bodyPr>
            <a:normAutofit lnSpcReduction="10000"/>
          </a:bodyPr>
          <a:lstStyle/>
          <a:p>
            <a:r>
              <a:rPr lang="nb-NO" dirty="0"/>
              <a:t>Helse- og omsorgstjenester</a:t>
            </a:r>
          </a:p>
        </p:txBody>
      </p:sp>
      <p:sp>
        <p:nvSpPr>
          <p:cNvPr id="5" name="Tittel 4">
            <a:extLst>
              <a:ext uri="{FF2B5EF4-FFF2-40B4-BE49-F238E27FC236}">
                <a16:creationId xmlns:a16="http://schemas.microsoft.com/office/drawing/2014/main" id="{C5DF35AE-8CB2-46B6-9716-188746058D9C}"/>
              </a:ext>
            </a:extLst>
          </p:cNvPr>
          <p:cNvSpPr>
            <a:spLocks noGrp="1"/>
          </p:cNvSpPr>
          <p:nvPr>
            <p:ph type="title"/>
          </p:nvPr>
        </p:nvSpPr>
        <p:spPr>
          <a:xfrm>
            <a:off x="899541" y="504063"/>
            <a:ext cx="7344918" cy="648081"/>
          </a:xfrm>
        </p:spPr>
        <p:txBody>
          <a:bodyPr bIns="108000">
            <a:normAutofit/>
          </a:bodyPr>
          <a:lstStyle/>
          <a:p>
            <a:r>
              <a:rPr lang="nb-NO" dirty="0"/>
              <a:t>Tiltak kapittel 6 </a:t>
            </a:r>
            <a:br>
              <a:rPr lang="nb-NO" dirty="0"/>
            </a:br>
            <a:r>
              <a:rPr lang="nb-NO" sz="1200" dirty="0"/>
              <a:t>Helse- og omsorgstjenester </a:t>
            </a:r>
          </a:p>
        </p:txBody>
      </p:sp>
      <p:cxnSp>
        <p:nvCxnSpPr>
          <p:cNvPr id="8" name="Rett linje 7">
            <a:extLst>
              <a:ext uri="{FF2B5EF4-FFF2-40B4-BE49-F238E27FC236}">
                <a16:creationId xmlns:a16="http://schemas.microsoft.com/office/drawing/2014/main" id="{38FD702D-36B0-4394-AE02-C4E1A049D645}"/>
              </a:ext>
            </a:extLst>
          </p:cNvPr>
          <p:cNvCxnSpPr>
            <a:cxnSpLocks/>
          </p:cNvCxnSpPr>
          <p:nvPr/>
        </p:nvCxnSpPr>
        <p:spPr>
          <a:xfrm>
            <a:off x="4572000" y="1404176"/>
            <a:ext cx="0" cy="298837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Grafikk 8">
            <a:extLst>
              <a:ext uri="{FF2B5EF4-FFF2-40B4-BE49-F238E27FC236}">
                <a16:creationId xmlns:a16="http://schemas.microsoft.com/office/drawing/2014/main" id="{5AE89F77-01FA-4B18-AC7F-8ED1FF5CF9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58496" y="3894831"/>
            <a:ext cx="1025582" cy="645737"/>
          </a:xfrm>
          <a:prstGeom prst="rect">
            <a:avLst/>
          </a:prstGeom>
        </p:spPr>
      </p:pic>
      <p:pic>
        <p:nvPicPr>
          <p:cNvPr id="10" name="Grafikk 9">
            <a:extLst>
              <a:ext uri="{FF2B5EF4-FFF2-40B4-BE49-F238E27FC236}">
                <a16:creationId xmlns:a16="http://schemas.microsoft.com/office/drawing/2014/main" id="{C13F871D-A5ED-4E4C-B8E0-CAAA4F922B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82941" y="2755678"/>
            <a:ext cx="1025790" cy="1830840"/>
          </a:xfrm>
          <a:prstGeom prst="rect">
            <a:avLst/>
          </a:prstGeom>
        </p:spPr>
      </p:pic>
    </p:spTree>
    <p:extLst>
      <p:ext uri="{BB962C8B-B14F-4D97-AF65-F5344CB8AC3E}">
        <p14:creationId xmlns:p14="http://schemas.microsoft.com/office/powerpoint/2010/main" val="1848931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Et bilde som inneholder bilvei, sport, utendørs, spill&#10;&#10;Automatisk generert beskrivelse">
            <a:extLst>
              <a:ext uri="{FF2B5EF4-FFF2-40B4-BE49-F238E27FC236}">
                <a16:creationId xmlns:a16="http://schemas.microsoft.com/office/drawing/2014/main" id="{56D24312-1D24-484F-82AB-E473CD1A6E60}"/>
              </a:ext>
            </a:extLst>
          </p:cNvPr>
          <p:cNvPicPr>
            <a:picLocks noGrp="1" noChangeAspect="1"/>
          </p:cNvPicPr>
          <p:nvPr>
            <p:ph type="pic" idx="13"/>
          </p:nvPr>
        </p:nvPicPr>
        <p:blipFill>
          <a:blip r:embed="rId2"/>
          <a:srcRect t="54" b="54"/>
          <a:stretch>
            <a:fillRect/>
          </a:stretch>
        </p:blipFill>
        <p:spPr/>
      </p:pic>
      <p:sp>
        <p:nvSpPr>
          <p:cNvPr id="3" name="Plassholder for tekst 2">
            <a:extLst>
              <a:ext uri="{FF2B5EF4-FFF2-40B4-BE49-F238E27FC236}">
                <a16:creationId xmlns:a16="http://schemas.microsoft.com/office/drawing/2014/main" id="{9631D969-3186-4D85-B0B9-598A6AB4122E}"/>
              </a:ext>
            </a:extLst>
          </p:cNvPr>
          <p:cNvSpPr>
            <a:spLocks noGrp="1"/>
          </p:cNvSpPr>
          <p:nvPr>
            <p:ph type="body" sz="quarter" idx="14"/>
          </p:nvPr>
        </p:nvSpPr>
        <p:spPr/>
        <p:txBody>
          <a:bodyPr/>
          <a:lstStyle/>
          <a:p>
            <a:endParaRPr lang="nb-NO" dirty="0"/>
          </a:p>
        </p:txBody>
      </p:sp>
      <p:sp>
        <p:nvSpPr>
          <p:cNvPr id="4" name="Plassholder for tekst 3">
            <a:extLst>
              <a:ext uri="{FF2B5EF4-FFF2-40B4-BE49-F238E27FC236}">
                <a16:creationId xmlns:a16="http://schemas.microsoft.com/office/drawing/2014/main" id="{FBB35DA5-3ED5-42E8-89E1-F840141A780D}"/>
              </a:ext>
            </a:extLst>
          </p:cNvPr>
          <p:cNvSpPr>
            <a:spLocks noGrp="1"/>
          </p:cNvSpPr>
          <p:nvPr>
            <p:ph type="body" sz="quarter" idx="15"/>
          </p:nvPr>
        </p:nvSpPr>
        <p:spPr>
          <a:xfrm>
            <a:off x="6148873" y="2281255"/>
            <a:ext cx="2251023" cy="2412403"/>
          </a:xfrm>
        </p:spPr>
        <p:txBody>
          <a:bodyPr>
            <a:normAutofit/>
          </a:bodyPr>
          <a:lstStyle/>
          <a:p>
            <a:r>
              <a:rPr lang="nb-NO" sz="2200" dirty="0"/>
              <a:t>Kunnskaps-utvikling og innovasjon</a:t>
            </a:r>
          </a:p>
        </p:txBody>
      </p:sp>
      <p:sp>
        <p:nvSpPr>
          <p:cNvPr id="5" name="Tittel 4">
            <a:extLst>
              <a:ext uri="{FF2B5EF4-FFF2-40B4-BE49-F238E27FC236}">
                <a16:creationId xmlns:a16="http://schemas.microsoft.com/office/drawing/2014/main" id="{9FF5D28D-1C15-4945-92C1-8CDFAF050FE7}"/>
              </a:ext>
            </a:extLst>
          </p:cNvPr>
          <p:cNvSpPr>
            <a:spLocks noGrp="1"/>
          </p:cNvSpPr>
          <p:nvPr>
            <p:ph type="title"/>
          </p:nvPr>
        </p:nvSpPr>
        <p:spPr/>
        <p:txBody>
          <a:bodyPr/>
          <a:lstStyle/>
          <a:p>
            <a:r>
              <a:rPr lang="nb-NO" dirty="0"/>
              <a:t>07 /</a:t>
            </a:r>
          </a:p>
        </p:txBody>
      </p:sp>
    </p:spTree>
    <p:extLst>
      <p:ext uri="{BB962C8B-B14F-4D97-AF65-F5344CB8AC3E}">
        <p14:creationId xmlns:p14="http://schemas.microsoft.com/office/powerpoint/2010/main" val="4201511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81AE4085-ED00-44B5-9118-5A83DF4D2498}"/>
              </a:ext>
            </a:extLst>
          </p:cNvPr>
          <p:cNvSpPr>
            <a:spLocks noGrp="1"/>
          </p:cNvSpPr>
          <p:nvPr>
            <p:ph sz="half" idx="1"/>
          </p:nvPr>
        </p:nvSpPr>
        <p:spPr/>
        <p:txBody>
          <a:bodyPr/>
          <a:lstStyle/>
          <a:p>
            <a:pPr marL="0" indent="0">
              <a:buNone/>
            </a:pPr>
            <a:r>
              <a:rPr lang="nb-NO" dirty="0"/>
              <a:t>Et viktig formål med handlingsplanen å</a:t>
            </a:r>
          </a:p>
          <a:p>
            <a:r>
              <a:rPr lang="nb-NO" dirty="0"/>
              <a:t>Markere at hensynet til fysisk aktivitet </a:t>
            </a:r>
            <a:br>
              <a:rPr lang="nb-NO" dirty="0"/>
            </a:br>
            <a:r>
              <a:rPr lang="nb-NO" dirty="0"/>
              <a:t>er nasjonalt viktig.</a:t>
            </a:r>
          </a:p>
          <a:p>
            <a:r>
              <a:rPr lang="nb-NO" dirty="0"/>
              <a:t>Understøtte kommunesektorens ansvar og oppgaver i arbeid for et med aktivitets- vennlig samfunn.</a:t>
            </a:r>
          </a:p>
          <a:p>
            <a:r>
              <a:rPr lang="nb-NO" dirty="0"/>
              <a:t>Gi innsikt i statlige tiltak og virkemidler som kan bidra til at dagens samfunn samlet sett er tilstrekkelig aktivitets-  vennlig.</a:t>
            </a:r>
          </a:p>
          <a:p>
            <a:r>
              <a:rPr lang="nb-NO" dirty="0"/>
              <a:t>Fem innsatsområder med over 60 tiltak over en tiårs-periode.</a:t>
            </a:r>
          </a:p>
        </p:txBody>
      </p:sp>
      <p:sp>
        <p:nvSpPr>
          <p:cNvPr id="3" name="Plassholder for innhold 2">
            <a:extLst>
              <a:ext uri="{FF2B5EF4-FFF2-40B4-BE49-F238E27FC236}">
                <a16:creationId xmlns:a16="http://schemas.microsoft.com/office/drawing/2014/main" id="{10DCDBBA-7514-483C-B58F-C2101A2A5A4F}"/>
              </a:ext>
            </a:extLst>
          </p:cNvPr>
          <p:cNvSpPr>
            <a:spLocks noGrp="1"/>
          </p:cNvSpPr>
          <p:nvPr>
            <p:ph sz="half" idx="2"/>
          </p:nvPr>
        </p:nvSpPr>
        <p:spPr>
          <a:xfrm>
            <a:off x="4895470" y="1404175"/>
            <a:ext cx="3613530" cy="2988374"/>
          </a:xfrm>
        </p:spPr>
        <p:txBody>
          <a:bodyPr>
            <a:noAutofit/>
          </a:bodyPr>
          <a:lstStyle/>
          <a:p>
            <a:pPr marL="0" indent="0">
              <a:buNone/>
            </a:pPr>
            <a:r>
              <a:rPr lang="nb-NO" dirty="0"/>
              <a:t>Mellom to permer er det samlet politikk </a:t>
            </a:r>
            <a:br>
              <a:rPr lang="nb-NO" dirty="0"/>
            </a:br>
            <a:r>
              <a:rPr lang="nb-NO" dirty="0"/>
              <a:t>på flere samfunnsområder.</a:t>
            </a:r>
          </a:p>
          <a:p>
            <a:pPr marL="0" indent="0">
              <a:buNone/>
            </a:pPr>
            <a:r>
              <a:rPr lang="nb-NO" dirty="0"/>
              <a:t>Arbeidet med planen har vært et samarbeid </a:t>
            </a:r>
            <a:br>
              <a:rPr lang="nb-NO" dirty="0"/>
            </a:br>
            <a:r>
              <a:rPr lang="nb-NO" dirty="0"/>
              <a:t>med flere departementer:</a:t>
            </a:r>
          </a:p>
          <a:p>
            <a:pPr lvl="1"/>
            <a:r>
              <a:rPr lang="nb-NO" dirty="0"/>
              <a:t>Helse- og omsorgsdepartementet (ledelse)</a:t>
            </a:r>
          </a:p>
          <a:p>
            <a:pPr lvl="1"/>
            <a:r>
              <a:rPr lang="nb-NO" dirty="0"/>
              <a:t>Arbeids- og sosialdepartementet</a:t>
            </a:r>
          </a:p>
          <a:p>
            <a:pPr lvl="1"/>
            <a:r>
              <a:rPr lang="nb-NO" dirty="0"/>
              <a:t>Barne- og familiedepartementet</a:t>
            </a:r>
          </a:p>
          <a:p>
            <a:pPr lvl="1"/>
            <a:r>
              <a:rPr lang="nb-NO" dirty="0"/>
              <a:t>Forsvarsdepartementet</a:t>
            </a:r>
          </a:p>
          <a:p>
            <a:pPr lvl="1"/>
            <a:r>
              <a:rPr lang="nb-NO" dirty="0"/>
              <a:t>Justis- og beredskapsdepartementet</a:t>
            </a:r>
          </a:p>
          <a:p>
            <a:pPr lvl="1"/>
            <a:r>
              <a:rPr lang="nb-NO" dirty="0"/>
              <a:t>Klima- og miljødepartementet</a:t>
            </a:r>
          </a:p>
          <a:p>
            <a:pPr lvl="1"/>
            <a:r>
              <a:rPr lang="nb-NO" dirty="0"/>
              <a:t>Kommunal- og moderniserings departementet</a:t>
            </a:r>
          </a:p>
          <a:p>
            <a:pPr lvl="1"/>
            <a:r>
              <a:rPr lang="nb-NO" dirty="0"/>
              <a:t>Kulturdepartementet</a:t>
            </a:r>
          </a:p>
          <a:p>
            <a:pPr lvl="1"/>
            <a:r>
              <a:rPr lang="nb-NO" dirty="0"/>
              <a:t>Kunnskapsdepartementet</a:t>
            </a:r>
          </a:p>
          <a:p>
            <a:pPr lvl="1"/>
            <a:r>
              <a:rPr lang="nb-NO" dirty="0"/>
              <a:t>Landbruks- og matdepartementet</a:t>
            </a:r>
          </a:p>
          <a:p>
            <a:pPr lvl="1"/>
            <a:r>
              <a:rPr lang="nb-NO" dirty="0"/>
              <a:t>Nærings- og fiskeridepartementet</a:t>
            </a:r>
          </a:p>
          <a:p>
            <a:pPr lvl="1"/>
            <a:r>
              <a:rPr lang="nb-NO" dirty="0"/>
              <a:t>Samferdselsdepartementet</a:t>
            </a:r>
          </a:p>
        </p:txBody>
      </p:sp>
      <p:sp>
        <p:nvSpPr>
          <p:cNvPr id="4" name="Plassholder for bunntekst 3">
            <a:extLst>
              <a:ext uri="{FF2B5EF4-FFF2-40B4-BE49-F238E27FC236}">
                <a16:creationId xmlns:a16="http://schemas.microsoft.com/office/drawing/2014/main" id="{00E946F7-2A9C-46DD-9E96-3E22574E091E}"/>
              </a:ext>
            </a:extLst>
          </p:cNvPr>
          <p:cNvSpPr>
            <a:spLocks noGrp="1"/>
          </p:cNvSpPr>
          <p:nvPr>
            <p:ph type="ftr" sz="quarter" idx="11"/>
          </p:nvPr>
        </p:nvSpPr>
        <p:spPr/>
        <p:txBody>
          <a:bodyPr>
            <a:normAutofit lnSpcReduction="10000"/>
          </a:bodyPr>
          <a:lstStyle/>
          <a:p>
            <a:r>
              <a:rPr lang="nb-NO" dirty="0"/>
              <a:t>Bakgrunn </a:t>
            </a:r>
          </a:p>
        </p:txBody>
      </p:sp>
      <p:sp>
        <p:nvSpPr>
          <p:cNvPr id="5" name="Tittel 4">
            <a:extLst>
              <a:ext uri="{FF2B5EF4-FFF2-40B4-BE49-F238E27FC236}">
                <a16:creationId xmlns:a16="http://schemas.microsoft.com/office/drawing/2014/main" id="{ECF3E522-3E8F-4DED-ABB9-A99639DCE084}"/>
              </a:ext>
            </a:extLst>
          </p:cNvPr>
          <p:cNvSpPr>
            <a:spLocks noGrp="1"/>
          </p:cNvSpPr>
          <p:nvPr>
            <p:ph type="title"/>
          </p:nvPr>
        </p:nvSpPr>
        <p:spPr/>
        <p:txBody>
          <a:bodyPr/>
          <a:lstStyle/>
          <a:p>
            <a:r>
              <a:rPr lang="nb-NO" dirty="0"/>
              <a:t>Sammen om aktive liv </a:t>
            </a:r>
          </a:p>
        </p:txBody>
      </p:sp>
      <p:cxnSp>
        <p:nvCxnSpPr>
          <p:cNvPr id="7" name="Rett linje 6">
            <a:extLst>
              <a:ext uri="{FF2B5EF4-FFF2-40B4-BE49-F238E27FC236}">
                <a16:creationId xmlns:a16="http://schemas.microsoft.com/office/drawing/2014/main" id="{282137A7-0157-48A5-8314-548558D8A0F2}"/>
              </a:ext>
            </a:extLst>
          </p:cNvPr>
          <p:cNvCxnSpPr>
            <a:cxnSpLocks/>
          </p:cNvCxnSpPr>
          <p:nvPr/>
        </p:nvCxnSpPr>
        <p:spPr>
          <a:xfrm>
            <a:off x="4572000" y="1404175"/>
            <a:ext cx="0" cy="3176617"/>
          </a:xfrm>
          <a:prstGeom prst="line">
            <a:avLst/>
          </a:prstGeom>
          <a:ln w="6350">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929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70C60F8C-90FF-4B61-ABDB-448FADA388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33215" y="1340903"/>
            <a:ext cx="3751457" cy="2067129"/>
          </a:xfrm>
          <a:prstGeom prst="rect">
            <a:avLst/>
          </a:prstGeom>
        </p:spPr>
      </p:pic>
      <p:sp>
        <p:nvSpPr>
          <p:cNvPr id="2" name="Plassholder for innhold 1">
            <a:extLst>
              <a:ext uri="{FF2B5EF4-FFF2-40B4-BE49-F238E27FC236}">
                <a16:creationId xmlns:a16="http://schemas.microsoft.com/office/drawing/2014/main" id="{F8853EA0-B65E-4A74-9A8C-0060357DD543}"/>
              </a:ext>
            </a:extLst>
          </p:cNvPr>
          <p:cNvSpPr>
            <a:spLocks noGrp="1"/>
          </p:cNvSpPr>
          <p:nvPr>
            <p:ph idx="1"/>
          </p:nvPr>
        </p:nvSpPr>
        <p:spPr>
          <a:xfrm>
            <a:off x="808892" y="1934308"/>
            <a:ext cx="2945423" cy="1266092"/>
          </a:xfrm>
        </p:spPr>
        <p:txBody>
          <a:bodyPr>
            <a:normAutofit/>
          </a:bodyPr>
          <a:lstStyle/>
          <a:p>
            <a:pPr>
              <a:lnSpc>
                <a:spcPct val="114000"/>
              </a:lnSpc>
              <a:spcAft>
                <a:spcPts val="0"/>
              </a:spcAft>
            </a:pPr>
            <a:r>
              <a:rPr lang="nb-NO" sz="1400" dirty="0"/>
              <a:t>Kunnskapsutvikling</a:t>
            </a:r>
          </a:p>
          <a:p>
            <a:pPr>
              <a:lnSpc>
                <a:spcPct val="114000"/>
              </a:lnSpc>
              <a:spcAft>
                <a:spcPts val="0"/>
              </a:spcAft>
            </a:pPr>
            <a:r>
              <a:rPr lang="nb-NO" sz="1400" dirty="0"/>
              <a:t>Digitalisering gir muligheter</a:t>
            </a:r>
            <a:endParaRPr lang="nb-NO" sz="1400" i="1" dirty="0"/>
          </a:p>
        </p:txBody>
      </p:sp>
      <p:sp>
        <p:nvSpPr>
          <p:cNvPr id="4" name="Plassholder for bunntekst 3">
            <a:extLst>
              <a:ext uri="{FF2B5EF4-FFF2-40B4-BE49-F238E27FC236}">
                <a16:creationId xmlns:a16="http://schemas.microsoft.com/office/drawing/2014/main" id="{D807F000-C8D6-4087-A677-DB19E359084F}"/>
              </a:ext>
            </a:extLst>
          </p:cNvPr>
          <p:cNvSpPr>
            <a:spLocks noGrp="1"/>
          </p:cNvSpPr>
          <p:nvPr>
            <p:ph type="ftr" sz="quarter" idx="11"/>
          </p:nvPr>
        </p:nvSpPr>
        <p:spPr/>
        <p:txBody>
          <a:bodyPr>
            <a:normAutofit lnSpcReduction="10000"/>
          </a:bodyPr>
          <a:lstStyle/>
          <a:p>
            <a:r>
              <a:rPr lang="nb-NO" dirty="0"/>
              <a:t>Mer aktivitet på hverdagsarenaene </a:t>
            </a:r>
          </a:p>
        </p:txBody>
      </p:sp>
      <p:sp>
        <p:nvSpPr>
          <p:cNvPr id="5" name="Tittel 4">
            <a:extLst>
              <a:ext uri="{FF2B5EF4-FFF2-40B4-BE49-F238E27FC236}">
                <a16:creationId xmlns:a16="http://schemas.microsoft.com/office/drawing/2014/main" id="{27D46456-A426-4D54-AD69-3AA027B81891}"/>
              </a:ext>
            </a:extLst>
          </p:cNvPr>
          <p:cNvSpPr>
            <a:spLocks noGrp="1"/>
          </p:cNvSpPr>
          <p:nvPr>
            <p:ph type="title"/>
          </p:nvPr>
        </p:nvSpPr>
        <p:spPr>
          <a:blipFill dpi="0" rotWithShape="1">
            <a:blip r:embed="rId4">
              <a:extLst>
                <a:ext uri="{28A0092B-C50C-407E-A947-70E740481C1C}">
                  <a14:useLocalDpi xmlns:a14="http://schemas.microsoft.com/office/drawing/2010/main" val="0"/>
                </a:ext>
              </a:extLst>
            </a:blip>
            <a:srcRect/>
            <a:tile tx="0" ty="0" sx="100000" sy="100000" flip="none" algn="b"/>
          </a:blipFill>
        </p:spPr>
        <p:txBody>
          <a:bodyPr/>
          <a:lstStyle/>
          <a:p>
            <a:r>
              <a:rPr lang="nb-NO" dirty="0"/>
              <a:t>Kunnskaps utvikling og innovasjon</a:t>
            </a:r>
          </a:p>
        </p:txBody>
      </p:sp>
      <p:sp>
        <p:nvSpPr>
          <p:cNvPr id="10" name="TekstSylinder 9">
            <a:extLst>
              <a:ext uri="{FF2B5EF4-FFF2-40B4-BE49-F238E27FC236}">
                <a16:creationId xmlns:a16="http://schemas.microsoft.com/office/drawing/2014/main" id="{07526A5E-D1D8-4FED-828D-14AA4907736F}"/>
              </a:ext>
            </a:extLst>
          </p:cNvPr>
          <p:cNvSpPr txBox="1"/>
          <p:nvPr/>
        </p:nvSpPr>
        <p:spPr>
          <a:xfrm>
            <a:off x="4012280" y="1616953"/>
            <a:ext cx="3431814" cy="1092607"/>
          </a:xfrm>
          <a:prstGeom prst="rect">
            <a:avLst/>
          </a:prstGeom>
          <a:noFill/>
        </p:spPr>
        <p:txBody>
          <a:bodyPr wrap="square">
            <a:spAutoFit/>
          </a:bodyPr>
          <a:lstStyle/>
          <a:p>
            <a:pPr algn="ctr"/>
            <a:r>
              <a:rPr lang="nb-NO" sz="1300" i="1" dirty="0">
                <a:solidFill>
                  <a:schemeClr val="accent5"/>
                </a:solidFill>
              </a:rPr>
              <a:t>«Innovasjon og fremtidsrettede  </a:t>
            </a:r>
            <a:br>
              <a:rPr lang="nb-NO" sz="1300" i="1" dirty="0">
                <a:solidFill>
                  <a:schemeClr val="accent5"/>
                </a:solidFill>
              </a:rPr>
            </a:br>
            <a:r>
              <a:rPr lang="nb-NO" sz="1300" i="1" dirty="0">
                <a:solidFill>
                  <a:schemeClr val="accent5"/>
                </a:solidFill>
              </a:rPr>
              <a:t>løsninger med bruk av digital teknologi, </a:t>
            </a:r>
            <a:br>
              <a:rPr lang="nb-NO" sz="1300" i="1" dirty="0">
                <a:solidFill>
                  <a:schemeClr val="accent5"/>
                </a:solidFill>
              </a:rPr>
            </a:br>
            <a:r>
              <a:rPr lang="nb-NO" sz="1300" i="1" dirty="0">
                <a:solidFill>
                  <a:schemeClr val="accent5"/>
                </a:solidFill>
              </a:rPr>
              <a:t>er sammen med forskning og utvikling framhevet som utviklingsområder  </a:t>
            </a:r>
            <a:br>
              <a:rPr lang="nb-NO" sz="1300" i="1" dirty="0">
                <a:solidFill>
                  <a:schemeClr val="accent5"/>
                </a:solidFill>
              </a:rPr>
            </a:br>
            <a:r>
              <a:rPr lang="nb-NO" sz="1300" i="1" dirty="0">
                <a:solidFill>
                  <a:schemeClr val="accent5"/>
                </a:solidFill>
              </a:rPr>
              <a:t>i handlingsplanen.»</a:t>
            </a:r>
          </a:p>
        </p:txBody>
      </p:sp>
      <p:pic>
        <p:nvPicPr>
          <p:cNvPr id="6" name="Grafikk 5">
            <a:extLst>
              <a:ext uri="{FF2B5EF4-FFF2-40B4-BE49-F238E27FC236}">
                <a16:creationId xmlns:a16="http://schemas.microsoft.com/office/drawing/2014/main" id="{F47DDDFA-6FB0-4814-8C25-E423BC8433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49034" y="3763190"/>
            <a:ext cx="1184332" cy="758505"/>
          </a:xfrm>
          <a:prstGeom prst="rect">
            <a:avLst/>
          </a:prstGeom>
        </p:spPr>
      </p:pic>
      <p:pic>
        <p:nvPicPr>
          <p:cNvPr id="7" name="Grafikk 6">
            <a:extLst>
              <a:ext uri="{FF2B5EF4-FFF2-40B4-BE49-F238E27FC236}">
                <a16:creationId xmlns:a16="http://schemas.microsoft.com/office/drawing/2014/main" id="{0FC6B265-FC85-421C-8526-D0A4A4FC1A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56541" y="2643786"/>
            <a:ext cx="2603931" cy="2080592"/>
          </a:xfrm>
          <a:prstGeom prst="rect">
            <a:avLst/>
          </a:prstGeom>
        </p:spPr>
      </p:pic>
    </p:spTree>
    <p:extLst>
      <p:ext uri="{BB962C8B-B14F-4D97-AF65-F5344CB8AC3E}">
        <p14:creationId xmlns:p14="http://schemas.microsoft.com/office/powerpoint/2010/main" val="2745175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DB4C858C-6818-4208-A5E1-0E39C33FA112}"/>
              </a:ext>
            </a:extLst>
          </p:cNvPr>
          <p:cNvSpPr>
            <a:spLocks noGrp="1"/>
          </p:cNvSpPr>
          <p:nvPr>
            <p:ph sz="half" idx="1"/>
          </p:nvPr>
        </p:nvSpPr>
        <p:spPr>
          <a:xfrm>
            <a:off x="557499" y="1661747"/>
            <a:ext cx="3873824" cy="2730804"/>
          </a:xfrm>
        </p:spPr>
        <p:txBody>
          <a:bodyPr>
            <a:normAutofit/>
          </a:bodyPr>
          <a:lstStyle/>
          <a:p>
            <a:r>
              <a:rPr lang="nb-NO" dirty="0"/>
              <a:t>Mer kunnskap om universelle tiltak og strategier som kan fremme eller hemme fysisk aktivitet, samt kunnskap om hva som kan bidra til at befolkningen er fysisk aktive gjennom hele livsløpet</a:t>
            </a:r>
          </a:p>
          <a:p>
            <a:r>
              <a:rPr lang="nb-NO" dirty="0"/>
              <a:t>Kunnskap om verdien av grøntområder for rekreasjon og fysisk aktivitet – bruk i planlegging</a:t>
            </a:r>
          </a:p>
          <a:p>
            <a:r>
              <a:rPr lang="nb-NO" dirty="0"/>
              <a:t>Forskningsrådets program Bedre helse </a:t>
            </a:r>
            <a:br>
              <a:rPr lang="nb-NO" dirty="0"/>
            </a:br>
            <a:r>
              <a:rPr lang="nb-NO" dirty="0"/>
              <a:t>og livskvalitet omfatter blant annet fysisk aktivitet stillesitting og kosthold, og det </a:t>
            </a:r>
            <a:br>
              <a:rPr lang="nb-NO" dirty="0"/>
            </a:br>
            <a:r>
              <a:rPr lang="nb-NO" dirty="0"/>
              <a:t>skal bidra til mer tverrfaglig og tverrsektoriell forskning</a:t>
            </a:r>
          </a:p>
        </p:txBody>
      </p:sp>
      <p:sp>
        <p:nvSpPr>
          <p:cNvPr id="3" name="Plassholder for innhold 2">
            <a:extLst>
              <a:ext uri="{FF2B5EF4-FFF2-40B4-BE49-F238E27FC236}">
                <a16:creationId xmlns:a16="http://schemas.microsoft.com/office/drawing/2014/main" id="{342716C8-743A-4663-8F88-41537B6E1FD0}"/>
              </a:ext>
            </a:extLst>
          </p:cNvPr>
          <p:cNvSpPr>
            <a:spLocks noGrp="1"/>
          </p:cNvSpPr>
          <p:nvPr>
            <p:ph sz="half" idx="2"/>
          </p:nvPr>
        </p:nvSpPr>
        <p:spPr>
          <a:xfrm>
            <a:off x="4895469" y="1661747"/>
            <a:ext cx="3691031" cy="2730803"/>
          </a:xfrm>
        </p:spPr>
        <p:txBody>
          <a:bodyPr/>
          <a:lstStyle/>
          <a:p>
            <a:r>
              <a:rPr lang="nb-NO" dirty="0"/>
              <a:t>Vi har god oversikt over befolkningens aktivitetsnivå basert på objektive målinger, men vi trenger bedre data om eldre, </a:t>
            </a:r>
            <a:br>
              <a:rPr lang="nb-NO" dirty="0"/>
            </a:br>
            <a:r>
              <a:rPr lang="nb-NO" dirty="0"/>
              <a:t>innvandrerbefolkningen og mennesker </a:t>
            </a:r>
            <a:br>
              <a:rPr lang="nb-NO" dirty="0"/>
            </a:br>
            <a:r>
              <a:rPr lang="nb-NO" dirty="0"/>
              <a:t>med funksjonsnedsettelser</a:t>
            </a:r>
          </a:p>
          <a:p>
            <a:r>
              <a:rPr lang="nb-NO" dirty="0"/>
              <a:t>Styrke folkehelseprofilene med data fra objektive målinger, i tillegg til kunnskap </a:t>
            </a:r>
            <a:br>
              <a:rPr lang="nb-NO" dirty="0"/>
            </a:br>
            <a:r>
              <a:rPr lang="nb-NO" dirty="0"/>
              <a:t>om tilrettelegging for fysisk aktivitet</a:t>
            </a:r>
          </a:p>
        </p:txBody>
      </p:sp>
      <p:sp>
        <p:nvSpPr>
          <p:cNvPr id="4" name="Plassholder for bunntekst 3">
            <a:extLst>
              <a:ext uri="{FF2B5EF4-FFF2-40B4-BE49-F238E27FC236}">
                <a16:creationId xmlns:a16="http://schemas.microsoft.com/office/drawing/2014/main" id="{6A1CEB49-543F-4779-8D22-8220D1625E01}"/>
              </a:ext>
            </a:extLst>
          </p:cNvPr>
          <p:cNvSpPr>
            <a:spLocks noGrp="1"/>
          </p:cNvSpPr>
          <p:nvPr>
            <p:ph type="ftr" sz="quarter" idx="11"/>
          </p:nvPr>
        </p:nvSpPr>
        <p:spPr/>
        <p:txBody>
          <a:bodyPr>
            <a:normAutofit lnSpcReduction="10000"/>
          </a:bodyPr>
          <a:lstStyle/>
          <a:p>
            <a:r>
              <a:rPr lang="nb-NO" dirty="0"/>
              <a:t>Kunnskaps utvikling og innovasjon</a:t>
            </a:r>
          </a:p>
        </p:txBody>
      </p:sp>
      <p:sp>
        <p:nvSpPr>
          <p:cNvPr id="5" name="Tittel 4">
            <a:extLst>
              <a:ext uri="{FF2B5EF4-FFF2-40B4-BE49-F238E27FC236}">
                <a16:creationId xmlns:a16="http://schemas.microsoft.com/office/drawing/2014/main" id="{FA82E9A5-CC26-4BF8-B197-EECE96DADE47}"/>
              </a:ext>
            </a:extLst>
          </p:cNvPr>
          <p:cNvSpPr>
            <a:spLocks noGrp="1"/>
          </p:cNvSpPr>
          <p:nvPr>
            <p:ph type="title"/>
          </p:nvPr>
        </p:nvSpPr>
        <p:spPr/>
        <p:txBody>
          <a:bodyPr/>
          <a:lstStyle/>
          <a:p>
            <a:r>
              <a:rPr lang="nb-NO" dirty="0"/>
              <a:t>Kunnskapsutvikling</a:t>
            </a:r>
          </a:p>
        </p:txBody>
      </p:sp>
    </p:spTree>
    <p:extLst>
      <p:ext uri="{BB962C8B-B14F-4D97-AF65-F5344CB8AC3E}">
        <p14:creationId xmlns:p14="http://schemas.microsoft.com/office/powerpoint/2010/main" val="33552403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8027A431-5E9A-442B-8C40-9471CDF21119}"/>
              </a:ext>
            </a:extLst>
          </p:cNvPr>
          <p:cNvSpPr>
            <a:spLocks noGrp="1"/>
          </p:cNvSpPr>
          <p:nvPr>
            <p:ph type="ftr" sz="quarter" idx="11"/>
          </p:nvPr>
        </p:nvSpPr>
        <p:spPr/>
        <p:txBody>
          <a:bodyPr>
            <a:normAutofit lnSpcReduction="10000"/>
          </a:bodyPr>
          <a:lstStyle/>
          <a:p>
            <a:r>
              <a:rPr lang="nb-NO" dirty="0"/>
              <a:t>Kunnskaps utvikling og innovasjon</a:t>
            </a:r>
          </a:p>
        </p:txBody>
      </p:sp>
      <p:sp>
        <p:nvSpPr>
          <p:cNvPr id="3" name="Plassholder for tekst 2">
            <a:extLst>
              <a:ext uri="{FF2B5EF4-FFF2-40B4-BE49-F238E27FC236}">
                <a16:creationId xmlns:a16="http://schemas.microsoft.com/office/drawing/2014/main" id="{6C009E80-64D9-435B-B4E1-4F4DAC7B7241}"/>
              </a:ext>
            </a:extLst>
          </p:cNvPr>
          <p:cNvSpPr>
            <a:spLocks noGrp="1"/>
          </p:cNvSpPr>
          <p:nvPr>
            <p:ph type="body" idx="13"/>
          </p:nvPr>
        </p:nvSpPr>
        <p:spPr>
          <a:xfrm>
            <a:off x="2315857" y="1461973"/>
            <a:ext cx="4512285" cy="1298811"/>
          </a:xfrm>
        </p:spPr>
        <p:txBody>
          <a:bodyPr/>
          <a:lstStyle/>
          <a:p>
            <a:r>
              <a:rPr lang="nb-NO" dirty="0"/>
              <a:t>«En rekke forhold ved den teknologiske  </a:t>
            </a:r>
            <a:br>
              <a:rPr lang="nb-NO" dirty="0"/>
            </a:br>
            <a:r>
              <a:rPr lang="nb-NO" dirty="0"/>
              <a:t>utviklingen har konsekvenser for fysisk aktivitet </a:t>
            </a:r>
            <a:br>
              <a:rPr lang="nb-NO" dirty="0"/>
            </a:br>
            <a:r>
              <a:rPr lang="nb-NO" dirty="0"/>
              <a:t>og helse, og økt kunnskap om dette er nyttig.» </a:t>
            </a:r>
          </a:p>
        </p:txBody>
      </p:sp>
      <p:pic>
        <p:nvPicPr>
          <p:cNvPr id="5" name="Grafikk 4">
            <a:extLst>
              <a:ext uri="{FF2B5EF4-FFF2-40B4-BE49-F238E27FC236}">
                <a16:creationId xmlns:a16="http://schemas.microsoft.com/office/drawing/2014/main" id="{A3BCD0C0-4982-499D-9051-C3B7776BD7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9239" y="849476"/>
            <a:ext cx="897438" cy="549178"/>
          </a:xfrm>
          <a:prstGeom prst="rect">
            <a:avLst/>
          </a:prstGeom>
        </p:spPr>
      </p:pic>
      <p:pic>
        <p:nvPicPr>
          <p:cNvPr id="6" name="Grafikk 5">
            <a:extLst>
              <a:ext uri="{FF2B5EF4-FFF2-40B4-BE49-F238E27FC236}">
                <a16:creationId xmlns:a16="http://schemas.microsoft.com/office/drawing/2014/main" id="{CCFD7C8A-47D4-4237-A523-5906AABCFA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12293" y="1629210"/>
            <a:ext cx="1343129" cy="850238"/>
          </a:xfrm>
          <a:prstGeom prst="rect">
            <a:avLst/>
          </a:prstGeom>
        </p:spPr>
      </p:pic>
      <p:pic>
        <p:nvPicPr>
          <p:cNvPr id="7" name="Grafikk 6">
            <a:extLst>
              <a:ext uri="{FF2B5EF4-FFF2-40B4-BE49-F238E27FC236}">
                <a16:creationId xmlns:a16="http://schemas.microsoft.com/office/drawing/2014/main" id="{E1AF8C3D-73D3-4B71-8315-A2748A9CB0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93457" y="2664052"/>
            <a:ext cx="1801689" cy="2028475"/>
          </a:xfrm>
          <a:prstGeom prst="rect">
            <a:avLst/>
          </a:prstGeom>
        </p:spPr>
      </p:pic>
    </p:spTree>
    <p:extLst>
      <p:ext uri="{BB962C8B-B14F-4D97-AF65-F5344CB8AC3E}">
        <p14:creationId xmlns:p14="http://schemas.microsoft.com/office/powerpoint/2010/main" val="27278122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7F07324C-1C18-4BEC-B40A-64FDFF41512E}"/>
              </a:ext>
            </a:extLst>
          </p:cNvPr>
          <p:cNvSpPr>
            <a:spLocks noGrp="1"/>
          </p:cNvSpPr>
          <p:nvPr>
            <p:ph sz="half" idx="1"/>
          </p:nvPr>
        </p:nvSpPr>
        <p:spPr>
          <a:xfrm>
            <a:off x="540068" y="1404176"/>
            <a:ext cx="3566093" cy="2579390"/>
          </a:xfrm>
        </p:spPr>
        <p:txBody>
          <a:bodyPr/>
          <a:lstStyle/>
          <a:p>
            <a:r>
              <a:rPr lang="nb-NO" dirty="0"/>
              <a:t>Digitale hjelpemidler som Stolpejakten </a:t>
            </a:r>
            <a:br>
              <a:rPr lang="nb-NO" dirty="0"/>
            </a:br>
            <a:r>
              <a:rPr lang="nb-NO" dirty="0"/>
              <a:t>og andre apper kan være motiverende for mange. Dette vil vi ha mer av – også </a:t>
            </a:r>
            <a:br>
              <a:rPr lang="nb-NO" dirty="0"/>
            </a:br>
            <a:r>
              <a:rPr lang="nb-NO" dirty="0"/>
              <a:t>i befolkningsrette i kommunikasjonsarbeid.</a:t>
            </a:r>
          </a:p>
          <a:p>
            <a:r>
              <a:rPr lang="nb-NO" dirty="0"/>
              <a:t>Helsemyndighetene har utviklet appene </a:t>
            </a:r>
            <a:br>
              <a:rPr lang="nb-NO" dirty="0"/>
            </a:br>
            <a:r>
              <a:rPr lang="nb-NO" dirty="0"/>
              <a:t>Bare du og Gå 10, og det er etablert en </a:t>
            </a:r>
            <a:br>
              <a:rPr lang="nb-NO" dirty="0"/>
            </a:br>
            <a:r>
              <a:rPr lang="nb-NO" dirty="0"/>
              <a:t>digital verktøykatalog på helsenorge.no</a:t>
            </a:r>
          </a:p>
          <a:p>
            <a:r>
              <a:rPr lang="nb-NO" dirty="0"/>
              <a:t>Behov for å videreutvikle arbeidet med nyskapende og interaktiv kommunikasjon</a:t>
            </a:r>
          </a:p>
        </p:txBody>
      </p:sp>
      <p:sp>
        <p:nvSpPr>
          <p:cNvPr id="3" name="Plassholder for innhold 2">
            <a:extLst>
              <a:ext uri="{FF2B5EF4-FFF2-40B4-BE49-F238E27FC236}">
                <a16:creationId xmlns:a16="http://schemas.microsoft.com/office/drawing/2014/main" id="{146690FB-CA51-42CE-B7D0-B323AF294299}"/>
              </a:ext>
            </a:extLst>
          </p:cNvPr>
          <p:cNvSpPr>
            <a:spLocks noGrp="1"/>
          </p:cNvSpPr>
          <p:nvPr>
            <p:ph sz="half" idx="2"/>
          </p:nvPr>
        </p:nvSpPr>
        <p:spPr>
          <a:xfrm>
            <a:off x="5097694" y="1404176"/>
            <a:ext cx="3348418" cy="1023153"/>
          </a:xfrm>
        </p:spPr>
        <p:txBody>
          <a:bodyPr>
            <a:normAutofit/>
          </a:bodyPr>
          <a:lstStyle/>
          <a:p>
            <a:pPr marL="0" indent="0" algn="ctr">
              <a:buNone/>
            </a:pPr>
            <a:r>
              <a:rPr lang="nb-NO" sz="1300" i="1" dirty="0"/>
              <a:t>«Bruk av teknologi og sosiale medier </a:t>
            </a:r>
            <a:br>
              <a:rPr lang="nb-NO" sz="1300" i="1" dirty="0"/>
            </a:br>
            <a:r>
              <a:rPr lang="nb-NO" sz="1300" i="1" dirty="0"/>
              <a:t>gir motivasjon og inspirasjon til økt</a:t>
            </a:r>
            <a:br>
              <a:rPr lang="nb-NO" sz="1300" i="1" dirty="0"/>
            </a:br>
            <a:r>
              <a:rPr lang="nb-NO" sz="1300" i="1" dirty="0"/>
              <a:t>  egenorganisert fysisk aktivitet </a:t>
            </a:r>
            <a:br>
              <a:rPr lang="nb-NO" sz="1300" i="1" dirty="0"/>
            </a:br>
            <a:r>
              <a:rPr lang="nb-NO" sz="1300" i="1" dirty="0"/>
              <a:t> for mange.» </a:t>
            </a:r>
          </a:p>
        </p:txBody>
      </p:sp>
      <p:sp>
        <p:nvSpPr>
          <p:cNvPr id="4" name="Plassholder for bunntekst 3">
            <a:extLst>
              <a:ext uri="{FF2B5EF4-FFF2-40B4-BE49-F238E27FC236}">
                <a16:creationId xmlns:a16="http://schemas.microsoft.com/office/drawing/2014/main" id="{1BCC4444-F20B-4AF0-9AE9-26E42C37953F}"/>
              </a:ext>
            </a:extLst>
          </p:cNvPr>
          <p:cNvSpPr>
            <a:spLocks noGrp="1"/>
          </p:cNvSpPr>
          <p:nvPr>
            <p:ph type="ftr" sz="quarter" idx="11"/>
          </p:nvPr>
        </p:nvSpPr>
        <p:spPr/>
        <p:txBody>
          <a:bodyPr>
            <a:normAutofit lnSpcReduction="10000"/>
          </a:bodyPr>
          <a:lstStyle/>
          <a:p>
            <a:r>
              <a:rPr lang="nb-NO" dirty="0"/>
              <a:t>Kunnskaps utvikling og innovasjon</a:t>
            </a:r>
          </a:p>
        </p:txBody>
      </p:sp>
      <p:sp>
        <p:nvSpPr>
          <p:cNvPr id="5" name="Tittel 4">
            <a:extLst>
              <a:ext uri="{FF2B5EF4-FFF2-40B4-BE49-F238E27FC236}">
                <a16:creationId xmlns:a16="http://schemas.microsoft.com/office/drawing/2014/main" id="{DAD7CA15-EDE0-4A40-9598-CC619363DEB1}"/>
              </a:ext>
            </a:extLst>
          </p:cNvPr>
          <p:cNvSpPr>
            <a:spLocks noGrp="1"/>
          </p:cNvSpPr>
          <p:nvPr>
            <p:ph type="title"/>
          </p:nvPr>
        </p:nvSpPr>
        <p:spPr/>
        <p:txBody>
          <a:bodyPr/>
          <a:lstStyle/>
          <a:p>
            <a:r>
              <a:rPr lang="nb-NO" dirty="0"/>
              <a:t>Digitalisering gir muligheter</a:t>
            </a:r>
          </a:p>
        </p:txBody>
      </p:sp>
      <p:pic>
        <p:nvPicPr>
          <p:cNvPr id="6" name="Grafikk 5">
            <a:extLst>
              <a:ext uri="{FF2B5EF4-FFF2-40B4-BE49-F238E27FC236}">
                <a16:creationId xmlns:a16="http://schemas.microsoft.com/office/drawing/2014/main" id="{24FCB83B-07C8-43D3-BE22-7162737716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0276" y="2883485"/>
            <a:ext cx="1156187" cy="1684012"/>
          </a:xfrm>
          <a:prstGeom prst="rect">
            <a:avLst/>
          </a:prstGeom>
        </p:spPr>
      </p:pic>
      <p:pic>
        <p:nvPicPr>
          <p:cNvPr id="7" name="Grafikk 6">
            <a:extLst>
              <a:ext uri="{FF2B5EF4-FFF2-40B4-BE49-F238E27FC236}">
                <a16:creationId xmlns:a16="http://schemas.microsoft.com/office/drawing/2014/main" id="{BEDFCAAC-1FDF-4EE3-BB04-4B0DABAD9D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06203" y="2990850"/>
            <a:ext cx="1080226" cy="1664819"/>
          </a:xfrm>
          <a:prstGeom prst="rect">
            <a:avLst/>
          </a:prstGeom>
        </p:spPr>
      </p:pic>
    </p:spTree>
    <p:extLst>
      <p:ext uri="{BB962C8B-B14F-4D97-AF65-F5344CB8AC3E}">
        <p14:creationId xmlns:p14="http://schemas.microsoft.com/office/powerpoint/2010/main" val="22680274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k 12">
            <a:extLst>
              <a:ext uri="{FF2B5EF4-FFF2-40B4-BE49-F238E27FC236}">
                <a16:creationId xmlns:a16="http://schemas.microsoft.com/office/drawing/2014/main" id="{39F37583-C442-41E6-871C-814AA750C3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62237" y="529607"/>
            <a:ext cx="3748088" cy="2141765"/>
          </a:xfrm>
          <a:prstGeom prst="rect">
            <a:avLst/>
          </a:prstGeom>
        </p:spPr>
      </p:pic>
      <p:sp>
        <p:nvSpPr>
          <p:cNvPr id="2" name="Plassholder for bunntekst 1">
            <a:extLst>
              <a:ext uri="{FF2B5EF4-FFF2-40B4-BE49-F238E27FC236}">
                <a16:creationId xmlns:a16="http://schemas.microsoft.com/office/drawing/2014/main" id="{2DD44EAC-16E2-4B12-8762-A187373B357A}"/>
              </a:ext>
            </a:extLst>
          </p:cNvPr>
          <p:cNvSpPr>
            <a:spLocks noGrp="1"/>
          </p:cNvSpPr>
          <p:nvPr>
            <p:ph type="ftr" sz="quarter" idx="11"/>
          </p:nvPr>
        </p:nvSpPr>
        <p:spPr/>
        <p:txBody>
          <a:bodyPr>
            <a:normAutofit lnSpcReduction="10000"/>
          </a:bodyPr>
          <a:lstStyle/>
          <a:p>
            <a:r>
              <a:rPr lang="nb-NO" dirty="0"/>
              <a:t>Kunnskaps utvikling og innovasjon</a:t>
            </a:r>
          </a:p>
        </p:txBody>
      </p:sp>
      <p:sp>
        <p:nvSpPr>
          <p:cNvPr id="3" name="Plassholder for tekst 2">
            <a:extLst>
              <a:ext uri="{FF2B5EF4-FFF2-40B4-BE49-F238E27FC236}">
                <a16:creationId xmlns:a16="http://schemas.microsoft.com/office/drawing/2014/main" id="{3308592D-C007-498F-8A8A-D4344EFF7E48}"/>
              </a:ext>
            </a:extLst>
          </p:cNvPr>
          <p:cNvSpPr>
            <a:spLocks noGrp="1"/>
          </p:cNvSpPr>
          <p:nvPr>
            <p:ph type="body" idx="13"/>
          </p:nvPr>
        </p:nvSpPr>
        <p:spPr>
          <a:xfrm>
            <a:off x="2662237" y="723900"/>
            <a:ext cx="3819525" cy="1500806"/>
          </a:xfrm>
        </p:spPr>
        <p:txBody>
          <a:bodyPr/>
          <a:lstStyle/>
          <a:p>
            <a:r>
              <a:rPr lang="nb-NO" dirty="0"/>
              <a:t>«En rekke forhold ved den  </a:t>
            </a:r>
            <a:br>
              <a:rPr lang="nb-NO" dirty="0"/>
            </a:br>
            <a:r>
              <a:rPr lang="nb-NO" dirty="0"/>
              <a:t>teknologiske utviklingen har</a:t>
            </a:r>
            <a:br>
              <a:rPr lang="nb-NO" dirty="0"/>
            </a:br>
            <a:r>
              <a:rPr lang="nb-NO" dirty="0"/>
              <a:t>  konsekvenser for fysisk aktivitet </a:t>
            </a:r>
            <a:br>
              <a:rPr lang="nb-NO" dirty="0"/>
            </a:br>
            <a:r>
              <a:rPr lang="nb-NO" dirty="0"/>
              <a:t>og helse, og økt kunnskap om  </a:t>
            </a:r>
            <a:br>
              <a:rPr lang="nb-NO" dirty="0"/>
            </a:br>
            <a:r>
              <a:rPr lang="nb-NO" dirty="0"/>
              <a:t>dette er nyttig.»  </a:t>
            </a:r>
          </a:p>
        </p:txBody>
      </p:sp>
      <p:pic>
        <p:nvPicPr>
          <p:cNvPr id="6" name="Grafikk 5">
            <a:extLst>
              <a:ext uri="{FF2B5EF4-FFF2-40B4-BE49-F238E27FC236}">
                <a16:creationId xmlns:a16="http://schemas.microsoft.com/office/drawing/2014/main" id="{E0317FF7-3F7B-4F90-BD55-0D00A8467D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36207" y="2571749"/>
            <a:ext cx="1801689" cy="2028475"/>
          </a:xfrm>
          <a:prstGeom prst="rect">
            <a:avLst/>
          </a:prstGeom>
        </p:spPr>
      </p:pic>
      <p:pic>
        <p:nvPicPr>
          <p:cNvPr id="11" name="Grafikk 10">
            <a:extLst>
              <a:ext uri="{FF2B5EF4-FFF2-40B4-BE49-F238E27FC236}">
                <a16:creationId xmlns:a16="http://schemas.microsoft.com/office/drawing/2014/main" id="{C6B1DB3C-FF2E-4B78-85C8-BB3AE7400E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5227" y="1004886"/>
            <a:ext cx="879439" cy="538164"/>
          </a:xfrm>
          <a:prstGeom prst="rect">
            <a:avLst/>
          </a:prstGeom>
        </p:spPr>
      </p:pic>
      <p:pic>
        <p:nvPicPr>
          <p:cNvPr id="12" name="Grafikk 11">
            <a:extLst>
              <a:ext uri="{FF2B5EF4-FFF2-40B4-BE49-F238E27FC236}">
                <a16:creationId xmlns:a16="http://schemas.microsoft.com/office/drawing/2014/main" id="{A9A44367-74C6-4F74-92F2-0D4B1E1A30A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42646" y="1474303"/>
            <a:ext cx="1464508" cy="927074"/>
          </a:xfrm>
          <a:prstGeom prst="rect">
            <a:avLst/>
          </a:prstGeom>
        </p:spPr>
      </p:pic>
    </p:spTree>
    <p:extLst>
      <p:ext uri="{BB962C8B-B14F-4D97-AF65-F5344CB8AC3E}">
        <p14:creationId xmlns:p14="http://schemas.microsoft.com/office/powerpoint/2010/main" val="12929691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30E9A34-06D0-48EF-AD26-F170E5EC2A7B}"/>
              </a:ext>
            </a:extLst>
          </p:cNvPr>
          <p:cNvSpPr>
            <a:spLocks noGrp="1"/>
          </p:cNvSpPr>
          <p:nvPr>
            <p:ph sz="half" idx="1"/>
          </p:nvPr>
        </p:nvSpPr>
        <p:spPr>
          <a:xfrm>
            <a:off x="540068" y="1404176"/>
            <a:ext cx="3838918" cy="2988374"/>
          </a:xfrm>
        </p:spPr>
        <p:txBody>
          <a:bodyPr>
            <a:normAutofit/>
          </a:bodyPr>
          <a:lstStyle/>
          <a:p>
            <a:r>
              <a:rPr lang="nb-NO" sz="1000" dirty="0"/>
              <a:t>Spre og ta i bruk kunnskap om effektive tiltak for økt fysisk aktivitet, herunder gjøre helsemessige anbefalinger bedre kjent</a:t>
            </a:r>
          </a:p>
          <a:p>
            <a:r>
              <a:rPr lang="nb-NO" sz="1000" dirty="0"/>
              <a:t>Arbeide videre for å styrke tverrfaglig forskning for </a:t>
            </a:r>
            <a:br>
              <a:rPr lang="nb-NO" sz="1000" dirty="0"/>
            </a:br>
            <a:r>
              <a:rPr lang="nb-NO" sz="1000" dirty="0"/>
              <a:t>å fremme fysisk aktivitet gjennom Norges forskningsråd</a:t>
            </a:r>
          </a:p>
          <a:p>
            <a:r>
              <a:rPr lang="nb-NO" sz="1000" dirty="0"/>
              <a:t>Bidra til nordisk og internasjonalt samarbeid om fysisk aktivitet</a:t>
            </a:r>
          </a:p>
          <a:p>
            <a:r>
              <a:rPr lang="nb-NO" sz="1000" dirty="0"/>
              <a:t>Videreutvikle den nasjonale kartleggingen basert på objektive målinger av befolkningens aktivitetsnivå. Kartlegging knyttet til eldre, innvandrerbefolkningen </a:t>
            </a:r>
            <a:br>
              <a:rPr lang="nb-NO" sz="1000" dirty="0"/>
            </a:br>
            <a:r>
              <a:rPr lang="nb-NO" sz="1000" dirty="0"/>
              <a:t>og mennesker med funksjonsnedsettelser skal styrkes</a:t>
            </a:r>
          </a:p>
          <a:p>
            <a:r>
              <a:rPr lang="nb-NO" sz="1000" dirty="0"/>
              <a:t>Inkludere flere data om fysisk aktivitet og tilrettelegging </a:t>
            </a:r>
            <a:br>
              <a:rPr lang="nb-NO" sz="1000" dirty="0"/>
            </a:br>
            <a:r>
              <a:rPr lang="nb-NO" sz="1000" dirty="0"/>
              <a:t>i folkehelseprofilene</a:t>
            </a:r>
          </a:p>
        </p:txBody>
      </p:sp>
      <p:sp>
        <p:nvSpPr>
          <p:cNvPr id="3" name="Plassholder for innhold 2">
            <a:extLst>
              <a:ext uri="{FF2B5EF4-FFF2-40B4-BE49-F238E27FC236}">
                <a16:creationId xmlns:a16="http://schemas.microsoft.com/office/drawing/2014/main" id="{403677EB-C5D2-453B-8D59-D4DA28B71EF5}"/>
              </a:ext>
            </a:extLst>
          </p:cNvPr>
          <p:cNvSpPr>
            <a:spLocks noGrp="1"/>
          </p:cNvSpPr>
          <p:nvPr>
            <p:ph sz="half" idx="2"/>
          </p:nvPr>
        </p:nvSpPr>
        <p:spPr>
          <a:xfrm>
            <a:off x="4680585" y="1404176"/>
            <a:ext cx="3847951" cy="3059723"/>
          </a:xfrm>
        </p:spPr>
        <p:txBody>
          <a:bodyPr>
            <a:normAutofit/>
          </a:bodyPr>
          <a:lstStyle/>
          <a:p>
            <a:r>
              <a:rPr lang="nb-NO" sz="1000" dirty="0"/>
              <a:t>Oppdatere norske anbefalinger om fysisk aktivitet </a:t>
            </a:r>
            <a:br>
              <a:rPr lang="nb-NO" sz="1000" dirty="0"/>
            </a:br>
            <a:r>
              <a:rPr lang="nb-NO" sz="1000" dirty="0"/>
              <a:t>og stillesitting i tråd med utviklingen på området</a:t>
            </a:r>
          </a:p>
          <a:p>
            <a:r>
              <a:rPr lang="nb-NO" sz="1000" dirty="0"/>
              <a:t>Fremskaffe mer kunnskap om hvordan den helsemessige betydningen av grøntområder kan verdsettes med sikte </a:t>
            </a:r>
            <a:br>
              <a:rPr lang="nb-NO" sz="1000" dirty="0"/>
            </a:br>
            <a:r>
              <a:rPr lang="nb-NO" sz="1000" dirty="0"/>
              <a:t>på planlegging</a:t>
            </a:r>
          </a:p>
          <a:p>
            <a:r>
              <a:rPr lang="nb-NO" sz="1000" dirty="0"/>
              <a:t>Oppdatere rapporten «Vunne kvalitets justerte leveår(QALYs) ved fysisk aktivitet» og spre budskapet </a:t>
            </a:r>
            <a:br>
              <a:rPr lang="nb-NO" sz="1000" dirty="0"/>
            </a:br>
            <a:r>
              <a:rPr lang="nb-NO" sz="1000" dirty="0"/>
              <a:t>i rapporten til kommunene og andre relevante aktører</a:t>
            </a:r>
          </a:p>
          <a:p>
            <a:r>
              <a:rPr lang="nb-NO" sz="1000" dirty="0"/>
              <a:t>Arbeide for å styrke kunnskapen om helsekonsekvenser </a:t>
            </a:r>
            <a:br>
              <a:rPr lang="nb-NO" sz="1000" dirty="0"/>
            </a:br>
            <a:r>
              <a:rPr lang="nb-NO" sz="1000" dirty="0"/>
              <a:t>av den teknologiske utviklingen, herunder formidling</a:t>
            </a:r>
          </a:p>
          <a:p>
            <a:r>
              <a:rPr lang="nb-NO" sz="1000" dirty="0"/>
              <a:t>Videreutvikle befolkningsrettet kommunikasjonsarbeid knyttet til fysisk aktivitet, herunder bruk av teknologi </a:t>
            </a:r>
            <a:br>
              <a:rPr lang="nb-NO" sz="1000" dirty="0"/>
            </a:br>
            <a:r>
              <a:rPr lang="nb-NO" sz="1000" dirty="0"/>
              <a:t>og samarbeid med relevante aktører</a:t>
            </a:r>
          </a:p>
        </p:txBody>
      </p:sp>
      <p:sp>
        <p:nvSpPr>
          <p:cNvPr id="4" name="Plassholder for bunntekst 3">
            <a:extLst>
              <a:ext uri="{FF2B5EF4-FFF2-40B4-BE49-F238E27FC236}">
                <a16:creationId xmlns:a16="http://schemas.microsoft.com/office/drawing/2014/main" id="{BF49731A-8B1B-4DE4-879D-31B6FB4A0DB2}"/>
              </a:ext>
            </a:extLst>
          </p:cNvPr>
          <p:cNvSpPr>
            <a:spLocks noGrp="1"/>
          </p:cNvSpPr>
          <p:nvPr>
            <p:ph type="ftr" sz="quarter" idx="11"/>
          </p:nvPr>
        </p:nvSpPr>
        <p:spPr/>
        <p:txBody>
          <a:bodyPr>
            <a:normAutofit lnSpcReduction="10000"/>
          </a:bodyPr>
          <a:lstStyle/>
          <a:p>
            <a:r>
              <a:rPr lang="nb-NO" dirty="0"/>
              <a:t>Kunnskaps utvikling og innovasjon</a:t>
            </a:r>
          </a:p>
        </p:txBody>
      </p:sp>
      <p:sp>
        <p:nvSpPr>
          <p:cNvPr id="5" name="Tittel 4">
            <a:extLst>
              <a:ext uri="{FF2B5EF4-FFF2-40B4-BE49-F238E27FC236}">
                <a16:creationId xmlns:a16="http://schemas.microsoft.com/office/drawing/2014/main" id="{C5DF35AE-8CB2-46B6-9716-188746058D9C}"/>
              </a:ext>
            </a:extLst>
          </p:cNvPr>
          <p:cNvSpPr>
            <a:spLocks noGrp="1"/>
          </p:cNvSpPr>
          <p:nvPr>
            <p:ph type="title"/>
          </p:nvPr>
        </p:nvSpPr>
        <p:spPr>
          <a:xfrm>
            <a:off x="899541" y="504063"/>
            <a:ext cx="7344918" cy="648081"/>
          </a:xfrm>
        </p:spPr>
        <p:txBody>
          <a:bodyPr bIns="108000">
            <a:normAutofit/>
          </a:bodyPr>
          <a:lstStyle/>
          <a:p>
            <a:r>
              <a:rPr lang="nn-NO" dirty="0"/>
              <a:t>Tiltak kapittel 7 </a:t>
            </a:r>
            <a:br>
              <a:rPr lang="nn-NO" dirty="0"/>
            </a:br>
            <a:r>
              <a:rPr lang="nn-NO" sz="1300" dirty="0"/>
              <a:t>Kunnskaps utvikling og innovasjon</a:t>
            </a:r>
            <a:endParaRPr lang="nb-NO" sz="1300" dirty="0"/>
          </a:p>
        </p:txBody>
      </p:sp>
      <p:cxnSp>
        <p:nvCxnSpPr>
          <p:cNvPr id="8" name="Rett linje 7">
            <a:extLst>
              <a:ext uri="{FF2B5EF4-FFF2-40B4-BE49-F238E27FC236}">
                <a16:creationId xmlns:a16="http://schemas.microsoft.com/office/drawing/2014/main" id="{38FD702D-36B0-4394-AE02-C4E1A049D645}"/>
              </a:ext>
            </a:extLst>
          </p:cNvPr>
          <p:cNvCxnSpPr>
            <a:cxnSpLocks/>
          </p:cNvCxnSpPr>
          <p:nvPr/>
        </p:nvCxnSpPr>
        <p:spPr>
          <a:xfrm>
            <a:off x="4572000" y="1404176"/>
            <a:ext cx="0" cy="305972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5578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Et bilde som inneholder snø, gå på ski, utendørs, person&#10;&#10;Automatisk generert beskrivelse">
            <a:extLst>
              <a:ext uri="{FF2B5EF4-FFF2-40B4-BE49-F238E27FC236}">
                <a16:creationId xmlns:a16="http://schemas.microsoft.com/office/drawing/2014/main" id="{CDBE2E0F-98F6-40C8-B36B-36834B026B19}"/>
              </a:ext>
            </a:extLst>
          </p:cNvPr>
          <p:cNvPicPr>
            <a:picLocks noGrp="1" noChangeAspect="1"/>
          </p:cNvPicPr>
          <p:nvPr>
            <p:ph type="pic" idx="13"/>
          </p:nvPr>
        </p:nvPicPr>
        <p:blipFill>
          <a:blip r:embed="rId2"/>
          <a:srcRect t="54" b="54"/>
          <a:stretch>
            <a:fillRect/>
          </a:stretch>
        </p:blipFill>
        <p:spPr/>
      </p:pic>
      <p:sp>
        <p:nvSpPr>
          <p:cNvPr id="3" name="Plassholder for tekst 2">
            <a:extLst>
              <a:ext uri="{FF2B5EF4-FFF2-40B4-BE49-F238E27FC236}">
                <a16:creationId xmlns:a16="http://schemas.microsoft.com/office/drawing/2014/main" id="{9A460915-0E02-42CF-AB7A-6D297836F120}"/>
              </a:ext>
            </a:extLst>
          </p:cNvPr>
          <p:cNvSpPr>
            <a:spLocks noGrp="1"/>
          </p:cNvSpPr>
          <p:nvPr>
            <p:ph type="body" sz="quarter" idx="14"/>
          </p:nvPr>
        </p:nvSpPr>
        <p:spPr/>
        <p:txBody>
          <a:bodyPr/>
          <a:lstStyle/>
          <a:p>
            <a:endParaRPr lang="nb-NO" dirty="0"/>
          </a:p>
        </p:txBody>
      </p:sp>
      <p:sp>
        <p:nvSpPr>
          <p:cNvPr id="4" name="Plassholder for tekst 3">
            <a:extLst>
              <a:ext uri="{FF2B5EF4-FFF2-40B4-BE49-F238E27FC236}">
                <a16:creationId xmlns:a16="http://schemas.microsoft.com/office/drawing/2014/main" id="{5A10ED03-D25D-4587-BFEE-E8EB61A679E2}"/>
              </a:ext>
            </a:extLst>
          </p:cNvPr>
          <p:cNvSpPr>
            <a:spLocks noGrp="1"/>
          </p:cNvSpPr>
          <p:nvPr>
            <p:ph type="body" sz="quarter" idx="15"/>
          </p:nvPr>
        </p:nvSpPr>
        <p:spPr/>
        <p:txBody>
          <a:bodyPr>
            <a:normAutofit fontScale="92500"/>
          </a:bodyPr>
          <a:lstStyle/>
          <a:p>
            <a:r>
              <a:rPr lang="nb-NO" dirty="0"/>
              <a:t>Organisering og oppfølging av arbeidet</a:t>
            </a:r>
          </a:p>
        </p:txBody>
      </p:sp>
      <p:sp>
        <p:nvSpPr>
          <p:cNvPr id="5" name="Tittel 4">
            <a:extLst>
              <a:ext uri="{FF2B5EF4-FFF2-40B4-BE49-F238E27FC236}">
                <a16:creationId xmlns:a16="http://schemas.microsoft.com/office/drawing/2014/main" id="{1A59EA76-BC05-45DD-964F-A426016B9849}"/>
              </a:ext>
            </a:extLst>
          </p:cNvPr>
          <p:cNvSpPr>
            <a:spLocks noGrp="1"/>
          </p:cNvSpPr>
          <p:nvPr>
            <p:ph type="title"/>
          </p:nvPr>
        </p:nvSpPr>
        <p:spPr/>
        <p:txBody>
          <a:bodyPr/>
          <a:lstStyle/>
          <a:p>
            <a:r>
              <a:rPr lang="nb-NO" dirty="0"/>
              <a:t>08 /</a:t>
            </a:r>
          </a:p>
        </p:txBody>
      </p:sp>
    </p:spTree>
    <p:extLst>
      <p:ext uri="{BB962C8B-B14F-4D97-AF65-F5344CB8AC3E}">
        <p14:creationId xmlns:p14="http://schemas.microsoft.com/office/powerpoint/2010/main" val="5931152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DB367F8E-A6B7-4A72-ADA3-3A75FBDE3BCA}"/>
              </a:ext>
            </a:extLst>
          </p:cNvPr>
          <p:cNvSpPr>
            <a:spLocks noGrp="1"/>
          </p:cNvSpPr>
          <p:nvPr>
            <p:ph type="ftr" sz="quarter" idx="11"/>
          </p:nvPr>
        </p:nvSpPr>
        <p:spPr/>
        <p:txBody>
          <a:bodyPr>
            <a:normAutofit lnSpcReduction="10000"/>
          </a:bodyPr>
          <a:lstStyle/>
          <a:p>
            <a:r>
              <a:rPr lang="nb-NO" dirty="0"/>
              <a:t>Organisering og oppfølging av arbeidet</a:t>
            </a:r>
          </a:p>
        </p:txBody>
      </p:sp>
      <p:sp>
        <p:nvSpPr>
          <p:cNvPr id="3" name="Plassholder for tekst 2">
            <a:extLst>
              <a:ext uri="{FF2B5EF4-FFF2-40B4-BE49-F238E27FC236}">
                <a16:creationId xmlns:a16="http://schemas.microsoft.com/office/drawing/2014/main" id="{F51011FA-C27F-45C8-BC9C-05011B85AD1F}"/>
              </a:ext>
            </a:extLst>
          </p:cNvPr>
          <p:cNvSpPr>
            <a:spLocks noGrp="1"/>
          </p:cNvSpPr>
          <p:nvPr>
            <p:ph type="body" idx="13"/>
          </p:nvPr>
        </p:nvSpPr>
        <p:spPr>
          <a:xfrm>
            <a:off x="2324100" y="1567481"/>
            <a:ext cx="4495800" cy="2008537"/>
          </a:xfrm>
        </p:spPr>
        <p:txBody>
          <a:bodyPr/>
          <a:lstStyle/>
          <a:p>
            <a:r>
              <a:rPr lang="nb-NO" dirty="0"/>
              <a:t>Det er regjeringen ved departementene som</a:t>
            </a:r>
            <a:br>
              <a:rPr lang="nb-NO" dirty="0"/>
            </a:br>
            <a:r>
              <a:rPr lang="nb-NO" dirty="0"/>
              <a:t>  er eiere av planen, og sektoransvarsprinsippet</a:t>
            </a:r>
            <a:br>
              <a:rPr lang="nb-NO" dirty="0"/>
            </a:br>
            <a:r>
              <a:rPr lang="nb-NO" dirty="0"/>
              <a:t> er grunnleggende for gjennomføring av tiltak,  </a:t>
            </a:r>
            <a:br>
              <a:rPr lang="nb-NO" dirty="0"/>
            </a:br>
            <a:r>
              <a:rPr lang="nb-NO" dirty="0"/>
              <a:t>herunder vurderer evaluering av egne tiltak. </a:t>
            </a:r>
          </a:p>
        </p:txBody>
      </p:sp>
      <p:sp>
        <p:nvSpPr>
          <p:cNvPr id="4" name="Tittel 3">
            <a:extLst>
              <a:ext uri="{FF2B5EF4-FFF2-40B4-BE49-F238E27FC236}">
                <a16:creationId xmlns:a16="http://schemas.microsoft.com/office/drawing/2014/main" id="{3C2B169C-4985-4815-9DBC-C246665D5A58}"/>
              </a:ext>
            </a:extLst>
          </p:cNvPr>
          <p:cNvSpPr>
            <a:spLocks noGrp="1"/>
          </p:cNvSpPr>
          <p:nvPr>
            <p:ph type="title"/>
          </p:nvPr>
        </p:nvSpPr>
        <p:spPr/>
        <p:txBody>
          <a:bodyPr/>
          <a:lstStyle/>
          <a:p>
            <a:r>
              <a:rPr lang="nb-NO" dirty="0"/>
              <a:t>Organisering og oppfølging av arbeidet</a:t>
            </a:r>
          </a:p>
        </p:txBody>
      </p:sp>
    </p:spTree>
    <p:extLst>
      <p:ext uri="{BB962C8B-B14F-4D97-AF65-F5344CB8AC3E}">
        <p14:creationId xmlns:p14="http://schemas.microsoft.com/office/powerpoint/2010/main" val="9523051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6DCF1E8A-5FC1-426B-8E80-9BCCDF616CAB}"/>
              </a:ext>
            </a:extLst>
          </p:cNvPr>
          <p:cNvSpPr>
            <a:spLocks noGrp="1"/>
          </p:cNvSpPr>
          <p:nvPr>
            <p:ph sz="half" idx="1"/>
          </p:nvPr>
        </p:nvSpPr>
        <p:spPr>
          <a:xfrm>
            <a:off x="540066" y="1404176"/>
            <a:ext cx="3839329" cy="1661160"/>
          </a:xfrm>
        </p:spPr>
        <p:txBody>
          <a:bodyPr/>
          <a:lstStyle/>
          <a:p>
            <a:r>
              <a:rPr lang="nb-NO" dirty="0"/>
              <a:t>Handlingsplanen vil følges opp gjennom indikatorene for fysisk aktivitet som er utviklet for å følge opp nasjonal og global strategi </a:t>
            </a:r>
            <a:br>
              <a:rPr lang="nb-NO" dirty="0"/>
            </a:br>
            <a:r>
              <a:rPr lang="nb-NO" dirty="0"/>
              <a:t>for ikke-smittsomme sykdommer.</a:t>
            </a:r>
          </a:p>
          <a:p>
            <a:r>
              <a:rPr lang="nb-NO" dirty="0"/>
              <a:t>Det er i tillegg viktig å følge utviklingen med grunnlag i sentrale sektorvise indikatorer.</a:t>
            </a:r>
          </a:p>
        </p:txBody>
      </p:sp>
      <p:sp>
        <p:nvSpPr>
          <p:cNvPr id="4" name="Plassholder for bunntekst 3">
            <a:extLst>
              <a:ext uri="{FF2B5EF4-FFF2-40B4-BE49-F238E27FC236}">
                <a16:creationId xmlns:a16="http://schemas.microsoft.com/office/drawing/2014/main" id="{747AC566-099F-4443-9CF5-4F233E924669}"/>
              </a:ext>
            </a:extLst>
          </p:cNvPr>
          <p:cNvSpPr>
            <a:spLocks noGrp="1"/>
          </p:cNvSpPr>
          <p:nvPr>
            <p:ph type="ftr" sz="quarter" idx="11"/>
          </p:nvPr>
        </p:nvSpPr>
        <p:spPr/>
        <p:txBody>
          <a:bodyPr>
            <a:normAutofit lnSpcReduction="10000"/>
          </a:bodyPr>
          <a:lstStyle/>
          <a:p>
            <a:r>
              <a:rPr lang="nb-NO" dirty="0"/>
              <a:t>Organisering og oppfølging av arbeidet </a:t>
            </a:r>
          </a:p>
        </p:txBody>
      </p:sp>
      <p:sp>
        <p:nvSpPr>
          <p:cNvPr id="5" name="Tittel 4">
            <a:extLst>
              <a:ext uri="{FF2B5EF4-FFF2-40B4-BE49-F238E27FC236}">
                <a16:creationId xmlns:a16="http://schemas.microsoft.com/office/drawing/2014/main" id="{72A8AEDD-CC94-446D-AFC4-C4A325C7B855}"/>
              </a:ext>
            </a:extLst>
          </p:cNvPr>
          <p:cNvSpPr>
            <a:spLocks noGrp="1"/>
          </p:cNvSpPr>
          <p:nvPr>
            <p:ph type="title"/>
          </p:nvPr>
        </p:nvSpPr>
        <p:spPr/>
        <p:txBody>
          <a:bodyPr/>
          <a:lstStyle/>
          <a:p>
            <a:r>
              <a:rPr lang="nb-NO" dirty="0"/>
              <a:t>Oppfølging </a:t>
            </a:r>
          </a:p>
        </p:txBody>
      </p:sp>
      <p:cxnSp>
        <p:nvCxnSpPr>
          <p:cNvPr id="7" name="Rett linje 6">
            <a:extLst>
              <a:ext uri="{FF2B5EF4-FFF2-40B4-BE49-F238E27FC236}">
                <a16:creationId xmlns:a16="http://schemas.microsoft.com/office/drawing/2014/main" id="{84203045-CF8B-4F38-AE39-09516284B893}"/>
              </a:ext>
            </a:extLst>
          </p:cNvPr>
          <p:cNvCxnSpPr>
            <a:cxnSpLocks/>
          </p:cNvCxnSpPr>
          <p:nvPr/>
        </p:nvCxnSpPr>
        <p:spPr>
          <a:xfrm>
            <a:off x="4572000" y="1404176"/>
            <a:ext cx="0" cy="166116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C794CDC9-E87E-4B55-83F2-9329E1E5CA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61562" y="2253423"/>
            <a:ext cx="2065982" cy="1804465"/>
          </a:xfrm>
          <a:prstGeom prst="rect">
            <a:avLst/>
          </a:prstGeom>
        </p:spPr>
      </p:pic>
    </p:spTree>
    <p:extLst>
      <p:ext uri="{BB962C8B-B14F-4D97-AF65-F5344CB8AC3E}">
        <p14:creationId xmlns:p14="http://schemas.microsoft.com/office/powerpoint/2010/main" val="9970019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1B71686-3526-4227-8D0C-CE381722C9B0}"/>
              </a:ext>
            </a:extLst>
          </p:cNvPr>
          <p:cNvSpPr>
            <a:spLocks noGrp="1"/>
          </p:cNvSpPr>
          <p:nvPr>
            <p:ph idx="1"/>
          </p:nvPr>
        </p:nvSpPr>
        <p:spPr>
          <a:xfrm>
            <a:off x="540068" y="1620203"/>
            <a:ext cx="3100783" cy="2730805"/>
          </a:xfrm>
        </p:spPr>
        <p:txBody>
          <a:bodyPr/>
          <a:lstStyle/>
          <a:p>
            <a:pPr marL="0" indent="0">
              <a:buNone/>
            </a:pPr>
            <a:r>
              <a:rPr lang="nb-NO" dirty="0"/>
              <a:t>Figuren viser at få minutter mer daglig fysisk aktivitet gir store utslag i andelen som oppfyller de helsemessige </a:t>
            </a:r>
            <a:br>
              <a:rPr lang="nb-NO" dirty="0"/>
            </a:br>
            <a:r>
              <a:rPr lang="nb-NO" dirty="0"/>
              <a:t>anbefalingene om fysisk aktivitet i ulike alders-grupper (samlet for begge kjønn).</a:t>
            </a:r>
          </a:p>
          <a:p>
            <a:pPr marL="0" indent="0">
              <a:buNone/>
            </a:pPr>
            <a:r>
              <a:rPr lang="nb-NO" dirty="0"/>
              <a:t>Figuren viser også hvor mange minutter mer fysisk aktivitet som skal til per dag  </a:t>
            </a:r>
            <a:br>
              <a:rPr lang="nb-NO" dirty="0"/>
            </a:br>
            <a:r>
              <a:rPr lang="nb-NO" dirty="0"/>
              <a:t>i ulike aldersgrupper (samlet for begge kjønn), for å nå målene i handlings-planen om 10 prosentpoeng økning  </a:t>
            </a:r>
            <a:br>
              <a:rPr lang="nb-NO" dirty="0"/>
            </a:br>
            <a:r>
              <a:rPr lang="nb-NO" dirty="0"/>
              <a:t>i fysisk aktivitet i 2025 og 15 prosent-poeng økning i 2030.</a:t>
            </a:r>
          </a:p>
        </p:txBody>
      </p:sp>
      <p:sp>
        <p:nvSpPr>
          <p:cNvPr id="3" name="Plassholder for bunntekst 2">
            <a:extLst>
              <a:ext uri="{FF2B5EF4-FFF2-40B4-BE49-F238E27FC236}">
                <a16:creationId xmlns:a16="http://schemas.microsoft.com/office/drawing/2014/main" id="{F632E7A8-1DAE-4F88-9274-A6AEA8A0D463}"/>
              </a:ext>
            </a:extLst>
          </p:cNvPr>
          <p:cNvSpPr>
            <a:spLocks noGrp="1"/>
          </p:cNvSpPr>
          <p:nvPr>
            <p:ph type="ftr" sz="quarter" idx="11"/>
          </p:nvPr>
        </p:nvSpPr>
        <p:spPr/>
        <p:txBody>
          <a:bodyPr>
            <a:normAutofit lnSpcReduction="10000"/>
          </a:bodyPr>
          <a:lstStyle/>
          <a:p>
            <a:r>
              <a:rPr lang="nb-NO" dirty="0"/>
              <a:t>Organisering og oppfølging av arbeidet</a:t>
            </a:r>
          </a:p>
        </p:txBody>
      </p:sp>
      <p:sp>
        <p:nvSpPr>
          <p:cNvPr id="4" name="Tittel 3">
            <a:extLst>
              <a:ext uri="{FF2B5EF4-FFF2-40B4-BE49-F238E27FC236}">
                <a16:creationId xmlns:a16="http://schemas.microsoft.com/office/drawing/2014/main" id="{5023AEC1-01FE-4CDE-8C8A-2416F16F9DBA}"/>
              </a:ext>
            </a:extLst>
          </p:cNvPr>
          <p:cNvSpPr>
            <a:spLocks noGrp="1"/>
          </p:cNvSpPr>
          <p:nvPr>
            <p:ph type="title"/>
          </p:nvPr>
        </p:nvSpPr>
        <p:spPr>
          <a:xfrm>
            <a:off x="540068" y="487831"/>
            <a:ext cx="3100783" cy="916346"/>
          </a:xfrm>
          <a:noFill/>
        </p:spPr>
        <p:txBody>
          <a:bodyPr>
            <a:normAutofit/>
          </a:bodyPr>
          <a:lstStyle/>
          <a:p>
            <a:pPr algn="l"/>
            <a:r>
              <a:rPr lang="nb-NO" dirty="0"/>
              <a:t>Så lite skal til  </a:t>
            </a:r>
            <a:br>
              <a:rPr lang="nb-NO" dirty="0"/>
            </a:br>
            <a:r>
              <a:rPr lang="nb-NO" dirty="0"/>
              <a:t>for å nå målene </a:t>
            </a:r>
          </a:p>
        </p:txBody>
      </p:sp>
      <p:pic>
        <p:nvPicPr>
          <p:cNvPr id="6" name="Bilde 5" descr="Et bilde som inneholder grønn, sitter&#10;&#10;Automatisk generert beskrivelse">
            <a:extLst>
              <a:ext uri="{FF2B5EF4-FFF2-40B4-BE49-F238E27FC236}">
                <a16:creationId xmlns:a16="http://schemas.microsoft.com/office/drawing/2014/main" id="{9D8761B2-CC8E-425D-906A-C0EE580A2346}"/>
              </a:ext>
            </a:extLst>
          </p:cNvPr>
          <p:cNvPicPr>
            <a:picLocks noChangeAspect="1"/>
          </p:cNvPicPr>
          <p:nvPr/>
        </p:nvPicPr>
        <p:blipFill>
          <a:blip r:embed="rId2"/>
          <a:stretch>
            <a:fillRect/>
          </a:stretch>
        </p:blipFill>
        <p:spPr>
          <a:xfrm>
            <a:off x="3822796" y="591512"/>
            <a:ext cx="4773178" cy="4081280"/>
          </a:xfrm>
          <a:prstGeom prst="rect">
            <a:avLst/>
          </a:prstGeom>
        </p:spPr>
      </p:pic>
      <p:sp>
        <p:nvSpPr>
          <p:cNvPr id="8" name="Bunnstrek">
            <a:extLst>
              <a:ext uri="{FF2B5EF4-FFF2-40B4-BE49-F238E27FC236}">
                <a16:creationId xmlns:a16="http://schemas.microsoft.com/office/drawing/2014/main" id="{C64E212D-A337-403F-92ED-6839CE1A4B81}"/>
              </a:ext>
            </a:extLst>
          </p:cNvPr>
          <p:cNvSpPr/>
          <p:nvPr/>
        </p:nvSpPr>
        <p:spPr>
          <a:xfrm>
            <a:off x="540068" y="1368177"/>
            <a:ext cx="324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340565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B95534F4-433B-4F63-A6EE-42885B8A3321}"/>
              </a:ext>
            </a:extLst>
          </p:cNvPr>
          <p:cNvSpPr>
            <a:spLocks noGrp="1"/>
          </p:cNvSpPr>
          <p:nvPr>
            <p:ph type="ftr" sz="quarter" idx="16"/>
          </p:nvPr>
        </p:nvSpPr>
        <p:spPr>
          <a:xfrm>
            <a:off x="540067" y="4770596"/>
            <a:ext cx="3528427" cy="153888"/>
          </a:xfrm>
        </p:spPr>
        <p:txBody>
          <a:bodyPr>
            <a:normAutofit/>
          </a:bodyPr>
          <a:lstStyle/>
          <a:p>
            <a:r>
              <a:rPr lang="nb-NO" dirty="0"/>
              <a:t>Bakgrunn </a:t>
            </a:r>
          </a:p>
        </p:txBody>
      </p:sp>
      <p:sp>
        <p:nvSpPr>
          <p:cNvPr id="3" name="Tittel 2">
            <a:extLst>
              <a:ext uri="{FF2B5EF4-FFF2-40B4-BE49-F238E27FC236}">
                <a16:creationId xmlns:a16="http://schemas.microsoft.com/office/drawing/2014/main" id="{6E6949FE-A8C6-444B-B3EC-7AF44205881C}"/>
              </a:ext>
            </a:extLst>
          </p:cNvPr>
          <p:cNvSpPr>
            <a:spLocks noGrp="1"/>
          </p:cNvSpPr>
          <p:nvPr>
            <p:ph type="title"/>
          </p:nvPr>
        </p:nvSpPr>
        <p:spPr>
          <a:xfrm>
            <a:off x="540068" y="487831"/>
            <a:ext cx="3528433" cy="528006"/>
          </a:xfrm>
        </p:spPr>
        <p:txBody>
          <a:bodyPr>
            <a:normAutofit/>
          </a:bodyPr>
          <a:lstStyle/>
          <a:p>
            <a:r>
              <a:rPr lang="nb-NO" dirty="0"/>
              <a:t>Sammen om aktive liv </a:t>
            </a:r>
          </a:p>
        </p:txBody>
      </p:sp>
      <p:pic>
        <p:nvPicPr>
          <p:cNvPr id="7" name="Plassholder for bilde 6" descr="Et bilde som inneholder tekst, kart&#10;&#10;Automatisk generert beskrivelse">
            <a:extLst>
              <a:ext uri="{FF2B5EF4-FFF2-40B4-BE49-F238E27FC236}">
                <a16:creationId xmlns:a16="http://schemas.microsoft.com/office/drawing/2014/main" id="{1AFD89E3-47EF-4F12-B3A0-26AA3AF84D98}"/>
              </a:ext>
            </a:extLst>
          </p:cNvPr>
          <p:cNvPicPr>
            <a:picLocks noGrp="1" noChangeAspect="1"/>
          </p:cNvPicPr>
          <p:nvPr>
            <p:ph type="pic" sz="quarter" idx="13"/>
          </p:nvPr>
        </p:nvPicPr>
        <p:blipFill>
          <a:blip r:embed="rId2"/>
          <a:srcRect t="15" b="15"/>
          <a:stretch>
            <a:fillRect/>
          </a:stretch>
        </p:blipFill>
        <p:spPr/>
      </p:pic>
      <p:sp>
        <p:nvSpPr>
          <p:cNvPr id="5" name="Plassholder for tekst 4">
            <a:extLst>
              <a:ext uri="{FF2B5EF4-FFF2-40B4-BE49-F238E27FC236}">
                <a16:creationId xmlns:a16="http://schemas.microsoft.com/office/drawing/2014/main" id="{94B126A1-89F3-4A00-8744-85A563E0DFA8}"/>
              </a:ext>
            </a:extLst>
          </p:cNvPr>
          <p:cNvSpPr>
            <a:spLocks noGrp="1"/>
          </p:cNvSpPr>
          <p:nvPr>
            <p:ph type="body" sz="quarter" idx="14"/>
          </p:nvPr>
        </p:nvSpPr>
        <p:spPr/>
        <p:txBody>
          <a:bodyPr/>
          <a:lstStyle/>
          <a:p>
            <a:r>
              <a:rPr lang="nb-NO" dirty="0"/>
              <a:t>Det skal være enkelte for alle å være fysisk aktive ut fra egne forutsetninger.</a:t>
            </a:r>
          </a:p>
          <a:p>
            <a:r>
              <a:rPr lang="nb-NO" dirty="0"/>
              <a:t>Det ligger et uforløst potensial i det å gå </a:t>
            </a:r>
            <a:br>
              <a:rPr lang="nb-NO" dirty="0"/>
            </a:br>
            <a:r>
              <a:rPr lang="nb-NO" dirty="0"/>
              <a:t>– og for flere hverdagsturer i nærmiljøet.</a:t>
            </a:r>
          </a:p>
          <a:p>
            <a:r>
              <a:rPr lang="nb-NO" dirty="0"/>
              <a:t>Det skal bli mer attraktivt å bevege seg til fots eller på sykkel – i fritiden, til og fra skole, arbeidsplass og daglige gjøremål.</a:t>
            </a:r>
          </a:p>
          <a:p>
            <a:r>
              <a:rPr lang="nb-NO" dirty="0"/>
              <a:t>Motivasjon gjennom ny teknologi </a:t>
            </a:r>
            <a:br>
              <a:rPr lang="nb-NO" dirty="0"/>
            </a:br>
            <a:r>
              <a:rPr lang="nb-NO" dirty="0"/>
              <a:t>og fremtidsrettede løsninger.</a:t>
            </a:r>
          </a:p>
        </p:txBody>
      </p:sp>
    </p:spTree>
    <p:extLst>
      <p:ext uri="{BB962C8B-B14F-4D97-AF65-F5344CB8AC3E}">
        <p14:creationId xmlns:p14="http://schemas.microsoft.com/office/powerpoint/2010/main" val="407194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a:extLst>
              <a:ext uri="{FF2B5EF4-FFF2-40B4-BE49-F238E27FC236}">
                <a16:creationId xmlns:a16="http://schemas.microsoft.com/office/drawing/2014/main" id="{30B30E25-0869-46A3-B09F-B9FB4E4492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79456" y="756724"/>
            <a:ext cx="3765306" cy="2074760"/>
          </a:xfrm>
          <a:prstGeom prst="rect">
            <a:avLst/>
          </a:prstGeom>
        </p:spPr>
      </p:pic>
      <p:sp>
        <p:nvSpPr>
          <p:cNvPr id="2" name="Plassholder for bunntekst 1">
            <a:extLst>
              <a:ext uri="{FF2B5EF4-FFF2-40B4-BE49-F238E27FC236}">
                <a16:creationId xmlns:a16="http://schemas.microsoft.com/office/drawing/2014/main" id="{E0E03B26-FB0C-4B07-8E4F-40D39D4B4788}"/>
              </a:ext>
            </a:extLst>
          </p:cNvPr>
          <p:cNvSpPr>
            <a:spLocks noGrp="1"/>
          </p:cNvSpPr>
          <p:nvPr>
            <p:ph type="ftr" sz="quarter" idx="11"/>
          </p:nvPr>
        </p:nvSpPr>
        <p:spPr/>
        <p:txBody>
          <a:bodyPr>
            <a:normAutofit lnSpcReduction="10000"/>
          </a:bodyPr>
          <a:lstStyle/>
          <a:p>
            <a:r>
              <a:rPr lang="nb-NO" dirty="0"/>
              <a:t>Organisering og oppfølging av arbeidet</a:t>
            </a:r>
          </a:p>
        </p:txBody>
      </p:sp>
      <p:sp>
        <p:nvSpPr>
          <p:cNvPr id="3" name="Plassholder for tekst 2">
            <a:extLst>
              <a:ext uri="{FF2B5EF4-FFF2-40B4-BE49-F238E27FC236}">
                <a16:creationId xmlns:a16="http://schemas.microsoft.com/office/drawing/2014/main" id="{2D0E8504-478E-495B-B48E-4AC36768495D}"/>
              </a:ext>
            </a:extLst>
          </p:cNvPr>
          <p:cNvSpPr>
            <a:spLocks noGrp="1"/>
          </p:cNvSpPr>
          <p:nvPr>
            <p:ph type="body" idx="13"/>
          </p:nvPr>
        </p:nvSpPr>
        <p:spPr>
          <a:xfrm>
            <a:off x="3033346" y="985059"/>
            <a:ext cx="3165232" cy="1086381"/>
          </a:xfrm>
        </p:spPr>
        <p:txBody>
          <a:bodyPr>
            <a:normAutofit/>
          </a:bodyPr>
          <a:lstStyle/>
          <a:p>
            <a:r>
              <a:rPr lang="nb-NO" dirty="0"/>
              <a:t>«Bare få minutter mer  </a:t>
            </a:r>
            <a:br>
              <a:rPr lang="nb-NO" dirty="0"/>
            </a:br>
            <a:r>
              <a:rPr lang="nb-NO" dirty="0"/>
              <a:t>daglig fysisk aktivitet gir </a:t>
            </a:r>
            <a:br>
              <a:rPr lang="nb-NO" dirty="0"/>
            </a:br>
            <a:r>
              <a:rPr lang="nb-NO" dirty="0"/>
              <a:t>helsegevinst og måloppnåelse.»</a:t>
            </a:r>
          </a:p>
        </p:txBody>
      </p:sp>
      <p:pic>
        <p:nvPicPr>
          <p:cNvPr id="6" name="Grafikk 5">
            <a:extLst>
              <a:ext uri="{FF2B5EF4-FFF2-40B4-BE49-F238E27FC236}">
                <a16:creationId xmlns:a16="http://schemas.microsoft.com/office/drawing/2014/main" id="{C6B86160-BB7F-4109-82BD-F19AAC51EB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1615" y="2673982"/>
            <a:ext cx="2068023" cy="1849660"/>
          </a:xfrm>
          <a:prstGeom prst="rect">
            <a:avLst/>
          </a:prstGeom>
        </p:spPr>
      </p:pic>
    </p:spTree>
    <p:extLst>
      <p:ext uri="{BB962C8B-B14F-4D97-AF65-F5344CB8AC3E}">
        <p14:creationId xmlns:p14="http://schemas.microsoft.com/office/powerpoint/2010/main" val="31749571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30E9A34-06D0-48EF-AD26-F170E5EC2A7B}"/>
              </a:ext>
            </a:extLst>
          </p:cNvPr>
          <p:cNvSpPr>
            <a:spLocks noGrp="1"/>
          </p:cNvSpPr>
          <p:nvPr>
            <p:ph sz="half" idx="1"/>
          </p:nvPr>
        </p:nvSpPr>
        <p:spPr>
          <a:xfrm>
            <a:off x="540068" y="1810457"/>
            <a:ext cx="3838918" cy="2828980"/>
          </a:xfrm>
        </p:spPr>
        <p:txBody>
          <a:bodyPr>
            <a:normAutofit/>
          </a:bodyPr>
          <a:lstStyle/>
          <a:p>
            <a:r>
              <a:rPr lang="nb-NO" sz="1000" dirty="0"/>
              <a:t>Følge opp handlingsplanen i interdepartementale samarbeidsgrupper</a:t>
            </a:r>
          </a:p>
          <a:p>
            <a:r>
              <a:rPr lang="nb-NO" sz="1000" dirty="0"/>
              <a:t>Arbeide for å samordne politikken på fysisk aktivitetsområdet rettet mot kommune sektoren</a:t>
            </a:r>
          </a:p>
        </p:txBody>
      </p:sp>
      <p:sp>
        <p:nvSpPr>
          <p:cNvPr id="3" name="Plassholder for innhold 2">
            <a:extLst>
              <a:ext uri="{FF2B5EF4-FFF2-40B4-BE49-F238E27FC236}">
                <a16:creationId xmlns:a16="http://schemas.microsoft.com/office/drawing/2014/main" id="{403677EB-C5D2-453B-8D59-D4DA28B71EF5}"/>
              </a:ext>
            </a:extLst>
          </p:cNvPr>
          <p:cNvSpPr>
            <a:spLocks noGrp="1"/>
          </p:cNvSpPr>
          <p:nvPr>
            <p:ph sz="half" idx="2"/>
          </p:nvPr>
        </p:nvSpPr>
        <p:spPr>
          <a:xfrm>
            <a:off x="4680585" y="1810457"/>
            <a:ext cx="3847951" cy="2963008"/>
          </a:xfrm>
        </p:spPr>
        <p:txBody>
          <a:bodyPr>
            <a:normAutofit/>
          </a:bodyPr>
          <a:lstStyle/>
          <a:p>
            <a:r>
              <a:rPr lang="nb-NO" sz="1000" dirty="0"/>
              <a:t>Legge fram statusdokument på aktivitetsområdet som grunnlag for folkehelse meldingene, herunder sektorvise indikatorer</a:t>
            </a:r>
          </a:p>
          <a:p>
            <a:r>
              <a:rPr lang="nb-NO" sz="1000" dirty="0"/>
              <a:t>Gjennomføre en midtveisevaluering</a:t>
            </a:r>
          </a:p>
        </p:txBody>
      </p:sp>
      <p:sp>
        <p:nvSpPr>
          <p:cNvPr id="4" name="Plassholder for bunntekst 3">
            <a:extLst>
              <a:ext uri="{FF2B5EF4-FFF2-40B4-BE49-F238E27FC236}">
                <a16:creationId xmlns:a16="http://schemas.microsoft.com/office/drawing/2014/main" id="{BF49731A-8B1B-4DE4-879D-31B6FB4A0DB2}"/>
              </a:ext>
            </a:extLst>
          </p:cNvPr>
          <p:cNvSpPr>
            <a:spLocks noGrp="1"/>
          </p:cNvSpPr>
          <p:nvPr>
            <p:ph type="ftr" sz="quarter" idx="11"/>
          </p:nvPr>
        </p:nvSpPr>
        <p:spPr/>
        <p:txBody>
          <a:bodyPr>
            <a:normAutofit lnSpcReduction="10000"/>
          </a:bodyPr>
          <a:lstStyle/>
          <a:p>
            <a:r>
              <a:rPr lang="nb-NO" dirty="0"/>
              <a:t>Organisering og oppfølging av arbeidet</a:t>
            </a:r>
          </a:p>
        </p:txBody>
      </p:sp>
      <p:sp>
        <p:nvSpPr>
          <p:cNvPr id="5" name="Tittel 4">
            <a:extLst>
              <a:ext uri="{FF2B5EF4-FFF2-40B4-BE49-F238E27FC236}">
                <a16:creationId xmlns:a16="http://schemas.microsoft.com/office/drawing/2014/main" id="{C5DF35AE-8CB2-46B6-9716-188746058D9C}"/>
              </a:ext>
            </a:extLst>
          </p:cNvPr>
          <p:cNvSpPr>
            <a:spLocks noGrp="1"/>
          </p:cNvSpPr>
          <p:nvPr>
            <p:ph type="title"/>
          </p:nvPr>
        </p:nvSpPr>
        <p:spPr>
          <a:xfrm>
            <a:off x="899541" y="504063"/>
            <a:ext cx="7344918" cy="648081"/>
          </a:xfrm>
        </p:spPr>
        <p:txBody>
          <a:bodyPr bIns="108000">
            <a:normAutofit/>
          </a:bodyPr>
          <a:lstStyle/>
          <a:p>
            <a:r>
              <a:rPr lang="nn-NO" dirty="0"/>
              <a:t>Tiltak kapittel 8 </a:t>
            </a:r>
            <a:br>
              <a:rPr lang="nn-NO" dirty="0"/>
            </a:br>
            <a:r>
              <a:rPr lang="nn-NO" sz="1200" dirty="0"/>
              <a:t>Organisering og oppfølging av arbeidet</a:t>
            </a:r>
            <a:endParaRPr lang="nb-NO" sz="1200" dirty="0"/>
          </a:p>
        </p:txBody>
      </p:sp>
      <p:cxnSp>
        <p:nvCxnSpPr>
          <p:cNvPr id="8" name="Rett linje 7">
            <a:extLst>
              <a:ext uri="{FF2B5EF4-FFF2-40B4-BE49-F238E27FC236}">
                <a16:creationId xmlns:a16="http://schemas.microsoft.com/office/drawing/2014/main" id="{38FD702D-36B0-4394-AE02-C4E1A049D645}"/>
              </a:ext>
            </a:extLst>
          </p:cNvPr>
          <p:cNvCxnSpPr>
            <a:cxnSpLocks/>
          </p:cNvCxnSpPr>
          <p:nvPr/>
        </p:nvCxnSpPr>
        <p:spPr>
          <a:xfrm>
            <a:off x="4572000" y="1810457"/>
            <a:ext cx="0" cy="127488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1808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Et bilde som inneholder bord, sitter, krets, båt&#10;&#10;Automatisk generert beskrivelse">
            <a:extLst>
              <a:ext uri="{FF2B5EF4-FFF2-40B4-BE49-F238E27FC236}">
                <a16:creationId xmlns:a16="http://schemas.microsoft.com/office/drawing/2014/main" id="{4E125B67-7657-45D6-A977-2F7B2B16AC6F}"/>
              </a:ext>
            </a:extLst>
          </p:cNvPr>
          <p:cNvPicPr>
            <a:picLocks noGrp="1" noChangeAspect="1"/>
          </p:cNvPicPr>
          <p:nvPr>
            <p:ph type="pic" idx="13"/>
          </p:nvPr>
        </p:nvPicPr>
        <p:blipFill>
          <a:blip r:embed="rId2"/>
          <a:srcRect t="54" b="54"/>
          <a:stretch>
            <a:fillRect/>
          </a:stretch>
        </p:blipFill>
        <p:spPr/>
      </p:pic>
      <p:sp>
        <p:nvSpPr>
          <p:cNvPr id="3" name="Plassholder for tekst 2">
            <a:extLst>
              <a:ext uri="{FF2B5EF4-FFF2-40B4-BE49-F238E27FC236}">
                <a16:creationId xmlns:a16="http://schemas.microsoft.com/office/drawing/2014/main" id="{DD8729E5-F256-4906-92EE-44D0C8201B41}"/>
              </a:ext>
            </a:extLst>
          </p:cNvPr>
          <p:cNvSpPr>
            <a:spLocks noGrp="1"/>
          </p:cNvSpPr>
          <p:nvPr>
            <p:ph type="body" sz="quarter" idx="14"/>
          </p:nvPr>
        </p:nvSpPr>
        <p:spPr/>
        <p:txBody>
          <a:bodyPr/>
          <a:lstStyle/>
          <a:p>
            <a:endParaRPr lang="nb-NO" dirty="0"/>
          </a:p>
        </p:txBody>
      </p:sp>
      <p:sp>
        <p:nvSpPr>
          <p:cNvPr id="4" name="Plassholder for tekst 3">
            <a:extLst>
              <a:ext uri="{FF2B5EF4-FFF2-40B4-BE49-F238E27FC236}">
                <a16:creationId xmlns:a16="http://schemas.microsoft.com/office/drawing/2014/main" id="{20ADA77C-5EF6-4464-87F8-6239DD03FE7F}"/>
              </a:ext>
            </a:extLst>
          </p:cNvPr>
          <p:cNvSpPr>
            <a:spLocks noGrp="1"/>
          </p:cNvSpPr>
          <p:nvPr>
            <p:ph type="body" sz="quarter" idx="15"/>
          </p:nvPr>
        </p:nvSpPr>
        <p:spPr>
          <a:solidFill>
            <a:schemeClr val="accent3"/>
          </a:solidFill>
        </p:spPr>
        <p:txBody>
          <a:bodyPr tIns="864000"/>
          <a:lstStyle/>
          <a:p>
            <a:r>
              <a:rPr lang="nb-NO" dirty="0"/>
              <a:t>Avslutning</a:t>
            </a:r>
          </a:p>
        </p:txBody>
      </p:sp>
    </p:spTree>
    <p:extLst>
      <p:ext uri="{BB962C8B-B14F-4D97-AF65-F5344CB8AC3E}">
        <p14:creationId xmlns:p14="http://schemas.microsoft.com/office/powerpoint/2010/main" val="22291318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A31C423C-50DC-47D2-84BC-EFCC6D78A600}"/>
              </a:ext>
            </a:extLst>
          </p:cNvPr>
          <p:cNvSpPr>
            <a:spLocks noGrp="1"/>
          </p:cNvSpPr>
          <p:nvPr>
            <p:ph sz="half" idx="1"/>
          </p:nvPr>
        </p:nvSpPr>
        <p:spPr>
          <a:xfrm>
            <a:off x="553914" y="2036694"/>
            <a:ext cx="3851031" cy="1269214"/>
          </a:xfrm>
        </p:spPr>
        <p:txBody>
          <a:bodyPr>
            <a:normAutofit/>
          </a:bodyPr>
          <a:lstStyle/>
          <a:p>
            <a:pPr marL="0" indent="0" algn="ctr">
              <a:buNone/>
            </a:pPr>
            <a:r>
              <a:rPr lang="nb-NO" sz="1300" i="1" dirty="0"/>
              <a:t>Helsemyndighetene har generelle anbefalinger </a:t>
            </a:r>
            <a:br>
              <a:rPr lang="nb-NO" sz="1300" i="1" dirty="0"/>
            </a:br>
            <a:r>
              <a:rPr lang="nb-NO" sz="1300" i="1" dirty="0"/>
              <a:t>om helsemessig fysisk aktivitet for barn og ung-</a:t>
            </a:r>
            <a:br>
              <a:rPr lang="nb-NO" sz="1300" i="1" dirty="0"/>
            </a:br>
            <a:r>
              <a:rPr lang="nb-NO" sz="1300" i="1" dirty="0"/>
              <a:t>dom og for voksne og eldre, samt anbefalinger</a:t>
            </a:r>
            <a:br>
              <a:rPr lang="nb-NO" sz="1300" i="1" dirty="0"/>
            </a:br>
            <a:r>
              <a:rPr lang="nb-NO" sz="1300" i="1" dirty="0"/>
              <a:t> om å redusere stille sitting. Mindre aktivitet enn</a:t>
            </a:r>
            <a:br>
              <a:rPr lang="nb-NO" sz="1300" i="1" dirty="0"/>
            </a:br>
            <a:r>
              <a:rPr lang="nb-NO" sz="1300" i="1" dirty="0"/>
              <a:t> anbefalingene kan også gi helsegevinst.</a:t>
            </a:r>
          </a:p>
        </p:txBody>
      </p:sp>
      <p:sp>
        <p:nvSpPr>
          <p:cNvPr id="4" name="Plassholder for bunntekst 3">
            <a:extLst>
              <a:ext uri="{FF2B5EF4-FFF2-40B4-BE49-F238E27FC236}">
                <a16:creationId xmlns:a16="http://schemas.microsoft.com/office/drawing/2014/main" id="{1BBF72E9-879E-4D65-8D67-3D20C03A8F6E}"/>
              </a:ext>
            </a:extLst>
          </p:cNvPr>
          <p:cNvSpPr>
            <a:spLocks noGrp="1"/>
          </p:cNvSpPr>
          <p:nvPr>
            <p:ph type="ftr" sz="quarter" idx="11"/>
          </p:nvPr>
        </p:nvSpPr>
        <p:spPr/>
        <p:txBody>
          <a:bodyPr>
            <a:normAutofit lnSpcReduction="10000"/>
          </a:bodyPr>
          <a:lstStyle/>
          <a:p>
            <a:r>
              <a:rPr lang="nb-NO" dirty="0"/>
              <a:t>Avslutning</a:t>
            </a:r>
          </a:p>
        </p:txBody>
      </p:sp>
      <p:sp>
        <p:nvSpPr>
          <p:cNvPr id="5" name="Tittel 4">
            <a:extLst>
              <a:ext uri="{FF2B5EF4-FFF2-40B4-BE49-F238E27FC236}">
                <a16:creationId xmlns:a16="http://schemas.microsoft.com/office/drawing/2014/main" id="{5634D041-B820-488D-85CD-F9CB394B7D13}"/>
              </a:ext>
            </a:extLst>
          </p:cNvPr>
          <p:cNvSpPr>
            <a:spLocks noGrp="1"/>
          </p:cNvSpPr>
          <p:nvPr>
            <p:ph type="title"/>
          </p:nvPr>
        </p:nvSpPr>
        <p:spPr>
          <a:xfrm>
            <a:off x="899541" y="504063"/>
            <a:ext cx="7344918" cy="684086"/>
          </a:xfrm>
        </p:spPr>
        <p:txBody>
          <a:bodyPr>
            <a:normAutofit/>
          </a:bodyPr>
          <a:lstStyle/>
          <a:p>
            <a:r>
              <a:rPr lang="nb-NO" sz="1800" dirty="0"/>
              <a:t>Generelle anbefalinger </a:t>
            </a:r>
            <a:br>
              <a:rPr lang="nb-NO" sz="1800" dirty="0"/>
            </a:br>
            <a:r>
              <a:rPr lang="nb-NO" sz="1800" dirty="0"/>
              <a:t>om fysisk aktivitet </a:t>
            </a:r>
          </a:p>
        </p:txBody>
      </p:sp>
    </p:spTree>
    <p:extLst>
      <p:ext uri="{BB962C8B-B14F-4D97-AF65-F5344CB8AC3E}">
        <p14:creationId xmlns:p14="http://schemas.microsoft.com/office/powerpoint/2010/main" val="39116792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k 12">
            <a:extLst>
              <a:ext uri="{FF2B5EF4-FFF2-40B4-BE49-F238E27FC236}">
                <a16:creationId xmlns:a16="http://schemas.microsoft.com/office/drawing/2014/main" id="{B01C87DF-A0D3-4B01-979E-C01065DF49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5489" y="897178"/>
            <a:ext cx="8062180" cy="3694637"/>
          </a:xfrm>
          <a:prstGeom prst="rect">
            <a:avLst/>
          </a:prstGeom>
        </p:spPr>
      </p:pic>
      <p:sp>
        <p:nvSpPr>
          <p:cNvPr id="6" name="Plassholder for tekst 5">
            <a:extLst>
              <a:ext uri="{FF2B5EF4-FFF2-40B4-BE49-F238E27FC236}">
                <a16:creationId xmlns:a16="http://schemas.microsoft.com/office/drawing/2014/main" id="{F04D39E5-2484-4029-B80C-0A2FD457A187}"/>
              </a:ext>
            </a:extLst>
          </p:cNvPr>
          <p:cNvSpPr>
            <a:spLocks noGrp="1"/>
          </p:cNvSpPr>
          <p:nvPr>
            <p:ph type="body" idx="1"/>
          </p:nvPr>
        </p:nvSpPr>
        <p:spPr>
          <a:xfrm>
            <a:off x="1080135" y="1385793"/>
            <a:ext cx="3131908" cy="236603"/>
          </a:xfrm>
        </p:spPr>
        <p:txBody>
          <a:bodyPr>
            <a:normAutofit/>
          </a:bodyPr>
          <a:lstStyle/>
          <a:p>
            <a:r>
              <a:rPr lang="nb-NO" dirty="0"/>
              <a:t>Barn og unge</a:t>
            </a:r>
          </a:p>
        </p:txBody>
      </p:sp>
      <p:sp>
        <p:nvSpPr>
          <p:cNvPr id="7" name="Plassholder for innhold 6">
            <a:extLst>
              <a:ext uri="{FF2B5EF4-FFF2-40B4-BE49-F238E27FC236}">
                <a16:creationId xmlns:a16="http://schemas.microsoft.com/office/drawing/2014/main" id="{65AF3E3C-ABC2-4E08-8308-1A381F9DE6BE}"/>
              </a:ext>
            </a:extLst>
          </p:cNvPr>
          <p:cNvSpPr>
            <a:spLocks noGrp="1"/>
          </p:cNvSpPr>
          <p:nvPr>
            <p:ph sz="half" idx="2"/>
          </p:nvPr>
        </p:nvSpPr>
        <p:spPr>
          <a:xfrm>
            <a:off x="1080135" y="1800225"/>
            <a:ext cx="3130765" cy="1354542"/>
          </a:xfrm>
        </p:spPr>
        <p:txBody>
          <a:bodyPr/>
          <a:lstStyle/>
          <a:p>
            <a:r>
              <a:rPr lang="nb-NO" dirty="0"/>
              <a:t>Minimum 60 minutter fysisk aktivitet hver dag. Aktiviteten bør være variert og intensiteten både moderat og hard.</a:t>
            </a:r>
          </a:p>
          <a:p>
            <a:r>
              <a:rPr lang="nb-NO" dirty="0"/>
              <a:t>Fysisk aktivitet ut over dette gir ytterligere helsegevinster.</a:t>
            </a:r>
          </a:p>
        </p:txBody>
      </p:sp>
      <p:sp>
        <p:nvSpPr>
          <p:cNvPr id="9" name="Plassholder for innhold 8">
            <a:extLst>
              <a:ext uri="{FF2B5EF4-FFF2-40B4-BE49-F238E27FC236}">
                <a16:creationId xmlns:a16="http://schemas.microsoft.com/office/drawing/2014/main" id="{446CD6EB-B040-4C7C-965C-3089A1C72DC1}"/>
              </a:ext>
            </a:extLst>
          </p:cNvPr>
          <p:cNvSpPr>
            <a:spLocks noGrp="1"/>
          </p:cNvSpPr>
          <p:nvPr>
            <p:ph sz="quarter" idx="4"/>
          </p:nvPr>
        </p:nvSpPr>
        <p:spPr>
          <a:xfrm>
            <a:off x="4680585" y="1800225"/>
            <a:ext cx="3288323" cy="2520315"/>
          </a:xfrm>
        </p:spPr>
        <p:txBody>
          <a:bodyPr/>
          <a:lstStyle/>
          <a:p>
            <a:r>
              <a:rPr lang="nb-NO" dirty="0"/>
              <a:t>Minst tre ganger i uka bør aktiviteten være med høy intensitet, og inkludere aktiviteter som gir økt muskelstyrke </a:t>
            </a:r>
            <a:br>
              <a:rPr lang="nb-NO" dirty="0"/>
            </a:br>
            <a:r>
              <a:rPr lang="nb-NO" dirty="0"/>
              <a:t>og styrker skjelettet.</a:t>
            </a:r>
          </a:p>
        </p:txBody>
      </p:sp>
      <p:sp>
        <p:nvSpPr>
          <p:cNvPr id="4" name="Plassholder for bunntekst 3">
            <a:extLst>
              <a:ext uri="{FF2B5EF4-FFF2-40B4-BE49-F238E27FC236}">
                <a16:creationId xmlns:a16="http://schemas.microsoft.com/office/drawing/2014/main" id="{1BBF72E9-879E-4D65-8D67-3D20C03A8F6E}"/>
              </a:ext>
            </a:extLst>
          </p:cNvPr>
          <p:cNvSpPr>
            <a:spLocks noGrp="1"/>
          </p:cNvSpPr>
          <p:nvPr>
            <p:ph type="ftr" sz="quarter" idx="11"/>
          </p:nvPr>
        </p:nvSpPr>
        <p:spPr/>
        <p:txBody>
          <a:bodyPr>
            <a:normAutofit lnSpcReduction="10000"/>
          </a:bodyPr>
          <a:lstStyle/>
          <a:p>
            <a:r>
              <a:rPr lang="nb-NO" dirty="0"/>
              <a:t>Avslutning</a:t>
            </a:r>
          </a:p>
        </p:txBody>
      </p:sp>
      <p:sp>
        <p:nvSpPr>
          <p:cNvPr id="5" name="Tittel 4">
            <a:extLst>
              <a:ext uri="{FF2B5EF4-FFF2-40B4-BE49-F238E27FC236}">
                <a16:creationId xmlns:a16="http://schemas.microsoft.com/office/drawing/2014/main" id="{5634D041-B820-488D-85CD-F9CB394B7D13}"/>
              </a:ext>
            </a:extLst>
          </p:cNvPr>
          <p:cNvSpPr>
            <a:spLocks noGrp="1"/>
          </p:cNvSpPr>
          <p:nvPr>
            <p:ph type="title"/>
          </p:nvPr>
        </p:nvSpPr>
        <p:spPr>
          <a:xfrm>
            <a:off x="900113" y="504063"/>
            <a:ext cx="7344918" cy="684086"/>
          </a:xfrm>
        </p:spPr>
        <p:txBody>
          <a:bodyPr>
            <a:normAutofit/>
          </a:bodyPr>
          <a:lstStyle/>
          <a:p>
            <a:r>
              <a:rPr lang="nb-NO" sz="1800" dirty="0"/>
              <a:t>Generelle anbefalinger </a:t>
            </a:r>
            <a:br>
              <a:rPr lang="nb-NO" sz="1800" dirty="0"/>
            </a:br>
            <a:r>
              <a:rPr lang="nb-NO" sz="1800" dirty="0"/>
              <a:t>om fysisk aktivitet </a:t>
            </a:r>
          </a:p>
        </p:txBody>
      </p:sp>
      <p:cxnSp>
        <p:nvCxnSpPr>
          <p:cNvPr id="11" name="Rett linje 10">
            <a:extLst>
              <a:ext uri="{FF2B5EF4-FFF2-40B4-BE49-F238E27FC236}">
                <a16:creationId xmlns:a16="http://schemas.microsoft.com/office/drawing/2014/main" id="{DE3B0BF8-7DAE-4DCD-94FB-29853BC613F1}"/>
              </a:ext>
            </a:extLst>
          </p:cNvPr>
          <p:cNvCxnSpPr>
            <a:cxnSpLocks/>
          </p:cNvCxnSpPr>
          <p:nvPr/>
        </p:nvCxnSpPr>
        <p:spPr>
          <a:xfrm>
            <a:off x="4572000" y="1800225"/>
            <a:ext cx="0" cy="1380392"/>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0704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tekst 6">
            <a:extLst>
              <a:ext uri="{FF2B5EF4-FFF2-40B4-BE49-F238E27FC236}">
                <a16:creationId xmlns:a16="http://schemas.microsoft.com/office/drawing/2014/main" id="{E0A3D216-29F0-47E1-9DC4-7237A0482050}"/>
              </a:ext>
            </a:extLst>
          </p:cNvPr>
          <p:cNvSpPr>
            <a:spLocks noGrp="1"/>
          </p:cNvSpPr>
          <p:nvPr>
            <p:ph type="body" idx="1"/>
          </p:nvPr>
        </p:nvSpPr>
        <p:spPr>
          <a:xfrm>
            <a:off x="1080135" y="1385793"/>
            <a:ext cx="3119818" cy="236603"/>
          </a:xfrm>
        </p:spPr>
        <p:txBody>
          <a:bodyPr>
            <a:normAutofit/>
          </a:bodyPr>
          <a:lstStyle/>
          <a:p>
            <a:r>
              <a:rPr lang="nb-NO" dirty="0"/>
              <a:t>Voksne og eldre</a:t>
            </a:r>
          </a:p>
        </p:txBody>
      </p:sp>
      <p:sp>
        <p:nvSpPr>
          <p:cNvPr id="8" name="Plassholder for innhold 7">
            <a:extLst>
              <a:ext uri="{FF2B5EF4-FFF2-40B4-BE49-F238E27FC236}">
                <a16:creationId xmlns:a16="http://schemas.microsoft.com/office/drawing/2014/main" id="{0B65D377-8045-47D0-8176-FDC460C24E7B}"/>
              </a:ext>
            </a:extLst>
          </p:cNvPr>
          <p:cNvSpPr>
            <a:spLocks noGrp="1"/>
          </p:cNvSpPr>
          <p:nvPr>
            <p:ph sz="half" idx="2"/>
          </p:nvPr>
        </p:nvSpPr>
        <p:spPr>
          <a:xfrm>
            <a:off x="1080135" y="1800225"/>
            <a:ext cx="2845408" cy="2520315"/>
          </a:xfrm>
        </p:spPr>
        <p:txBody>
          <a:bodyPr/>
          <a:lstStyle/>
          <a:p>
            <a:r>
              <a:rPr lang="nb-NO" dirty="0"/>
              <a:t>Minst 150 minutter med moderat intensitet per uke eller minst 75 minutter med høy intensitet per uke. Anbefalingen kan også oppfylles med kombinasjon </a:t>
            </a:r>
            <a:br>
              <a:rPr lang="nb-NO" dirty="0"/>
            </a:br>
            <a:r>
              <a:rPr lang="nb-NO" dirty="0"/>
              <a:t>av moderat og høy intensitet. Aktiviteten kan deles opp i bolker på minst 10 minutters varighet.</a:t>
            </a:r>
          </a:p>
        </p:txBody>
      </p:sp>
      <p:sp>
        <p:nvSpPr>
          <p:cNvPr id="10" name="Plassholder for innhold 9">
            <a:extLst>
              <a:ext uri="{FF2B5EF4-FFF2-40B4-BE49-F238E27FC236}">
                <a16:creationId xmlns:a16="http://schemas.microsoft.com/office/drawing/2014/main" id="{23C3EF4D-D71B-4D62-8B10-868F97DD9EA0}"/>
              </a:ext>
            </a:extLst>
          </p:cNvPr>
          <p:cNvSpPr>
            <a:spLocks noGrp="1"/>
          </p:cNvSpPr>
          <p:nvPr>
            <p:ph sz="quarter" idx="4"/>
          </p:nvPr>
        </p:nvSpPr>
        <p:spPr>
          <a:xfrm>
            <a:off x="4680585" y="1800225"/>
            <a:ext cx="3348414" cy="2520315"/>
          </a:xfrm>
        </p:spPr>
        <p:txBody>
          <a:bodyPr/>
          <a:lstStyle/>
          <a:p>
            <a:r>
              <a:rPr lang="nb-NO" dirty="0"/>
              <a:t>Økt dose gir større gevinst. For å oppnå ytterligere helsegevinster bør voksne </a:t>
            </a:r>
            <a:br>
              <a:rPr lang="nb-NO" dirty="0"/>
            </a:br>
            <a:r>
              <a:rPr lang="nb-NO" dirty="0"/>
              <a:t>og eldre utøve inntil 300 minutter med moderat fysisk aktivitet i uken, eller inntil 150 minutter med høy intensitet, eller en tilsvarende kombinasjon av moderat </a:t>
            </a:r>
            <a:br>
              <a:rPr lang="nb-NO" dirty="0"/>
            </a:br>
            <a:r>
              <a:rPr lang="nb-NO" dirty="0"/>
              <a:t>og høy intensitet.</a:t>
            </a:r>
          </a:p>
          <a:p>
            <a:r>
              <a:rPr lang="nb-NO" dirty="0"/>
              <a:t>Øvelser som gir økt muskelstyrke til store muskelgrupper bør utføres to eller flere dager i uken.</a:t>
            </a:r>
          </a:p>
        </p:txBody>
      </p:sp>
      <p:sp>
        <p:nvSpPr>
          <p:cNvPr id="4" name="Plassholder for bunntekst 3">
            <a:extLst>
              <a:ext uri="{FF2B5EF4-FFF2-40B4-BE49-F238E27FC236}">
                <a16:creationId xmlns:a16="http://schemas.microsoft.com/office/drawing/2014/main" id="{1BBF72E9-879E-4D65-8D67-3D20C03A8F6E}"/>
              </a:ext>
            </a:extLst>
          </p:cNvPr>
          <p:cNvSpPr>
            <a:spLocks noGrp="1"/>
          </p:cNvSpPr>
          <p:nvPr>
            <p:ph type="ftr" sz="quarter" idx="11"/>
          </p:nvPr>
        </p:nvSpPr>
        <p:spPr/>
        <p:txBody>
          <a:bodyPr>
            <a:normAutofit lnSpcReduction="10000"/>
          </a:bodyPr>
          <a:lstStyle/>
          <a:p>
            <a:r>
              <a:rPr lang="nb-NO" dirty="0"/>
              <a:t>Avslutning</a:t>
            </a:r>
          </a:p>
        </p:txBody>
      </p:sp>
      <p:sp>
        <p:nvSpPr>
          <p:cNvPr id="6" name="Tittel 5">
            <a:extLst>
              <a:ext uri="{FF2B5EF4-FFF2-40B4-BE49-F238E27FC236}">
                <a16:creationId xmlns:a16="http://schemas.microsoft.com/office/drawing/2014/main" id="{0BB2F849-C174-4F63-982E-DB76C8801686}"/>
              </a:ext>
            </a:extLst>
          </p:cNvPr>
          <p:cNvSpPr>
            <a:spLocks noGrp="1"/>
          </p:cNvSpPr>
          <p:nvPr>
            <p:ph type="title"/>
          </p:nvPr>
        </p:nvSpPr>
        <p:spPr>
          <a:xfrm>
            <a:off x="900113" y="504063"/>
            <a:ext cx="7344918" cy="684086"/>
          </a:xfrm>
        </p:spPr>
        <p:txBody>
          <a:bodyPr>
            <a:normAutofit/>
          </a:bodyPr>
          <a:lstStyle/>
          <a:p>
            <a:r>
              <a:rPr lang="nb-NO" sz="1800" dirty="0"/>
              <a:t>Generelle anbefalinger </a:t>
            </a:r>
            <a:br>
              <a:rPr lang="nb-NO" sz="1800" dirty="0"/>
            </a:br>
            <a:r>
              <a:rPr lang="nb-NO" sz="1800" dirty="0"/>
              <a:t>om fysisk aktivitet </a:t>
            </a:r>
          </a:p>
        </p:txBody>
      </p:sp>
      <p:cxnSp>
        <p:nvCxnSpPr>
          <p:cNvPr id="14" name="Rett linje 13">
            <a:extLst>
              <a:ext uri="{FF2B5EF4-FFF2-40B4-BE49-F238E27FC236}">
                <a16:creationId xmlns:a16="http://schemas.microsoft.com/office/drawing/2014/main" id="{38E70AD2-2A7C-42EB-A535-C49F2F26C274}"/>
              </a:ext>
            </a:extLst>
          </p:cNvPr>
          <p:cNvCxnSpPr>
            <a:cxnSpLocks/>
          </p:cNvCxnSpPr>
          <p:nvPr/>
        </p:nvCxnSpPr>
        <p:spPr>
          <a:xfrm>
            <a:off x="4572000" y="1800225"/>
            <a:ext cx="0" cy="2199346"/>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8775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k 4">
            <a:extLst>
              <a:ext uri="{FF2B5EF4-FFF2-40B4-BE49-F238E27FC236}">
                <a16:creationId xmlns:a16="http://schemas.microsoft.com/office/drawing/2014/main" id="{5C3C0379-7063-4D9C-BD84-3B22F5E243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95992" y="1413817"/>
            <a:ext cx="4631732" cy="2315866"/>
          </a:xfrm>
          <a:prstGeom prst="rect">
            <a:avLst/>
          </a:prstGeom>
        </p:spPr>
      </p:pic>
      <p:sp>
        <p:nvSpPr>
          <p:cNvPr id="2" name="Plassholder for bunntekst 1">
            <a:extLst>
              <a:ext uri="{FF2B5EF4-FFF2-40B4-BE49-F238E27FC236}">
                <a16:creationId xmlns:a16="http://schemas.microsoft.com/office/drawing/2014/main" id="{4AE6B68E-5C1B-4FD6-B641-D4C451772CB4}"/>
              </a:ext>
            </a:extLst>
          </p:cNvPr>
          <p:cNvSpPr>
            <a:spLocks noGrp="1"/>
          </p:cNvSpPr>
          <p:nvPr>
            <p:ph type="ftr" sz="quarter" idx="11"/>
          </p:nvPr>
        </p:nvSpPr>
        <p:spPr/>
        <p:txBody>
          <a:bodyPr>
            <a:normAutofit lnSpcReduction="10000"/>
          </a:bodyPr>
          <a:lstStyle/>
          <a:p>
            <a:r>
              <a:rPr lang="nb-NO" dirty="0"/>
              <a:t>Avslutning</a:t>
            </a:r>
          </a:p>
        </p:txBody>
      </p:sp>
      <p:sp>
        <p:nvSpPr>
          <p:cNvPr id="3" name="Plassholder for tekst 2">
            <a:extLst>
              <a:ext uri="{FF2B5EF4-FFF2-40B4-BE49-F238E27FC236}">
                <a16:creationId xmlns:a16="http://schemas.microsoft.com/office/drawing/2014/main" id="{03CED5A2-DC21-42DF-B75A-117F68AB8CAE}"/>
              </a:ext>
            </a:extLst>
          </p:cNvPr>
          <p:cNvSpPr>
            <a:spLocks noGrp="1"/>
          </p:cNvSpPr>
          <p:nvPr>
            <p:ph type="body" idx="13"/>
          </p:nvPr>
        </p:nvSpPr>
        <p:spPr>
          <a:xfrm>
            <a:off x="2354800" y="1505935"/>
            <a:ext cx="3333823" cy="2008537"/>
          </a:xfrm>
        </p:spPr>
        <p:txBody>
          <a:bodyPr>
            <a:normAutofit/>
          </a:bodyPr>
          <a:lstStyle/>
          <a:p>
            <a:r>
              <a:rPr lang="nb-NO" sz="1300" dirty="0">
                <a:solidFill>
                  <a:schemeClr val="accent2"/>
                </a:solidFill>
              </a:rPr>
              <a:t>«Eldre med nedsatt mobilitet og personer med dårlig balanse anbefales i tillegg å  gjøre balanse øvelser og styrketrening tre  eller flere dager i uken for å styrke balansen og redusere risikoen for fall. Personer som ikke klarer å oppfylle anbefalingene bør være så aktive som mulig.» </a:t>
            </a:r>
          </a:p>
        </p:txBody>
      </p:sp>
      <p:sp>
        <p:nvSpPr>
          <p:cNvPr id="4" name="Tittel 3">
            <a:extLst>
              <a:ext uri="{FF2B5EF4-FFF2-40B4-BE49-F238E27FC236}">
                <a16:creationId xmlns:a16="http://schemas.microsoft.com/office/drawing/2014/main" id="{0A9FC04C-20F5-4691-B87A-745408781DF3}"/>
              </a:ext>
            </a:extLst>
          </p:cNvPr>
          <p:cNvSpPr>
            <a:spLocks noGrp="1"/>
          </p:cNvSpPr>
          <p:nvPr>
            <p:ph type="title"/>
          </p:nvPr>
        </p:nvSpPr>
        <p:spPr>
          <a:xfrm>
            <a:off x="900113" y="504063"/>
            <a:ext cx="7344918" cy="684086"/>
          </a:xfrm>
        </p:spPr>
        <p:txBody>
          <a:bodyPr>
            <a:normAutofit/>
          </a:bodyPr>
          <a:lstStyle/>
          <a:p>
            <a:r>
              <a:rPr lang="nb-NO" sz="1800" dirty="0"/>
              <a:t>Generelle anbefalinger </a:t>
            </a:r>
            <a:br>
              <a:rPr lang="nb-NO" sz="1800" dirty="0"/>
            </a:br>
            <a:r>
              <a:rPr lang="nb-NO" sz="1800" dirty="0"/>
              <a:t>om fysisk aktivitet </a:t>
            </a:r>
          </a:p>
        </p:txBody>
      </p:sp>
      <p:pic>
        <p:nvPicPr>
          <p:cNvPr id="6" name="Grafikk 5">
            <a:extLst>
              <a:ext uri="{FF2B5EF4-FFF2-40B4-BE49-F238E27FC236}">
                <a16:creationId xmlns:a16="http://schemas.microsoft.com/office/drawing/2014/main" id="{D62C88A6-8E7E-48B7-AA0C-C4F3E62CA5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92007" y="2055243"/>
            <a:ext cx="1397977" cy="3088258"/>
          </a:xfrm>
          <a:prstGeom prst="rect">
            <a:avLst/>
          </a:prstGeom>
        </p:spPr>
      </p:pic>
    </p:spTree>
    <p:extLst>
      <p:ext uri="{BB962C8B-B14F-4D97-AF65-F5344CB8AC3E}">
        <p14:creationId xmlns:p14="http://schemas.microsoft.com/office/powerpoint/2010/main" val="10387340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9E202323-5763-4715-A070-7E3EE48AC103}"/>
              </a:ext>
            </a:extLst>
          </p:cNvPr>
          <p:cNvSpPr>
            <a:spLocks noGrp="1"/>
          </p:cNvSpPr>
          <p:nvPr>
            <p:ph sz="half" idx="1"/>
          </p:nvPr>
        </p:nvSpPr>
        <p:spPr>
          <a:xfrm>
            <a:off x="557498" y="1984469"/>
            <a:ext cx="2440679" cy="1550039"/>
          </a:xfrm>
        </p:spPr>
        <p:txBody>
          <a:bodyPr/>
          <a:lstStyle/>
          <a:p>
            <a:pPr marL="0" indent="0">
              <a:buNone/>
            </a:pPr>
            <a:r>
              <a:rPr lang="nb-NO" dirty="0"/>
              <a:t>Figuren viser prosentandel  </a:t>
            </a:r>
            <a:br>
              <a:rPr lang="nb-NO" dirty="0"/>
            </a:br>
            <a:r>
              <a:rPr lang="nb-NO" dirty="0"/>
              <a:t>av våken tid som brukes  </a:t>
            </a:r>
            <a:br>
              <a:rPr lang="nb-NO" dirty="0"/>
            </a:br>
            <a:r>
              <a:rPr lang="nb-NO" dirty="0"/>
              <a:t>på aktiviteter med ulike  intensiteter i ulike aldersgrupper (samlet for begge kjønn).</a:t>
            </a:r>
          </a:p>
        </p:txBody>
      </p:sp>
      <p:sp>
        <p:nvSpPr>
          <p:cNvPr id="4" name="Plassholder for bunntekst 3">
            <a:extLst>
              <a:ext uri="{FF2B5EF4-FFF2-40B4-BE49-F238E27FC236}">
                <a16:creationId xmlns:a16="http://schemas.microsoft.com/office/drawing/2014/main" id="{70BB998B-99B2-45A9-B19E-BEBBF986C12A}"/>
              </a:ext>
            </a:extLst>
          </p:cNvPr>
          <p:cNvSpPr>
            <a:spLocks noGrp="1"/>
          </p:cNvSpPr>
          <p:nvPr>
            <p:ph type="ftr" sz="quarter" idx="11"/>
          </p:nvPr>
        </p:nvSpPr>
        <p:spPr/>
        <p:txBody>
          <a:bodyPr>
            <a:normAutofit lnSpcReduction="10000"/>
          </a:bodyPr>
          <a:lstStyle/>
          <a:p>
            <a:r>
              <a:rPr lang="nb-NO" dirty="0"/>
              <a:t>Avslutning</a:t>
            </a:r>
          </a:p>
        </p:txBody>
      </p:sp>
      <p:sp>
        <p:nvSpPr>
          <p:cNvPr id="5" name="Tittel 4">
            <a:extLst>
              <a:ext uri="{FF2B5EF4-FFF2-40B4-BE49-F238E27FC236}">
                <a16:creationId xmlns:a16="http://schemas.microsoft.com/office/drawing/2014/main" id="{5E573161-3F42-4492-B096-1378DEC53654}"/>
              </a:ext>
            </a:extLst>
          </p:cNvPr>
          <p:cNvSpPr>
            <a:spLocks noGrp="1"/>
          </p:cNvSpPr>
          <p:nvPr>
            <p:ph type="title"/>
          </p:nvPr>
        </p:nvSpPr>
        <p:spPr>
          <a:xfrm>
            <a:off x="557498" y="504063"/>
            <a:ext cx="2203287" cy="874255"/>
          </a:xfrm>
          <a:noFill/>
        </p:spPr>
        <p:txBody>
          <a:bodyPr>
            <a:normAutofit/>
          </a:bodyPr>
          <a:lstStyle/>
          <a:p>
            <a:pPr algn="l"/>
            <a:r>
              <a:rPr lang="nb-NO" dirty="0"/>
              <a:t>Vi bruker for </a:t>
            </a:r>
            <a:br>
              <a:rPr lang="nb-NO" dirty="0"/>
            </a:br>
            <a:r>
              <a:rPr lang="nb-NO" dirty="0"/>
              <a:t>mye tid i ro </a:t>
            </a:r>
          </a:p>
        </p:txBody>
      </p:sp>
      <p:pic>
        <p:nvPicPr>
          <p:cNvPr id="7" name="Bilde 6" descr="Et bilde som inneholder skjermbilde&#10;&#10;Automatisk generert beskrivelse">
            <a:extLst>
              <a:ext uri="{FF2B5EF4-FFF2-40B4-BE49-F238E27FC236}">
                <a16:creationId xmlns:a16="http://schemas.microsoft.com/office/drawing/2014/main" id="{EB42A9B5-7882-4452-94BE-FA20CA9D1C33}"/>
              </a:ext>
            </a:extLst>
          </p:cNvPr>
          <p:cNvPicPr>
            <a:picLocks noChangeAspect="1"/>
          </p:cNvPicPr>
          <p:nvPr/>
        </p:nvPicPr>
        <p:blipFill>
          <a:blip r:embed="rId2"/>
          <a:stretch>
            <a:fillRect/>
          </a:stretch>
        </p:blipFill>
        <p:spPr>
          <a:xfrm>
            <a:off x="3231155" y="504063"/>
            <a:ext cx="5355347" cy="4069088"/>
          </a:xfrm>
          <a:prstGeom prst="rect">
            <a:avLst/>
          </a:prstGeom>
        </p:spPr>
      </p:pic>
      <p:sp>
        <p:nvSpPr>
          <p:cNvPr id="9" name="Bunnstrek">
            <a:extLst>
              <a:ext uri="{FF2B5EF4-FFF2-40B4-BE49-F238E27FC236}">
                <a16:creationId xmlns:a16="http://schemas.microsoft.com/office/drawing/2014/main" id="{D61B440E-38B4-4C4B-A3C6-F4074AC38548}"/>
              </a:ext>
            </a:extLst>
          </p:cNvPr>
          <p:cNvSpPr/>
          <p:nvPr/>
        </p:nvSpPr>
        <p:spPr>
          <a:xfrm>
            <a:off x="548026" y="1368177"/>
            <a:ext cx="324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171289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3EBAB728-F258-4534-86C9-60073E598A83}"/>
              </a:ext>
            </a:extLst>
          </p:cNvPr>
          <p:cNvSpPr>
            <a:spLocks noGrp="1"/>
          </p:cNvSpPr>
          <p:nvPr>
            <p:ph type="ftr" sz="quarter" idx="11"/>
          </p:nvPr>
        </p:nvSpPr>
        <p:spPr/>
        <p:txBody>
          <a:bodyPr>
            <a:normAutofit lnSpcReduction="10000"/>
          </a:bodyPr>
          <a:lstStyle/>
          <a:p>
            <a:r>
              <a:rPr lang="nb-NO" dirty="0"/>
              <a:t>Bakgrunn</a:t>
            </a:r>
          </a:p>
        </p:txBody>
      </p:sp>
      <p:sp>
        <p:nvSpPr>
          <p:cNvPr id="3" name="Plassholder for tekst 2">
            <a:extLst>
              <a:ext uri="{FF2B5EF4-FFF2-40B4-BE49-F238E27FC236}">
                <a16:creationId xmlns:a16="http://schemas.microsoft.com/office/drawing/2014/main" id="{364D5107-EA2B-4329-9F2A-EC26BF131CC0}"/>
              </a:ext>
            </a:extLst>
          </p:cNvPr>
          <p:cNvSpPr>
            <a:spLocks noGrp="1"/>
          </p:cNvSpPr>
          <p:nvPr>
            <p:ph type="body" idx="13"/>
          </p:nvPr>
        </p:nvSpPr>
        <p:spPr>
          <a:xfrm>
            <a:off x="1033365" y="1439082"/>
            <a:ext cx="3307879" cy="2008537"/>
          </a:xfrm>
        </p:spPr>
        <p:txBody>
          <a:bodyPr/>
          <a:lstStyle/>
          <a:p>
            <a:r>
              <a:rPr lang="nb-NO" b="0" dirty="0"/>
              <a:t>«Fysisk aktivitet er viktig for god fysisk og psykisk helse og for god livskvalitet gjennom livet.»</a:t>
            </a:r>
          </a:p>
        </p:txBody>
      </p:sp>
      <p:sp>
        <p:nvSpPr>
          <p:cNvPr id="4" name="Tittel 3">
            <a:extLst>
              <a:ext uri="{FF2B5EF4-FFF2-40B4-BE49-F238E27FC236}">
                <a16:creationId xmlns:a16="http://schemas.microsoft.com/office/drawing/2014/main" id="{5916D6AA-A6E5-4722-B87F-334F25F18079}"/>
              </a:ext>
            </a:extLst>
          </p:cNvPr>
          <p:cNvSpPr>
            <a:spLocks noGrp="1"/>
          </p:cNvSpPr>
          <p:nvPr>
            <p:ph type="title"/>
          </p:nvPr>
        </p:nvSpPr>
        <p:spPr/>
        <p:txBody>
          <a:bodyPr/>
          <a:lstStyle/>
          <a:p>
            <a:r>
              <a:rPr lang="nb-NO" dirty="0"/>
              <a:t>Sammen om aktive liv </a:t>
            </a:r>
          </a:p>
        </p:txBody>
      </p:sp>
      <p:pic>
        <p:nvPicPr>
          <p:cNvPr id="6" name="Grafikk 5">
            <a:extLst>
              <a:ext uri="{FF2B5EF4-FFF2-40B4-BE49-F238E27FC236}">
                <a16:creationId xmlns:a16="http://schemas.microsoft.com/office/drawing/2014/main" id="{7B569F65-1E36-4FA7-A510-32D5B03D5C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92082" y="2029462"/>
            <a:ext cx="1361068" cy="861594"/>
          </a:xfrm>
          <a:prstGeom prst="rect">
            <a:avLst/>
          </a:prstGeom>
        </p:spPr>
      </p:pic>
      <p:pic>
        <p:nvPicPr>
          <p:cNvPr id="8" name="Grafikk 7">
            <a:extLst>
              <a:ext uri="{FF2B5EF4-FFF2-40B4-BE49-F238E27FC236}">
                <a16:creationId xmlns:a16="http://schemas.microsoft.com/office/drawing/2014/main" id="{5AFEC193-86A6-48A8-A978-7B7AD22641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90107" y="2974224"/>
            <a:ext cx="1808400" cy="1635538"/>
          </a:xfrm>
          <a:prstGeom prst="rect">
            <a:avLst/>
          </a:prstGeom>
        </p:spPr>
      </p:pic>
      <p:pic>
        <p:nvPicPr>
          <p:cNvPr id="10" name="Grafikk 9">
            <a:extLst>
              <a:ext uri="{FF2B5EF4-FFF2-40B4-BE49-F238E27FC236}">
                <a16:creationId xmlns:a16="http://schemas.microsoft.com/office/drawing/2014/main" id="{0513D9AB-30EA-4A5E-8944-BC0DAF6681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70755" y="3420460"/>
            <a:ext cx="1201435" cy="1163890"/>
          </a:xfrm>
          <a:prstGeom prst="rect">
            <a:avLst/>
          </a:prstGeom>
        </p:spPr>
      </p:pic>
      <p:pic>
        <p:nvPicPr>
          <p:cNvPr id="12" name="Grafikk 11">
            <a:extLst>
              <a:ext uri="{FF2B5EF4-FFF2-40B4-BE49-F238E27FC236}">
                <a16:creationId xmlns:a16="http://schemas.microsoft.com/office/drawing/2014/main" id="{26B3A47F-448B-49C3-94C4-52ADDB20EF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37207" y="2455867"/>
            <a:ext cx="954466" cy="604204"/>
          </a:xfrm>
          <a:prstGeom prst="rect">
            <a:avLst/>
          </a:prstGeom>
        </p:spPr>
      </p:pic>
    </p:spTree>
    <p:extLst>
      <p:ext uri="{BB962C8B-B14F-4D97-AF65-F5344CB8AC3E}">
        <p14:creationId xmlns:p14="http://schemas.microsoft.com/office/powerpoint/2010/main" val="1837663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E2DE2A-707B-49D7-A532-5213A48548CE}"/>
              </a:ext>
            </a:extLst>
          </p:cNvPr>
          <p:cNvSpPr>
            <a:spLocks noGrp="1"/>
          </p:cNvSpPr>
          <p:nvPr>
            <p:ph type="title"/>
          </p:nvPr>
        </p:nvSpPr>
        <p:spPr/>
        <p:txBody>
          <a:bodyPr/>
          <a:lstStyle/>
          <a:p>
            <a:r>
              <a:rPr lang="nb-NO" dirty="0"/>
              <a:t>Helseeffekter av fysisk aktivitet </a:t>
            </a:r>
          </a:p>
        </p:txBody>
      </p:sp>
      <p:sp>
        <p:nvSpPr>
          <p:cNvPr id="3" name="Plassholder for bunntekst 2">
            <a:extLst>
              <a:ext uri="{FF2B5EF4-FFF2-40B4-BE49-F238E27FC236}">
                <a16:creationId xmlns:a16="http://schemas.microsoft.com/office/drawing/2014/main" id="{4D4D97E4-A05D-4CFD-A26D-E4D5786620C1}"/>
              </a:ext>
            </a:extLst>
          </p:cNvPr>
          <p:cNvSpPr>
            <a:spLocks noGrp="1"/>
          </p:cNvSpPr>
          <p:nvPr>
            <p:ph type="ftr" sz="quarter" idx="11"/>
          </p:nvPr>
        </p:nvSpPr>
        <p:spPr/>
        <p:txBody>
          <a:bodyPr>
            <a:normAutofit lnSpcReduction="10000"/>
          </a:bodyPr>
          <a:lstStyle/>
          <a:p>
            <a:r>
              <a:rPr lang="nb-NO" dirty="0"/>
              <a:t>Bakgrunn</a:t>
            </a:r>
          </a:p>
        </p:txBody>
      </p:sp>
      <p:sp>
        <p:nvSpPr>
          <p:cNvPr id="5" name="TekstSylinder 4">
            <a:extLst>
              <a:ext uri="{FF2B5EF4-FFF2-40B4-BE49-F238E27FC236}">
                <a16:creationId xmlns:a16="http://schemas.microsoft.com/office/drawing/2014/main" id="{203487D1-9735-46C1-8876-D6AA6C5AA1D1}"/>
              </a:ext>
            </a:extLst>
          </p:cNvPr>
          <p:cNvSpPr txBox="1"/>
          <p:nvPr/>
        </p:nvSpPr>
        <p:spPr>
          <a:xfrm>
            <a:off x="538283" y="1415939"/>
            <a:ext cx="1626905" cy="2311622"/>
          </a:xfrm>
          <a:prstGeom prst="rect">
            <a:avLst/>
          </a:prstGeom>
          <a:solidFill>
            <a:schemeClr val="accent1"/>
          </a:solidFill>
        </p:spPr>
        <p:txBody>
          <a:bodyPr wrap="square" lIns="180000" tIns="288000" rIns="144000">
            <a:normAutofit/>
          </a:bodyPr>
          <a:lstStyle/>
          <a:p>
            <a:r>
              <a:rPr lang="nb-NO" sz="1200" dirty="0">
                <a:solidFill>
                  <a:schemeClr val="lt1"/>
                </a:solidFill>
              </a:rPr>
              <a:t>Faktorer relatert til fysiologiske  helse faktorer  som kan  påvirkes av  fysisk aktivitet</a:t>
            </a:r>
          </a:p>
          <a:p>
            <a:endParaRPr lang="nb-NO" sz="1200" dirty="0">
              <a:solidFill>
                <a:schemeClr val="lt1"/>
              </a:solidFill>
            </a:endParaRPr>
          </a:p>
          <a:p>
            <a:r>
              <a:rPr lang="nb-NO" sz="800" i="1" dirty="0">
                <a:solidFill>
                  <a:schemeClr val="lt1"/>
                </a:solidFill>
              </a:rPr>
              <a:t>Figuren baserer seg  </a:t>
            </a:r>
            <a:br>
              <a:rPr lang="nb-NO" sz="800" i="1" dirty="0">
                <a:solidFill>
                  <a:schemeClr val="lt1"/>
                </a:solidFill>
              </a:rPr>
            </a:br>
            <a:r>
              <a:rPr lang="nb-NO" sz="800" i="1" dirty="0">
                <a:solidFill>
                  <a:schemeClr val="lt1"/>
                </a:solidFill>
              </a:rPr>
              <a:t>på en modell fra FHI</a:t>
            </a:r>
          </a:p>
        </p:txBody>
      </p:sp>
      <p:pic>
        <p:nvPicPr>
          <p:cNvPr id="8" name="Grafikk 7">
            <a:extLst>
              <a:ext uri="{FF2B5EF4-FFF2-40B4-BE49-F238E27FC236}">
                <a16:creationId xmlns:a16="http://schemas.microsoft.com/office/drawing/2014/main" id="{4BD462ED-633F-4A02-B5DF-332D0AA0EF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45031" y="2347140"/>
            <a:ext cx="182659" cy="300082"/>
          </a:xfrm>
          <a:prstGeom prst="rect">
            <a:avLst/>
          </a:prstGeom>
        </p:spPr>
      </p:pic>
      <p:sp>
        <p:nvSpPr>
          <p:cNvPr id="10" name="TekstSylinder 9">
            <a:extLst>
              <a:ext uri="{FF2B5EF4-FFF2-40B4-BE49-F238E27FC236}">
                <a16:creationId xmlns:a16="http://schemas.microsoft.com/office/drawing/2014/main" id="{91A05AF3-91A6-4969-89FF-B2846F4501D9}"/>
              </a:ext>
            </a:extLst>
          </p:cNvPr>
          <p:cNvSpPr txBox="1"/>
          <p:nvPr/>
        </p:nvSpPr>
        <p:spPr>
          <a:xfrm>
            <a:off x="4588193" y="2621822"/>
            <a:ext cx="1020128" cy="1039515"/>
          </a:xfrm>
          <a:prstGeom prst="rect">
            <a:avLst/>
          </a:prstGeom>
          <a:noFill/>
        </p:spPr>
        <p:txBody>
          <a:bodyPr wrap="square" lIns="0" tIns="0" rIns="0" bIns="0">
            <a:spAutoFit/>
          </a:bodyPr>
          <a:lstStyle/>
          <a:p>
            <a:pPr marL="72000" indent="-72000">
              <a:lnSpc>
                <a:spcPct val="108000"/>
              </a:lnSpc>
              <a:buFont typeface="Arial" panose="020B0604020202020204" pitchFamily="34" charset="0"/>
              <a:buChar char="•"/>
            </a:pPr>
            <a:r>
              <a:rPr lang="nb-NO" sz="900" dirty="0">
                <a:solidFill>
                  <a:schemeClr val="accent1"/>
                </a:solidFill>
              </a:rPr>
              <a:t>Blodtrykk</a:t>
            </a:r>
          </a:p>
          <a:p>
            <a:pPr marL="72000" indent="-72000">
              <a:lnSpc>
                <a:spcPct val="108000"/>
              </a:lnSpc>
              <a:buFont typeface="Arial" panose="020B0604020202020204" pitchFamily="34" charset="0"/>
              <a:buChar char="•"/>
            </a:pPr>
            <a:r>
              <a:rPr lang="nb-NO" sz="900" dirty="0">
                <a:solidFill>
                  <a:schemeClr val="accent1"/>
                </a:solidFill>
              </a:rPr>
              <a:t>Kolesterol</a:t>
            </a:r>
          </a:p>
          <a:p>
            <a:pPr marL="72000" indent="-72000">
              <a:lnSpc>
                <a:spcPct val="108000"/>
              </a:lnSpc>
              <a:buFont typeface="Arial" panose="020B0604020202020204" pitchFamily="34" charset="0"/>
              <a:buChar char="•"/>
            </a:pPr>
            <a:r>
              <a:rPr lang="nb-NO" sz="900" dirty="0">
                <a:solidFill>
                  <a:schemeClr val="accent1"/>
                </a:solidFill>
              </a:rPr>
              <a:t>Skjeletthelse</a:t>
            </a:r>
          </a:p>
          <a:p>
            <a:pPr marL="72000" indent="-72000">
              <a:lnSpc>
                <a:spcPct val="108000"/>
              </a:lnSpc>
              <a:buFont typeface="Arial" panose="020B0604020202020204" pitchFamily="34" charset="0"/>
              <a:buChar char="•"/>
            </a:pPr>
            <a:r>
              <a:rPr lang="nb-NO" sz="900" dirty="0">
                <a:solidFill>
                  <a:schemeClr val="accent1"/>
                </a:solidFill>
              </a:rPr>
              <a:t>Midjemål</a:t>
            </a:r>
          </a:p>
          <a:p>
            <a:pPr marL="72000" indent="-72000">
              <a:lnSpc>
                <a:spcPct val="108000"/>
              </a:lnSpc>
              <a:buFont typeface="Arial" panose="020B0604020202020204" pitchFamily="34" charset="0"/>
              <a:buChar char="•"/>
            </a:pPr>
            <a:r>
              <a:rPr lang="nb-NO" sz="900" dirty="0">
                <a:solidFill>
                  <a:schemeClr val="accent1"/>
                </a:solidFill>
              </a:rPr>
              <a:t>Blodsukker</a:t>
            </a:r>
          </a:p>
          <a:p>
            <a:pPr marL="72000" indent="-72000">
              <a:lnSpc>
                <a:spcPct val="108000"/>
              </a:lnSpc>
              <a:buFont typeface="Arial" panose="020B0604020202020204" pitchFamily="34" charset="0"/>
              <a:buChar char="•"/>
            </a:pPr>
            <a:r>
              <a:rPr lang="nb-NO" sz="900" dirty="0">
                <a:solidFill>
                  <a:schemeClr val="accent1"/>
                </a:solidFill>
              </a:rPr>
              <a:t>Livskvalitet</a:t>
            </a:r>
          </a:p>
          <a:p>
            <a:pPr marL="72000" indent="-72000">
              <a:lnSpc>
                <a:spcPct val="108000"/>
              </a:lnSpc>
              <a:buFont typeface="Arial" panose="020B0604020202020204" pitchFamily="34" charset="0"/>
              <a:buChar char="•"/>
            </a:pPr>
            <a:r>
              <a:rPr lang="nb-NO" sz="900" dirty="0">
                <a:solidFill>
                  <a:schemeClr val="accent1"/>
                </a:solidFill>
              </a:rPr>
              <a:t>Psykisk helse</a:t>
            </a:r>
          </a:p>
        </p:txBody>
      </p:sp>
      <p:sp>
        <p:nvSpPr>
          <p:cNvPr id="14" name="TekstSylinder 13">
            <a:extLst>
              <a:ext uri="{FF2B5EF4-FFF2-40B4-BE49-F238E27FC236}">
                <a16:creationId xmlns:a16="http://schemas.microsoft.com/office/drawing/2014/main" id="{87EFFB7F-D93B-4BB3-BF30-59505EF7414B}"/>
              </a:ext>
            </a:extLst>
          </p:cNvPr>
          <p:cNvSpPr txBox="1"/>
          <p:nvPr/>
        </p:nvSpPr>
        <p:spPr>
          <a:xfrm>
            <a:off x="3475644" y="2621822"/>
            <a:ext cx="945387" cy="590739"/>
          </a:xfrm>
          <a:prstGeom prst="rect">
            <a:avLst/>
          </a:prstGeom>
          <a:noFill/>
        </p:spPr>
        <p:txBody>
          <a:bodyPr wrap="square" lIns="0" tIns="0" rIns="0" bIns="0">
            <a:spAutoFit/>
          </a:bodyPr>
          <a:lstStyle/>
          <a:p>
            <a:pPr marL="72000" indent="-72000">
              <a:lnSpc>
                <a:spcPct val="108000"/>
              </a:lnSpc>
              <a:buFont typeface="Arial" panose="020B0604020202020204" pitchFamily="34" charset="0"/>
              <a:buChar char="•"/>
            </a:pPr>
            <a:r>
              <a:rPr lang="nb-NO" sz="900" dirty="0">
                <a:solidFill>
                  <a:schemeClr val="accent1"/>
                </a:solidFill>
              </a:rPr>
              <a:t>Motorikk</a:t>
            </a:r>
          </a:p>
          <a:p>
            <a:pPr marL="72000" indent="-72000">
              <a:lnSpc>
                <a:spcPct val="108000"/>
              </a:lnSpc>
              <a:buFont typeface="Arial" panose="020B0604020202020204" pitchFamily="34" charset="0"/>
              <a:buChar char="•"/>
            </a:pPr>
            <a:r>
              <a:rPr lang="nb-NO" sz="900" dirty="0">
                <a:solidFill>
                  <a:schemeClr val="accent1"/>
                </a:solidFill>
              </a:rPr>
              <a:t>Læring</a:t>
            </a:r>
          </a:p>
          <a:p>
            <a:pPr marL="72000" indent="-72000">
              <a:lnSpc>
                <a:spcPct val="108000"/>
              </a:lnSpc>
              <a:buFont typeface="Arial" panose="020B0604020202020204" pitchFamily="34" charset="0"/>
              <a:buChar char="•"/>
            </a:pPr>
            <a:r>
              <a:rPr lang="nb-NO" sz="900" dirty="0">
                <a:solidFill>
                  <a:schemeClr val="accent1"/>
                </a:solidFill>
              </a:rPr>
              <a:t>Psykisk helse</a:t>
            </a:r>
          </a:p>
          <a:p>
            <a:pPr marL="72000" indent="-72000">
              <a:lnSpc>
                <a:spcPct val="108000"/>
              </a:lnSpc>
              <a:buFont typeface="Arial" panose="020B0604020202020204" pitchFamily="34" charset="0"/>
              <a:buChar char="•"/>
            </a:pPr>
            <a:r>
              <a:rPr lang="nb-NO" sz="900" dirty="0">
                <a:solidFill>
                  <a:schemeClr val="accent1"/>
                </a:solidFill>
              </a:rPr>
              <a:t>Skjeletthelse</a:t>
            </a:r>
          </a:p>
        </p:txBody>
      </p:sp>
      <p:sp>
        <p:nvSpPr>
          <p:cNvPr id="16" name="TekstSylinder 15">
            <a:extLst>
              <a:ext uri="{FF2B5EF4-FFF2-40B4-BE49-F238E27FC236}">
                <a16:creationId xmlns:a16="http://schemas.microsoft.com/office/drawing/2014/main" id="{7EED8D29-1EA9-4863-9138-0FA716B7853A}"/>
              </a:ext>
            </a:extLst>
          </p:cNvPr>
          <p:cNvSpPr txBox="1"/>
          <p:nvPr/>
        </p:nvSpPr>
        <p:spPr>
          <a:xfrm>
            <a:off x="5718333" y="2621822"/>
            <a:ext cx="1322547" cy="740331"/>
          </a:xfrm>
          <a:prstGeom prst="rect">
            <a:avLst/>
          </a:prstGeom>
          <a:noFill/>
        </p:spPr>
        <p:txBody>
          <a:bodyPr wrap="square" lIns="0" tIns="0" rIns="0" bIns="0">
            <a:spAutoFit/>
          </a:bodyPr>
          <a:lstStyle/>
          <a:p>
            <a:pPr marL="72000" indent="-72000">
              <a:lnSpc>
                <a:spcPct val="108000"/>
              </a:lnSpc>
              <a:buFont typeface="Arial" panose="020B0604020202020204" pitchFamily="34" charset="0"/>
              <a:buChar char="•"/>
            </a:pPr>
            <a:r>
              <a:rPr lang="nb-NO" sz="900" dirty="0">
                <a:solidFill>
                  <a:schemeClr val="accent1"/>
                </a:solidFill>
              </a:rPr>
              <a:t>Hjerte- og karsykdom</a:t>
            </a:r>
          </a:p>
          <a:p>
            <a:pPr marL="72000" indent="-72000">
              <a:lnSpc>
                <a:spcPct val="108000"/>
              </a:lnSpc>
              <a:buFont typeface="Arial" panose="020B0604020202020204" pitchFamily="34" charset="0"/>
              <a:buChar char="•"/>
            </a:pPr>
            <a:r>
              <a:rPr lang="nb-NO" sz="900" dirty="0">
                <a:solidFill>
                  <a:schemeClr val="accent1"/>
                </a:solidFill>
              </a:rPr>
              <a:t>Type 2 diabetes</a:t>
            </a:r>
          </a:p>
          <a:p>
            <a:pPr marL="72000" indent="-72000">
              <a:lnSpc>
                <a:spcPct val="108000"/>
              </a:lnSpc>
              <a:buFont typeface="Arial" panose="020B0604020202020204" pitchFamily="34" charset="0"/>
              <a:buChar char="•"/>
            </a:pPr>
            <a:r>
              <a:rPr lang="nb-NO" sz="900" dirty="0">
                <a:solidFill>
                  <a:schemeClr val="accent1"/>
                </a:solidFill>
              </a:rPr>
              <a:t>Kreft</a:t>
            </a:r>
          </a:p>
          <a:p>
            <a:pPr marL="72000" indent="-72000">
              <a:lnSpc>
                <a:spcPct val="108000"/>
              </a:lnSpc>
              <a:buFont typeface="Arial" panose="020B0604020202020204" pitchFamily="34" charset="0"/>
              <a:buChar char="•"/>
            </a:pPr>
            <a:r>
              <a:rPr lang="nb-NO" sz="900" dirty="0">
                <a:solidFill>
                  <a:schemeClr val="accent1"/>
                </a:solidFill>
              </a:rPr>
              <a:t>Lungesykdommer</a:t>
            </a:r>
          </a:p>
          <a:p>
            <a:pPr marL="72000" indent="-72000">
              <a:lnSpc>
                <a:spcPct val="108000"/>
              </a:lnSpc>
              <a:buFont typeface="Arial" panose="020B0604020202020204" pitchFamily="34" charset="0"/>
              <a:buChar char="•"/>
            </a:pPr>
            <a:r>
              <a:rPr lang="nb-NO" sz="900" dirty="0">
                <a:solidFill>
                  <a:schemeClr val="accent1"/>
                </a:solidFill>
              </a:rPr>
              <a:t>Benskjørhet</a:t>
            </a:r>
          </a:p>
        </p:txBody>
      </p:sp>
      <p:sp>
        <p:nvSpPr>
          <p:cNvPr id="18" name="TekstSylinder 17">
            <a:extLst>
              <a:ext uri="{FF2B5EF4-FFF2-40B4-BE49-F238E27FC236}">
                <a16:creationId xmlns:a16="http://schemas.microsoft.com/office/drawing/2014/main" id="{07BA3B1F-190F-477B-958E-7A5A2F873D5F}"/>
              </a:ext>
            </a:extLst>
          </p:cNvPr>
          <p:cNvSpPr txBox="1"/>
          <p:nvPr/>
        </p:nvSpPr>
        <p:spPr>
          <a:xfrm>
            <a:off x="7150892" y="2621822"/>
            <a:ext cx="1043339" cy="740331"/>
          </a:xfrm>
          <a:prstGeom prst="rect">
            <a:avLst/>
          </a:prstGeom>
          <a:noFill/>
        </p:spPr>
        <p:txBody>
          <a:bodyPr wrap="square" lIns="0" tIns="0" rIns="0" bIns="0">
            <a:spAutoFit/>
          </a:bodyPr>
          <a:lstStyle/>
          <a:p>
            <a:pPr marL="72000" indent="-72000">
              <a:lnSpc>
                <a:spcPct val="108000"/>
              </a:lnSpc>
              <a:buFont typeface="Arial" panose="020B0604020202020204" pitchFamily="34" charset="0"/>
              <a:buChar char="•"/>
            </a:pPr>
            <a:r>
              <a:rPr lang="nb-NO" sz="900" dirty="0">
                <a:solidFill>
                  <a:schemeClr val="accent1"/>
                </a:solidFill>
              </a:rPr>
              <a:t>Aldring</a:t>
            </a:r>
          </a:p>
          <a:p>
            <a:pPr marL="72000" indent="-72000">
              <a:lnSpc>
                <a:spcPct val="108000"/>
              </a:lnSpc>
              <a:buFont typeface="Arial" panose="020B0604020202020204" pitchFamily="34" charset="0"/>
              <a:buChar char="•"/>
            </a:pPr>
            <a:r>
              <a:rPr lang="nb-NO" sz="900" dirty="0">
                <a:solidFill>
                  <a:schemeClr val="accent1"/>
                </a:solidFill>
              </a:rPr>
              <a:t>Fall og brudd</a:t>
            </a:r>
          </a:p>
          <a:p>
            <a:pPr marL="72000" indent="-72000">
              <a:lnSpc>
                <a:spcPct val="108000"/>
              </a:lnSpc>
              <a:buFont typeface="Arial" panose="020B0604020202020204" pitchFamily="34" charset="0"/>
              <a:buChar char="•"/>
            </a:pPr>
            <a:r>
              <a:rPr lang="nb-NO" sz="900" dirty="0">
                <a:solidFill>
                  <a:schemeClr val="accent1"/>
                </a:solidFill>
              </a:rPr>
              <a:t>Fysisk funksjon</a:t>
            </a:r>
          </a:p>
          <a:p>
            <a:pPr marL="72000" indent="-72000">
              <a:lnSpc>
                <a:spcPct val="108000"/>
              </a:lnSpc>
              <a:buFont typeface="Arial" panose="020B0604020202020204" pitchFamily="34" charset="0"/>
              <a:buChar char="•"/>
            </a:pPr>
            <a:r>
              <a:rPr lang="nb-NO" sz="900" dirty="0">
                <a:solidFill>
                  <a:schemeClr val="accent1"/>
                </a:solidFill>
              </a:rPr>
              <a:t>Sykdommer</a:t>
            </a:r>
          </a:p>
          <a:p>
            <a:pPr marL="72000" indent="-72000">
              <a:lnSpc>
                <a:spcPct val="108000"/>
              </a:lnSpc>
              <a:buFont typeface="Arial" panose="020B0604020202020204" pitchFamily="34" charset="0"/>
              <a:buChar char="•"/>
            </a:pPr>
            <a:r>
              <a:rPr lang="nb-NO" sz="900" dirty="0">
                <a:solidFill>
                  <a:schemeClr val="accent1"/>
                </a:solidFill>
              </a:rPr>
              <a:t>Leverskader</a:t>
            </a:r>
          </a:p>
        </p:txBody>
      </p:sp>
      <p:sp>
        <p:nvSpPr>
          <p:cNvPr id="20" name="TekstSylinder 19">
            <a:extLst>
              <a:ext uri="{FF2B5EF4-FFF2-40B4-BE49-F238E27FC236}">
                <a16:creationId xmlns:a16="http://schemas.microsoft.com/office/drawing/2014/main" id="{93F6188D-1BAE-4334-B713-CF6839A11F19}"/>
              </a:ext>
            </a:extLst>
          </p:cNvPr>
          <p:cNvSpPr txBox="1"/>
          <p:nvPr/>
        </p:nvSpPr>
        <p:spPr>
          <a:xfrm>
            <a:off x="8464203" y="2445145"/>
            <a:ext cx="413097" cy="138499"/>
          </a:xfrm>
          <a:prstGeom prst="rect">
            <a:avLst/>
          </a:prstGeom>
          <a:noFill/>
        </p:spPr>
        <p:txBody>
          <a:bodyPr wrap="square" lIns="0" tIns="0" rIns="0" bIns="0">
            <a:spAutoFit/>
          </a:bodyPr>
          <a:lstStyle/>
          <a:p>
            <a:r>
              <a:rPr lang="nb-NO" sz="900" dirty="0">
                <a:solidFill>
                  <a:schemeClr val="accent1"/>
                </a:solidFill>
              </a:rPr>
              <a:t>ALDER</a:t>
            </a:r>
          </a:p>
        </p:txBody>
      </p:sp>
      <p:pic>
        <p:nvPicPr>
          <p:cNvPr id="21" name="Grafikk 20">
            <a:extLst>
              <a:ext uri="{FF2B5EF4-FFF2-40B4-BE49-F238E27FC236}">
                <a16:creationId xmlns:a16="http://schemas.microsoft.com/office/drawing/2014/main" id="{FB3A382D-11FA-44E9-B7F6-F5073192C7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90231" y="2459172"/>
            <a:ext cx="5904000" cy="76019"/>
          </a:xfrm>
          <a:prstGeom prst="rect">
            <a:avLst/>
          </a:prstGeom>
        </p:spPr>
      </p:pic>
      <p:sp>
        <p:nvSpPr>
          <p:cNvPr id="22" name="TekstSylinder 21">
            <a:extLst>
              <a:ext uri="{FF2B5EF4-FFF2-40B4-BE49-F238E27FC236}">
                <a16:creationId xmlns:a16="http://schemas.microsoft.com/office/drawing/2014/main" id="{22C3C139-0BD8-4EAE-9D8C-2A5E4A1A9FAB}"/>
              </a:ext>
            </a:extLst>
          </p:cNvPr>
          <p:cNvSpPr txBox="1"/>
          <p:nvPr/>
        </p:nvSpPr>
        <p:spPr>
          <a:xfrm>
            <a:off x="2295256" y="2621822"/>
            <a:ext cx="1125382" cy="291555"/>
          </a:xfrm>
          <a:prstGeom prst="rect">
            <a:avLst/>
          </a:prstGeom>
          <a:noFill/>
        </p:spPr>
        <p:txBody>
          <a:bodyPr wrap="square" lIns="0" tIns="0" rIns="0" bIns="0">
            <a:spAutoFit/>
          </a:bodyPr>
          <a:lstStyle/>
          <a:p>
            <a:pPr marL="72000" indent="-72000">
              <a:lnSpc>
                <a:spcPct val="108000"/>
              </a:lnSpc>
              <a:buFont typeface="Arial" panose="020B0604020202020204" pitchFamily="34" charset="0"/>
              <a:buChar char="•"/>
            </a:pPr>
            <a:r>
              <a:rPr lang="nb-NO" sz="900" dirty="0">
                <a:solidFill>
                  <a:schemeClr val="accent1"/>
                </a:solidFill>
              </a:rPr>
              <a:t>Svangerskap og svangerskapsutfall</a:t>
            </a:r>
          </a:p>
        </p:txBody>
      </p:sp>
      <p:pic>
        <p:nvPicPr>
          <p:cNvPr id="25" name="Grafikk 24">
            <a:extLst>
              <a:ext uri="{FF2B5EF4-FFF2-40B4-BE49-F238E27FC236}">
                <a16:creationId xmlns:a16="http://schemas.microsoft.com/office/drawing/2014/main" id="{E48DFD10-FC5D-4A71-8016-D93CAF48A5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86839" y="2221228"/>
            <a:ext cx="317258" cy="237944"/>
          </a:xfrm>
          <a:prstGeom prst="rect">
            <a:avLst/>
          </a:prstGeom>
        </p:spPr>
      </p:pic>
      <p:pic>
        <p:nvPicPr>
          <p:cNvPr id="27" name="Grafikk 26">
            <a:extLst>
              <a:ext uri="{FF2B5EF4-FFF2-40B4-BE49-F238E27FC236}">
                <a16:creationId xmlns:a16="http://schemas.microsoft.com/office/drawing/2014/main" id="{A6E18D52-2BAC-4015-B34D-F604DD230F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11816" y="1901806"/>
            <a:ext cx="298126" cy="557366"/>
          </a:xfrm>
          <a:prstGeom prst="rect">
            <a:avLst/>
          </a:prstGeom>
        </p:spPr>
      </p:pic>
      <p:pic>
        <p:nvPicPr>
          <p:cNvPr id="29" name="Grafikk 28">
            <a:extLst>
              <a:ext uri="{FF2B5EF4-FFF2-40B4-BE49-F238E27FC236}">
                <a16:creationId xmlns:a16="http://schemas.microsoft.com/office/drawing/2014/main" id="{E58E3A8C-FBD0-40DE-8B6A-3BCA735BE49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91985" y="1763146"/>
            <a:ext cx="658091" cy="723900"/>
          </a:xfrm>
          <a:prstGeom prst="rect">
            <a:avLst/>
          </a:prstGeom>
        </p:spPr>
      </p:pic>
      <p:pic>
        <p:nvPicPr>
          <p:cNvPr id="31" name="Grafikk 30">
            <a:extLst>
              <a:ext uri="{FF2B5EF4-FFF2-40B4-BE49-F238E27FC236}">
                <a16:creationId xmlns:a16="http://schemas.microsoft.com/office/drawing/2014/main" id="{84462BAB-2C2D-42F8-901A-1F7B34164A0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7795" y="1512562"/>
            <a:ext cx="369250" cy="967691"/>
          </a:xfrm>
          <a:prstGeom prst="rect">
            <a:avLst/>
          </a:prstGeom>
        </p:spPr>
      </p:pic>
      <p:pic>
        <p:nvPicPr>
          <p:cNvPr id="33" name="Grafikk 32">
            <a:extLst>
              <a:ext uri="{FF2B5EF4-FFF2-40B4-BE49-F238E27FC236}">
                <a16:creationId xmlns:a16="http://schemas.microsoft.com/office/drawing/2014/main" id="{E7649165-F2DD-4AE1-B319-787C660DB8D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00800" y="1533491"/>
            <a:ext cx="415435" cy="947712"/>
          </a:xfrm>
          <a:prstGeom prst="rect">
            <a:avLst/>
          </a:prstGeom>
        </p:spPr>
      </p:pic>
      <p:pic>
        <p:nvPicPr>
          <p:cNvPr id="35" name="Grafikk 34">
            <a:extLst>
              <a:ext uri="{FF2B5EF4-FFF2-40B4-BE49-F238E27FC236}">
                <a16:creationId xmlns:a16="http://schemas.microsoft.com/office/drawing/2014/main" id="{2D562F68-BF30-421C-9AEA-B58C0F2CA59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421194" y="1671750"/>
            <a:ext cx="420179" cy="828000"/>
          </a:xfrm>
          <a:prstGeom prst="rect">
            <a:avLst/>
          </a:prstGeom>
        </p:spPr>
      </p:pic>
    </p:spTree>
    <p:extLst>
      <p:ext uri="{BB962C8B-B14F-4D97-AF65-F5344CB8AC3E}">
        <p14:creationId xmlns:p14="http://schemas.microsoft.com/office/powerpoint/2010/main" val="80274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D9397E3A-605A-4736-9222-44BF23459A69}"/>
              </a:ext>
            </a:extLst>
          </p:cNvPr>
          <p:cNvSpPr>
            <a:spLocks noGrp="1"/>
          </p:cNvSpPr>
          <p:nvPr>
            <p:ph type="ftr" sz="quarter" idx="11"/>
          </p:nvPr>
        </p:nvSpPr>
        <p:spPr/>
        <p:txBody>
          <a:bodyPr>
            <a:normAutofit lnSpcReduction="10000"/>
          </a:bodyPr>
          <a:lstStyle/>
          <a:p>
            <a:r>
              <a:rPr lang="nb-NO" dirty="0"/>
              <a:t>Bakgrunn</a:t>
            </a:r>
          </a:p>
        </p:txBody>
      </p:sp>
      <p:sp>
        <p:nvSpPr>
          <p:cNvPr id="6" name="Plassholder for tekst 5">
            <a:extLst>
              <a:ext uri="{FF2B5EF4-FFF2-40B4-BE49-F238E27FC236}">
                <a16:creationId xmlns:a16="http://schemas.microsoft.com/office/drawing/2014/main" id="{2DEC8BD5-7371-4A21-A055-323D05DC3980}"/>
              </a:ext>
            </a:extLst>
          </p:cNvPr>
          <p:cNvSpPr>
            <a:spLocks noGrp="1"/>
          </p:cNvSpPr>
          <p:nvPr>
            <p:ph type="body" idx="13"/>
          </p:nvPr>
        </p:nvSpPr>
        <p:spPr>
          <a:xfrm>
            <a:off x="1796251" y="1447562"/>
            <a:ext cx="5551498" cy="2142583"/>
          </a:xfrm>
        </p:spPr>
        <p:txBody>
          <a:bodyPr>
            <a:normAutofit/>
          </a:bodyPr>
          <a:lstStyle/>
          <a:p>
            <a:pPr>
              <a:lnSpc>
                <a:spcPct val="115000"/>
              </a:lnSpc>
            </a:pPr>
            <a:r>
              <a:rPr lang="nb-NO" dirty="0"/>
              <a:t>«Ny forskning på fysisk aktivitet og helse gjennom  </a:t>
            </a:r>
            <a:br>
              <a:rPr lang="nb-NO" dirty="0"/>
            </a:br>
            <a:r>
              <a:rPr lang="nb-NO" dirty="0"/>
              <a:t>hele livet viser at fysisk aktive vil ha langt bedre fysisk  </a:t>
            </a:r>
            <a:br>
              <a:rPr lang="nb-NO" dirty="0"/>
            </a:br>
            <a:r>
              <a:rPr lang="nb-NO" dirty="0"/>
              <a:t>og psykisk helse enn fysisk inaktive. Bare noen få minutters daglig fysisk aktivitet, tilsvarende rask gange, har stor  helsegevinst. Overdreven fysisk aktivitet gir ikke  nødvendigvis økt helsegevinst.»</a:t>
            </a:r>
          </a:p>
        </p:txBody>
      </p:sp>
      <p:sp>
        <p:nvSpPr>
          <p:cNvPr id="5" name="Tittel 4">
            <a:extLst>
              <a:ext uri="{FF2B5EF4-FFF2-40B4-BE49-F238E27FC236}">
                <a16:creationId xmlns:a16="http://schemas.microsoft.com/office/drawing/2014/main" id="{8FECC7FC-29E4-4CD5-9863-7D33CB24C115}"/>
              </a:ext>
            </a:extLst>
          </p:cNvPr>
          <p:cNvSpPr>
            <a:spLocks noGrp="1"/>
          </p:cNvSpPr>
          <p:nvPr>
            <p:ph type="title"/>
          </p:nvPr>
        </p:nvSpPr>
        <p:spPr/>
        <p:txBody>
          <a:bodyPr/>
          <a:lstStyle/>
          <a:p>
            <a:r>
              <a:rPr lang="nb-NO" dirty="0"/>
              <a:t>Helseeffekter av fysisk aktivitet </a:t>
            </a:r>
          </a:p>
        </p:txBody>
      </p:sp>
      <p:pic>
        <p:nvPicPr>
          <p:cNvPr id="8" name="Grafikk 7">
            <a:extLst>
              <a:ext uri="{FF2B5EF4-FFF2-40B4-BE49-F238E27FC236}">
                <a16:creationId xmlns:a16="http://schemas.microsoft.com/office/drawing/2014/main" id="{03F68223-C4AA-4E64-8A4B-AF34A3C286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4758" y="2770680"/>
            <a:ext cx="1727255" cy="1899980"/>
          </a:xfrm>
          <a:prstGeom prst="rect">
            <a:avLst/>
          </a:prstGeom>
        </p:spPr>
      </p:pic>
    </p:spTree>
    <p:extLst>
      <p:ext uri="{BB962C8B-B14F-4D97-AF65-F5344CB8AC3E}">
        <p14:creationId xmlns:p14="http://schemas.microsoft.com/office/powerpoint/2010/main" val="1815745087"/>
      </p:ext>
    </p:extLst>
  </p:cSld>
  <p:clrMapOvr>
    <a:masterClrMapping/>
  </p:clrMapOvr>
</p:sld>
</file>

<file path=ppt/theme/theme1.xml><?xml version="1.0" encoding="utf-8"?>
<a:theme xmlns:a="http://schemas.openxmlformats.org/drawingml/2006/main" name="Office-tema">
  <a:themeElements>
    <a:clrScheme name="Helsedirektoratet">
      <a:dk1>
        <a:sysClr val="windowText" lastClr="000000"/>
      </a:dk1>
      <a:lt1>
        <a:sysClr val="window" lastClr="FFFFFF"/>
      </a:lt1>
      <a:dk2>
        <a:srgbClr val="1B2746"/>
      </a:dk2>
      <a:lt2>
        <a:srgbClr val="FDF3F1"/>
      </a:lt2>
      <a:accent1>
        <a:srgbClr val="078A83"/>
      </a:accent1>
      <a:accent2>
        <a:srgbClr val="2261A9"/>
      </a:accent2>
      <a:accent3>
        <a:srgbClr val="1B2746"/>
      </a:accent3>
      <a:accent4>
        <a:srgbClr val="EE777C"/>
      </a:accent4>
      <a:accent5>
        <a:srgbClr val="FCECE8"/>
      </a:accent5>
      <a:accent6>
        <a:srgbClr val="FCB533"/>
      </a:accent6>
      <a:hlink>
        <a:srgbClr val="0563C1"/>
      </a:hlink>
      <a:folHlink>
        <a:srgbClr val="954F72"/>
      </a:folHlink>
    </a:clrScheme>
    <a:fontScheme name="Helsedirektoratet">
      <a:majorFont>
        <a:latin typeface="Open Sans"/>
        <a:ea typeface=""/>
        <a:cs typeface=""/>
      </a:majorFont>
      <a:minorFont>
        <a:latin typeface="Open Sans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a:spAutoFit/>
      </a:bodyPr>
      <a:lstStyle>
        <a:defPPr algn="l">
          <a:lnSpc>
            <a:spcPct val="108000"/>
          </a:lnSpc>
          <a:defRPr sz="1200" dirty="0">
            <a:solidFill>
              <a:schemeClr val="accent1"/>
            </a:solidFill>
          </a:defRPr>
        </a:defPPr>
      </a:lstStyle>
    </a:txDef>
  </a:objectDefaults>
  <a:extraClrSchemeLst/>
  <a:extLst>
    <a:ext uri="{05A4C25C-085E-4340-85A3-A5531E510DB2}">
      <thm15:themeFamily xmlns:thm15="http://schemas.microsoft.com/office/thememl/2012/main" name="PPTmal_Helsedirektoratet.potx" id="{7EA0B098-0229-4E24-92E9-7A4706C9BB4B}" vid="{C58D0115-BFCA-4E97-A188-C90F5FE1D7C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982FC97A4EB864EBF6B6ADD443A67CC" ma:contentTypeVersion="10" ma:contentTypeDescription="Opprett et nytt dokument." ma:contentTypeScope="" ma:versionID="e2de20b73390c1f17a6a6cd99c1b3ba8">
  <xsd:schema xmlns:xsd="http://www.w3.org/2001/XMLSchema" xmlns:xs="http://www.w3.org/2001/XMLSchema" xmlns:p="http://schemas.microsoft.com/office/2006/metadata/properties" xmlns:ns2="3b00a67f-9791-437e-b702-303a706ea042" targetNamespace="http://schemas.microsoft.com/office/2006/metadata/properties" ma:root="true" ma:fieldsID="09cedbcf6ee9081862e1a738c4a92628" ns2:_="">
    <xsd:import namespace="3b00a67f-9791-437e-b702-303a706ea0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00a67f-9791-437e-b702-303a706ea0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F8AC40-D18E-4A5C-A716-205A00C51B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00a67f-9791-437e-b702-303a706ea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EFF653-86B0-44BB-868D-929AA9D39C0A}">
  <ds:schemaRefs>
    <ds:schemaRef ds:uri="http://schemas.microsoft.com/sharepoint/v3/contenttype/forms"/>
  </ds:schemaRefs>
</ds:datastoreItem>
</file>

<file path=customXml/itemProps3.xml><?xml version="1.0" encoding="utf-8"?>
<ds:datastoreItem xmlns:ds="http://schemas.openxmlformats.org/officeDocument/2006/customXml" ds:itemID="{C4118763-80CB-40FC-8550-16F650BA66C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Office-tema</Template>
  <TotalTime>203</TotalTime>
  <Words>3873</Words>
  <Application>Microsoft Office PowerPoint</Application>
  <PresentationFormat>Skjermfremvisning (16:9)</PresentationFormat>
  <Paragraphs>361</Paragraphs>
  <Slides>67</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67</vt:i4>
      </vt:variant>
    </vt:vector>
  </HeadingPairs>
  <TitlesOfParts>
    <vt:vector size="72" baseType="lpstr">
      <vt:lpstr>Arial</vt:lpstr>
      <vt:lpstr>Calibri</vt:lpstr>
      <vt:lpstr>Open Sans</vt:lpstr>
      <vt:lpstr>Open Sans Semibold</vt:lpstr>
      <vt:lpstr>Office-tema</vt:lpstr>
      <vt:lpstr>Sammen om aktive liv</vt:lpstr>
      <vt:lpstr>Anmodningsvedtak  nr. 1001 (2016–2017), 19. juni 2017</vt:lpstr>
      <vt:lpstr>Innhold i handlingsplanen </vt:lpstr>
      <vt:lpstr>01 /</vt:lpstr>
      <vt:lpstr>Sammen om aktive liv </vt:lpstr>
      <vt:lpstr>Sammen om aktive liv </vt:lpstr>
      <vt:lpstr>Sammen om aktive liv </vt:lpstr>
      <vt:lpstr>Helseeffekter av fysisk aktivitet </vt:lpstr>
      <vt:lpstr>Helseeffekter av fysisk aktivitet </vt:lpstr>
      <vt:lpstr>Vi er for lite  fysisk aktive </vt:lpstr>
      <vt:lpstr>PowerPoint-presentasjon</vt:lpstr>
      <vt:lpstr>Vi bruker for mye tid i ro</vt:lpstr>
      <vt:lpstr>PowerPoint-presentasjon</vt:lpstr>
      <vt:lpstr>Helseeffekter av fysisk aktivitet </vt:lpstr>
      <vt:lpstr>Møte samfunnsendringer og utfordringer </vt:lpstr>
      <vt:lpstr>02 /</vt:lpstr>
      <vt:lpstr>PowerPoint-presentasjon</vt:lpstr>
      <vt:lpstr>PowerPoint-presentasjon</vt:lpstr>
      <vt:lpstr>Mål</vt:lpstr>
      <vt:lpstr>Strategiske grep</vt:lpstr>
      <vt:lpstr>Målgrupper</vt:lpstr>
      <vt:lpstr>Innsatsområder</vt:lpstr>
      <vt:lpstr>03 /</vt:lpstr>
      <vt:lpstr>Gå- og aktivitets-  vennlige nærmiljøer</vt:lpstr>
      <vt:lpstr>Gå- og aktivitetsvennlige nærmiljøer</vt:lpstr>
      <vt:lpstr>PowerPoint-presentasjon</vt:lpstr>
      <vt:lpstr>Rekkevidde fra bolig </vt:lpstr>
      <vt:lpstr>Tiltak kapittel 3  Gå- og aktivitetsvennlige nærmiljøer</vt:lpstr>
      <vt:lpstr>04 /</vt:lpstr>
      <vt:lpstr>Vår aktive fritid</vt:lpstr>
      <vt:lpstr>PowerPoint-presentasjon</vt:lpstr>
      <vt:lpstr>PowerPoint-presentasjon</vt:lpstr>
      <vt:lpstr>PowerPoint-presentasjon</vt:lpstr>
      <vt:lpstr>PowerPoint-presentasjon</vt:lpstr>
      <vt:lpstr>Tiltak kapittel 4  –Vår aktive fritid </vt:lpstr>
      <vt:lpstr>Tiltak kapittel 4  Gå- og aktivitetsvennlige nærmiljøer</vt:lpstr>
      <vt:lpstr>05 /</vt:lpstr>
      <vt:lpstr>Mer aktivitet på hverdagsarenaene </vt:lpstr>
      <vt:lpstr>Barnehagene</vt:lpstr>
      <vt:lpstr>PowerPoint-presentasjon</vt:lpstr>
      <vt:lpstr>Skole og SFO </vt:lpstr>
      <vt:lpstr>PowerPoint-presentasjon</vt:lpstr>
      <vt:lpstr>PowerPoint-presentasjon</vt:lpstr>
      <vt:lpstr>Tiltak kapittel 5  – Mer aktivitet på hverdags arenaene</vt:lpstr>
      <vt:lpstr>Tiltak kapittel 5  – Mer aktivitet på hverdags arenaene</vt:lpstr>
      <vt:lpstr>06 /</vt:lpstr>
      <vt:lpstr>Helse- og omsorgstjenester </vt:lpstr>
      <vt:lpstr>Tiltak kapittel 6  Helse- og omsorgstjenester </vt:lpstr>
      <vt:lpstr>07 /</vt:lpstr>
      <vt:lpstr>Kunnskaps utvikling og innovasjon</vt:lpstr>
      <vt:lpstr>Kunnskapsutvikling</vt:lpstr>
      <vt:lpstr>PowerPoint-presentasjon</vt:lpstr>
      <vt:lpstr>Digitalisering gir muligheter</vt:lpstr>
      <vt:lpstr>PowerPoint-presentasjon</vt:lpstr>
      <vt:lpstr>Tiltak kapittel 7  Kunnskaps utvikling og innovasjon</vt:lpstr>
      <vt:lpstr>08 /</vt:lpstr>
      <vt:lpstr>Organisering og oppfølging av arbeidet</vt:lpstr>
      <vt:lpstr>Oppfølging </vt:lpstr>
      <vt:lpstr>Så lite skal til   for å nå målene </vt:lpstr>
      <vt:lpstr>PowerPoint-presentasjon</vt:lpstr>
      <vt:lpstr>Tiltak kapittel 8  Organisering og oppfølging av arbeidet</vt:lpstr>
      <vt:lpstr>PowerPoint-presentasjon</vt:lpstr>
      <vt:lpstr>Generelle anbefalinger  om fysisk aktivitet </vt:lpstr>
      <vt:lpstr>Generelle anbefalinger  om fysisk aktivitet </vt:lpstr>
      <vt:lpstr>Generelle anbefalinger  om fysisk aktivitet </vt:lpstr>
      <vt:lpstr>Generelle anbefalinger  om fysisk aktivitet </vt:lpstr>
      <vt:lpstr>Vi bruker for  mye tid i ro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Sammen om aktive liv</dc:title>
  <dc:creator>Kathinka Eckhoff</dc:creator>
  <cp:lastModifiedBy>Heidi Fadum</cp:lastModifiedBy>
  <cp:revision>10</cp:revision>
  <dcterms:created xsi:type="dcterms:W3CDTF">2020-08-10T08:10:02Z</dcterms:created>
  <dcterms:modified xsi:type="dcterms:W3CDTF">2021-04-09T12:56:42Z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0x010100D982FC97A4EB864EBF6B6ADD443A67CC</vt:lpwstr>
  </property>
  <property fmtid="{D5CDD505-2E9C-101B-9397-08002B2CF9AE}" pid="3" name="MSIP_Label_52cb0b57-dde8-42fe-9f44-53162ebab993_Enabled">
    <vt:lpwstr>True</vt:lpwstr>
  </property>
  <property fmtid="{D5CDD505-2E9C-101B-9397-08002B2CF9AE}" pid="4" name="MSIP_Label_52cb0b57-dde8-42fe-9f44-53162ebab993_SiteId">
    <vt:lpwstr>f696e186-1c3b-44cd-bf76-5ace0e7007bd</vt:lpwstr>
  </property>
  <property fmtid="{D5CDD505-2E9C-101B-9397-08002B2CF9AE}" pid="5" name="MSIP_Label_52cb0b57-dde8-42fe-9f44-53162ebab993_Owner">
    <vt:lpwstr>Vigdis.Ronning@hod.dep.no</vt:lpwstr>
  </property>
  <property fmtid="{D5CDD505-2E9C-101B-9397-08002B2CF9AE}" pid="6" name="MSIP_Label_52cb0b57-dde8-42fe-9f44-53162ebab993_SetDate">
    <vt:lpwstr>2020-08-12T13:17:18.7160782Z</vt:lpwstr>
  </property>
  <property fmtid="{D5CDD505-2E9C-101B-9397-08002B2CF9AE}" pid="7" name="MSIP_Label_52cb0b57-dde8-42fe-9f44-53162ebab993_Name">
    <vt:lpwstr>Intern (HOD)</vt:lpwstr>
  </property>
  <property fmtid="{D5CDD505-2E9C-101B-9397-08002B2CF9AE}" pid="8" name="MSIP_Label_52cb0b57-dde8-42fe-9f44-53162ebab993_Application">
    <vt:lpwstr>Microsoft Azure Information Protection</vt:lpwstr>
  </property>
  <property fmtid="{D5CDD505-2E9C-101B-9397-08002B2CF9AE}" pid="9" name="MSIP_Label_52cb0b57-dde8-42fe-9f44-53162ebab993_ActionId">
    <vt:lpwstr>0ea0f2a0-a927-447b-99ba-d622ae9e8357</vt:lpwstr>
  </property>
  <property fmtid="{D5CDD505-2E9C-101B-9397-08002B2CF9AE}" pid="10" name="MSIP_Label_52cb0b57-dde8-42fe-9f44-53162ebab993_Extended_MSFT_Method">
    <vt:lpwstr>Automatic</vt:lpwstr>
  </property>
  <property fmtid="{D5CDD505-2E9C-101B-9397-08002B2CF9AE}" pid="11" name="Sensitivity">
    <vt:lpwstr>Intern (HOD)</vt:lpwstr>
  </property>
</Properties>
</file>