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449" r:id="rId5"/>
    <p:sldId id="453" r:id="rId6"/>
    <p:sldId id="438" r:id="rId7"/>
    <p:sldId id="390" r:id="rId8"/>
    <p:sldId id="378" r:id="rId9"/>
    <p:sldId id="440" r:id="rId10"/>
    <p:sldId id="442" r:id="rId11"/>
    <p:sldId id="391" r:id="rId12"/>
    <p:sldId id="441" r:id="rId13"/>
    <p:sldId id="392" r:id="rId14"/>
    <p:sldId id="400" r:id="rId15"/>
    <p:sldId id="393" r:id="rId16"/>
    <p:sldId id="443" r:id="rId17"/>
    <p:sldId id="397" r:id="rId18"/>
    <p:sldId id="462" r:id="rId19"/>
    <p:sldId id="464" r:id="rId20"/>
    <p:sldId id="465" r:id="rId21"/>
    <p:sldId id="447" r:id="rId22"/>
    <p:sldId id="296" r:id="rId23"/>
    <p:sldId id="484" r:id="rId24"/>
    <p:sldId id="456" r:id="rId25"/>
    <p:sldId id="445" r:id="rId26"/>
    <p:sldId id="493" r:id="rId27"/>
    <p:sldId id="482" r:id="rId28"/>
    <p:sldId id="451" r:id="rId29"/>
    <p:sldId id="457" r:id="rId30"/>
    <p:sldId id="459" r:id="rId31"/>
    <p:sldId id="461" r:id="rId32"/>
    <p:sldId id="466" r:id="rId33"/>
    <p:sldId id="458" r:id="rId34"/>
    <p:sldId id="494" r:id="rId35"/>
    <p:sldId id="495" r:id="rId36"/>
    <p:sldId id="483" r:id="rId37"/>
    <p:sldId id="467" r:id="rId38"/>
    <p:sldId id="497" r:id="rId39"/>
    <p:sldId id="498" r:id="rId40"/>
    <p:sldId id="492" r:id="rId41"/>
    <p:sldId id="485" r:id="rId42"/>
    <p:sldId id="470" r:id="rId43"/>
    <p:sldId id="471" r:id="rId44"/>
    <p:sldId id="474" r:id="rId45"/>
    <p:sldId id="487" r:id="rId46"/>
    <p:sldId id="475" r:id="rId47"/>
    <p:sldId id="486" r:id="rId48"/>
    <p:sldId id="476" r:id="rId49"/>
    <p:sldId id="473" r:id="rId50"/>
    <p:sldId id="472" r:id="rId51"/>
    <p:sldId id="499" r:id="rId52"/>
    <p:sldId id="500" r:id="rId53"/>
    <p:sldId id="488" r:id="rId54"/>
    <p:sldId id="489" r:id="rId55"/>
    <p:sldId id="478" r:id="rId56"/>
    <p:sldId id="479" r:id="rId57"/>
    <p:sldId id="480" r:id="rId58"/>
    <p:sldId id="502" r:id="rId59"/>
    <p:sldId id="490" r:id="rId60"/>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Naume Solem" initials="AN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66"/>
    <a:srgbClr val="D2EAEE"/>
    <a:srgbClr val="FFD036"/>
    <a:srgbClr val="82C8D5"/>
    <a:srgbClr val="F9FD55"/>
    <a:srgbClr val="F9FDD3"/>
    <a:srgbClr val="FAF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8" autoAdjust="0"/>
    <p:restoredTop sz="73869" autoAdjust="0"/>
  </p:normalViewPr>
  <p:slideViewPr>
    <p:cSldViewPr>
      <p:cViewPr varScale="1">
        <p:scale>
          <a:sx n="120" d="100"/>
          <a:sy n="120" d="100"/>
        </p:scale>
        <p:origin x="31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72053E81-673B-44AC-982D-4A8E3BB609CC}" type="datetimeFigureOut">
              <a:rPr lang="nb-NO" smtClean="0"/>
              <a:pPr/>
              <a:t>12.09.2022</a:t>
            </a:fld>
            <a:endParaRPr lang="nb-NO"/>
          </a:p>
        </p:txBody>
      </p:sp>
      <p:sp>
        <p:nvSpPr>
          <p:cNvPr id="4" name="Plassholder for bunntekst 3"/>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4763" y="9371014"/>
            <a:ext cx="2919412" cy="493712"/>
          </a:xfrm>
          <a:prstGeom prst="rect">
            <a:avLst/>
          </a:prstGeom>
        </p:spPr>
        <p:txBody>
          <a:bodyPr vert="horz" lIns="91440" tIns="45720" rIns="91440" bIns="45720" rtlCol="0" anchor="b"/>
          <a:lstStyle>
            <a:lvl1pPr algn="r">
              <a:defRPr sz="1200"/>
            </a:lvl1pPr>
          </a:lstStyle>
          <a:p>
            <a:fld id="{337CDE8C-6731-4F54-84E6-AAD6B8E1BF69}" type="slidenum">
              <a:rPr lang="nb-NO" smtClean="0"/>
              <a:pPr/>
              <a:t>‹#›</a:t>
            </a:fld>
            <a:endParaRPr lang="nb-NO"/>
          </a:p>
        </p:txBody>
      </p:sp>
    </p:spTree>
    <p:extLst>
      <p:ext uri="{BB962C8B-B14F-4D97-AF65-F5344CB8AC3E}">
        <p14:creationId xmlns:p14="http://schemas.microsoft.com/office/powerpoint/2010/main" val="18999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5A77E842-729D-41A8-892D-34CB50173C32}" type="datetimeFigureOut">
              <a:rPr lang="nb-NO" smtClean="0"/>
              <a:pPr/>
              <a:t>12.09.2022</a:t>
            </a:fld>
            <a:endParaRPr lang="nb-NO"/>
          </a:p>
        </p:txBody>
      </p:sp>
      <p:sp>
        <p:nvSpPr>
          <p:cNvPr id="4" name="Plassholder for lysbilde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BF4AE945-CBFB-4A0D-BFCD-8D47A2ABF332}" type="slidenum">
              <a:rPr lang="nb-NO" smtClean="0"/>
              <a:pPr/>
              <a:t>‹#›</a:t>
            </a:fld>
            <a:endParaRPr lang="nb-NO"/>
          </a:p>
        </p:txBody>
      </p:sp>
    </p:spTree>
    <p:extLst>
      <p:ext uri="{BB962C8B-B14F-4D97-AF65-F5344CB8AC3E}">
        <p14:creationId xmlns:p14="http://schemas.microsoft.com/office/powerpoint/2010/main" val="326492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 TIL KURS!</a:t>
            </a:r>
          </a:p>
          <a:p>
            <a:endParaRPr lang="nb-NO" dirty="0"/>
          </a:p>
          <a:p>
            <a:r>
              <a:rPr lang="nb-NO" dirty="0"/>
              <a:t>(Kurset er utviklet av Helsedirektoratet</a:t>
            </a:r>
            <a:r>
              <a:rPr lang="nb-NO" baseline="0" dirty="0"/>
              <a:t> og basert på kunnskap fra Nasjonal kompetansetjeneste for søvnsykdommer (sovno.no) og Folkehelseinstituttet.)</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1</a:t>
            </a:fld>
            <a:endParaRPr lang="nb-NO"/>
          </a:p>
        </p:txBody>
      </p:sp>
    </p:spTree>
    <p:extLst>
      <p:ext uri="{BB962C8B-B14F-4D97-AF65-F5344CB8AC3E}">
        <p14:creationId xmlns:p14="http://schemas.microsoft.com/office/powerpoint/2010/main" val="193010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Antall timer per natt: </a:t>
            </a:r>
            <a:r>
              <a:rPr lang="nb-NO" sz="1200" b="0" baseline="0" dirty="0"/>
              <a:t> Hvor mange timer man trenger er individuelt, det er en </a:t>
            </a:r>
            <a:r>
              <a:rPr lang="nb-NO" sz="1200" b="0" baseline="0" dirty="0">
                <a:solidFill>
                  <a:srgbClr val="FFFF00"/>
                </a:solidFill>
              </a:rPr>
              <a:t>myte</a:t>
            </a:r>
            <a:r>
              <a:rPr lang="nb-NO" sz="1200" b="0" baseline="0" dirty="0"/>
              <a:t> at man trenger 8 timer søvn, mange klarer seg med 5-6 timer.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4E66"/>
                </a:solidFill>
              </a:rPr>
              <a:t>Det er helt normalt å bruke litt tid på å sovne.</a:t>
            </a:r>
            <a:r>
              <a:rPr lang="nb-NO" sz="1200" b="1" baseline="0" dirty="0">
                <a:solidFill>
                  <a:srgbClr val="004E66"/>
                </a:solidFill>
              </a:rPr>
              <a:t> </a:t>
            </a:r>
            <a:r>
              <a:rPr lang="nb-NO" dirty="0">
                <a:solidFill>
                  <a:srgbClr val="004E66"/>
                </a:solidFill>
              </a:rPr>
              <a:t>Mange bruker litt tid på å sovne, det er ikke unormalt å bruke opptil 30 minutter</a:t>
            </a:r>
            <a:r>
              <a:rPr lang="nb-NO" baseline="0" dirty="0">
                <a:solidFill>
                  <a:srgbClr val="004E66"/>
                </a:solidFill>
              </a:rPr>
              <a:t> (viktig å formidle). </a:t>
            </a:r>
            <a:endParaRPr lang="nb-NO" dirty="0">
              <a:solidFill>
                <a:srgbClr val="004E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Det er normalt å våkne i løpet av natta. </a:t>
            </a:r>
            <a:r>
              <a:rPr lang="nb-NO" sz="1200" b="0" baseline="0" dirty="0"/>
              <a:t>(Dette er særlig viktig å formidle til personer som blir opphengt i at de ikke sover gjennom hele natta.) Det er vanlig å våkne og snu seg noen ganger, </a:t>
            </a:r>
            <a:r>
              <a:rPr lang="nb-NO" sz="1200" b="0" baseline="0" dirty="0" err="1"/>
              <a:t>evolusjonsmessig</a:t>
            </a:r>
            <a:r>
              <a:rPr lang="nb-NO" sz="1200" b="0" baseline="0" dirty="0"/>
              <a:t> er det også lurt å våkne. Å vri litt på seg gjør at vi unngår å bli stive og får hindret blodtilførsel. Å våkne blir først et problem hvis man ikke får sove igjen eller begynner å bekymre seg for å ikke få sove.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Vanlige våkenperioder om natta er så korte at vi ikke husker dem (mindre enn 2 minutter). Det er vanlig å ha flere slike perioder under en</a:t>
            </a:r>
            <a:r>
              <a:rPr lang="nb-NO" baseline="0" dirty="0"/>
              <a:t> natts søvn</a:t>
            </a:r>
            <a:r>
              <a:rPr lang="nb-NO" dirty="0"/>
              <a:t>.</a:t>
            </a: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Kvalitet er viktigere enn kvantitet.</a:t>
            </a:r>
            <a:r>
              <a:rPr lang="nb-NO" sz="1200" b="0" baseline="0" dirty="0"/>
              <a:t> Dvs. mengden dyp søvn. Har du 5 gode timer i strekk så kan det være tilstrekkelig.</a:t>
            </a:r>
            <a:r>
              <a:rPr lang="nb-NO" dirty="0"/>
              <a:t> </a:t>
            </a: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Søvnen endrer seg med alderen. Og også søvnbehovet. </a:t>
            </a:r>
            <a:r>
              <a:rPr lang="nb-NO" sz="1200" b="0" baseline="0" dirty="0"/>
              <a:t>Barn og ungdom trenger mer søvn enn voksne. Eldre sover mindre og har en lettere søvn. Etterhvert som man blir eldre får man mindre av den dype søvnen og våkner gjerne tidligere på morgenen. Man vet ikke helt hvorfor det er slik. </a:t>
            </a:r>
            <a:r>
              <a:rPr lang="nb-NO" dirty="0"/>
              <a:t>Noen hevder at lettere søvn med alderen henger sammen</a:t>
            </a:r>
            <a:r>
              <a:rPr lang="nb-NO" baseline="0" dirty="0"/>
              <a:t> med redusert produksjon av </a:t>
            </a:r>
            <a:r>
              <a:rPr lang="nb-NO" baseline="0" dirty="0" err="1"/>
              <a:t>melatonin</a:t>
            </a:r>
            <a:r>
              <a:rPr lang="nb-NO" baseline="0" dirty="0"/>
              <a:t>. Melatonin kalles også «søvnhormonet» eller «mørkets hormon» , nivået når et maksimum midt på natta, i tre-fire tiden. Melatonin har klare effekter på søvnen og døgnrytmen vår. </a:t>
            </a: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10</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Alle virveldyr sover. Hvis ikke, dør de. Vi trenger alle hvile. Men man vet ikke helt hvorfor vi må sove. Søvn er et grunnleggende behov og dermed helt nødvendig for alle.  Ny forskning tyder på at skadelige stoffskifteprodukter «vaskes vekk» fra hjernen når vi sover.</a:t>
            </a:r>
            <a:r>
              <a:rPr lang="nb-NO" baseline="0" dirty="0"/>
              <a:t> </a:t>
            </a:r>
            <a:endParaRPr lang="nb-NO" baseline="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aseline="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effectLst/>
              </a:rPr>
              <a:t>Søvn forbereder hjernen</a:t>
            </a:r>
            <a:r>
              <a:rPr lang="nb-NO" baseline="0" dirty="0">
                <a:effectLst/>
              </a:rPr>
              <a:t> på læring og er nødvendig for at minner skal kunne lagres i langtidshukommelsen.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Kroppen og hjernen reparerer og vedlikeholder seg selv mens vi sover. Immunforsvaret styrkes av god søvn, </a:t>
            </a:r>
            <a:r>
              <a:rPr lang="nb-NO" b="0" dirty="0"/>
              <a:t>produksjonen av veksthormoner øker og produksjon av hormonet </a:t>
            </a:r>
            <a:r>
              <a:rPr lang="nb-NO" b="0" dirty="0" err="1"/>
              <a:t>leptin</a:t>
            </a:r>
            <a:r>
              <a:rPr lang="nb-NO" b="0" dirty="0"/>
              <a:t>, som regulerer metthetsfølelse, øker</a:t>
            </a:r>
            <a:r>
              <a:rPr lang="nb-NO" b="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baseline="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effectLst/>
              </a:rPr>
              <a:t>I tillegg vil hjernen bruke søvnen til å sortere det som skjedde mens man var våken. Er man veldig lei seg kan søvn hjelpe til med å gjøre dette bedre. Man regner med at drømmer har mye med dette å gjøre. </a:t>
            </a: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11</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2"/>
                </a:solidFill>
              </a:rPr>
              <a:t>Dette</a:t>
            </a:r>
            <a:r>
              <a:rPr lang="nb-NO" baseline="0" dirty="0">
                <a:solidFill>
                  <a:schemeClr val="tx2"/>
                </a:solidFill>
              </a:rPr>
              <a:t> er </a:t>
            </a:r>
            <a:r>
              <a:rPr lang="nb-NO" b="1" baseline="0" dirty="0">
                <a:solidFill>
                  <a:schemeClr val="tx2"/>
                </a:solidFill>
              </a:rPr>
              <a:t>kortsiktige konsekvenser </a:t>
            </a:r>
            <a:r>
              <a:rPr lang="nb-NO" baseline="0" dirty="0">
                <a:solidFill>
                  <a:schemeClr val="tx2"/>
                </a:solidFill>
              </a:rPr>
              <a:t>av for lite søvn. </a:t>
            </a:r>
            <a:r>
              <a:rPr lang="nb-NO" dirty="0">
                <a:solidFill>
                  <a:schemeClr val="tx2"/>
                </a:solidFill>
              </a:rPr>
              <a:t>20 timer uten søvn </a:t>
            </a:r>
            <a:r>
              <a:rPr lang="nb-NO" b="0" dirty="0">
                <a:solidFill>
                  <a:schemeClr val="tx2"/>
                </a:solidFill>
              </a:rPr>
              <a:t>(for eksempel våken fra kl. 8 om morgenen til kl. 4 på natta) </a:t>
            </a:r>
            <a:r>
              <a:rPr lang="nb-NO" dirty="0">
                <a:solidFill>
                  <a:schemeClr val="tx2"/>
                </a:solidFill>
              </a:rPr>
              <a:t>tilsvarer 1 i promille i fungeringsevne. Reaksjonsevnen reduseres, og av den grunn</a:t>
            </a:r>
            <a:r>
              <a:rPr lang="nb-NO" baseline="0" dirty="0">
                <a:solidFill>
                  <a:schemeClr val="tx2"/>
                </a:solidFill>
              </a:rPr>
              <a:t> bør man være forsiktig med å kjøre bil.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12</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a:t>Dette</a:t>
            </a:r>
            <a:r>
              <a:rPr lang="nb-NO" sz="1200" b="0" baseline="0" dirty="0"/>
              <a:t> er et «</a:t>
            </a:r>
            <a:r>
              <a:rPr lang="nb-NO" sz="1200" b="0" dirty="0" err="1"/>
              <a:t>hypnogram</a:t>
            </a:r>
            <a:r>
              <a:rPr lang="nb-NO" sz="1200" b="0" dirty="0"/>
              <a:t>» som viser</a:t>
            </a:r>
            <a:r>
              <a:rPr lang="nb-NO" sz="1200" b="0" baseline="0" dirty="0"/>
              <a:t> hvordan vi veksler mellom søvnstadiene ila. natta</a:t>
            </a:r>
            <a:r>
              <a:rPr lang="nb-NO" sz="1200" b="0" dirty="0"/>
              <a:t>.</a:t>
            </a:r>
            <a:r>
              <a:rPr lang="nb-NO" sz="1200" b="0" baseline="0" dirty="0"/>
              <a:t> </a:t>
            </a:r>
            <a:r>
              <a:rPr lang="nb-NO" sz="1200" b="0" dirty="0"/>
              <a:t>Når</a:t>
            </a:r>
            <a:r>
              <a:rPr lang="nb-NO" sz="1200" b="0" baseline="0" dirty="0"/>
              <a:t> vi sover går vi gjennom fem ulike søvnstadier: stadium 1, 2, 3 og REM-søvn (REM = rapid </a:t>
            </a:r>
            <a:r>
              <a:rPr lang="nb-NO" sz="1200" b="0" baseline="0" dirty="0" err="1"/>
              <a:t>eye</a:t>
            </a:r>
            <a:r>
              <a:rPr lang="nb-NO" sz="1200" b="0" baseline="0" dirty="0"/>
              <a:t> </a:t>
            </a:r>
            <a:r>
              <a:rPr lang="nb-NO" sz="1200" b="0" baseline="0" dirty="0" err="1"/>
              <a:t>movement</a:t>
            </a:r>
            <a:r>
              <a:rPr lang="nb-NO" sz="1200" b="0" baseline="0" dirty="0"/>
              <a:t>) (markert i gult). </a:t>
            </a:r>
            <a:r>
              <a:rPr lang="nb-NO" sz="1200" b="0" i="0" u="none" strike="noStrike" kern="1200" baseline="0" dirty="0">
                <a:solidFill>
                  <a:schemeClr val="tx1"/>
                </a:solidFill>
                <a:latin typeface="+mn-lt"/>
                <a:ea typeface="+mn-ea"/>
                <a:cs typeface="+mn-cs"/>
              </a:rPr>
              <a:t>De veksler natta gjennom i sykluser på ca. 90 minutters varighet. Perioden fra slutten av en REM-periode til slutten av neste REM-periode kalles en søvnsyklus. En normal nattesøvn består av fire til seks slike sykluser. </a:t>
            </a:r>
            <a:endParaRPr lang="nb-NO" sz="1200" b="0" baseline="0" dirty="0"/>
          </a:p>
          <a:p>
            <a:endParaRPr lang="nb-NO" sz="1200" b="0" baseline="0" dirty="0"/>
          </a:p>
          <a:p>
            <a:r>
              <a:rPr lang="nb-NO" sz="1200" b="1" i="0" baseline="0" dirty="0"/>
              <a:t>Det kan være særlig nyttig å bruke figuren for å illustrere at vi får mest av den dype søvnen tidlig på natta/de tre første timene. Den er viktigst for at vi skal føle oss uthvilte og fungere godt dagen etter. I tillegg viser figuren at det er helt normalt med korte oppvåkninger i løpet av natta. </a:t>
            </a:r>
          </a:p>
          <a:p>
            <a:endParaRPr lang="nb-NO"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Grunnlaget for inndelingen i søvnstadiene er målinger av hjernens aktivitet ved hjelp av elektroder når vi sover. Musklene er på sitt mest avslappede under REM-søvn, men hjerneaktiviteten ligner mye på den som er i våken tilstand. </a:t>
            </a:r>
            <a:r>
              <a:rPr lang="nb-NO" dirty="0">
                <a:effectLst/>
              </a:rPr>
              <a:t>De fleste og de lengste drømmene finnes i REM-søvn (visuelle</a:t>
            </a:r>
            <a:r>
              <a:rPr lang="nb-NO" baseline="0" dirty="0">
                <a:effectLst/>
              </a:rPr>
              <a:t> bildene)</a:t>
            </a:r>
            <a:r>
              <a:rPr lang="nb-NO" dirty="0">
                <a:effectLst/>
              </a:rPr>
              <a:t>, men drømmer finnes også i andre søvnstadier. </a:t>
            </a:r>
            <a:r>
              <a:rPr lang="nb-NO" sz="1200" b="0" i="0" u="none" strike="noStrike" kern="1200" baseline="0" dirty="0">
                <a:solidFill>
                  <a:schemeClr val="tx1"/>
                </a:solidFill>
                <a:latin typeface="+mn-lt"/>
                <a:ea typeface="+mn-ea"/>
                <a:cs typeface="+mn-cs"/>
              </a:rPr>
              <a:t>Det er helt normalt å våkne opp fra REM-søvn et par ganger i løpet av natta. Som regel er disse oppvåkningene kortvarige og merkes knapt, men for noen kan slike oppvåkninger være plagsomme, og de kan ha vansker med å sovne igjen.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r>
              <a:rPr lang="nb-NO" sz="1200" b="0" baseline="0" dirty="0"/>
              <a:t>Stadium 3 kalles dyp søvn og er det viktigste for at vi skal føle oss uthvilte og fungere bra dagen etter. </a:t>
            </a:r>
            <a:r>
              <a:rPr lang="nb-NO" sz="1200" b="0" i="0" u="none" strike="noStrike" kern="1200" baseline="0" dirty="0">
                <a:solidFill>
                  <a:schemeClr val="tx1"/>
                </a:solidFill>
                <a:latin typeface="+mn-lt"/>
                <a:ea typeface="+mn-ea"/>
                <a:cs typeface="+mn-cs"/>
              </a:rPr>
              <a:t>Den dypeste søvnen/stadium har vi mest av de tre første timene av natta. Mengden med dyp søvn, dvs. kvaliteten på søvnen, er vel så viktig som antall timer man sover. </a:t>
            </a: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13</a:t>
            </a:fld>
            <a:endParaRPr lang="nb-NO"/>
          </a:p>
        </p:txBody>
      </p:sp>
    </p:spTree>
    <p:extLst>
      <p:ext uri="{BB962C8B-B14F-4D97-AF65-F5344CB8AC3E}">
        <p14:creationId xmlns:p14="http://schemas.microsoft.com/office/powerpoint/2010/main" val="22061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baseline="0" dirty="0"/>
              <a:t>Disse tre forholdene regulerer til sammen både dybden og varigheten på søvnen vår. </a:t>
            </a:r>
          </a:p>
          <a:p>
            <a:endParaRPr lang="nb-NO" sz="1200" b="0" baseline="0" dirty="0"/>
          </a:p>
          <a:p>
            <a:r>
              <a:rPr lang="nb-NO" sz="1200" b="0" baseline="0" dirty="0"/>
              <a:t>Søvnen følger en </a:t>
            </a:r>
            <a:r>
              <a:rPr lang="nb-NO" sz="1200" b="1" baseline="0" dirty="0"/>
              <a:t>døgnrytme (1) </a:t>
            </a:r>
            <a:r>
              <a:rPr lang="nb-NO" sz="1200" b="0" baseline="0" dirty="0"/>
              <a:t>som styres av en biologisk klokke i hjernen, </a:t>
            </a:r>
            <a:r>
              <a:rPr lang="nb-NO" dirty="0"/>
              <a:t>en slags indre klokke.</a:t>
            </a:r>
            <a:r>
              <a:rPr lang="nb-NO" baseline="0" dirty="0"/>
              <a:t> </a:t>
            </a:r>
            <a:r>
              <a:rPr lang="nb-NO" dirty="0"/>
              <a:t>Men døgnrytmen vår må likevel justeres litt hver dag, og dette gjøres hovedsakelig via lys. Man bør være</a:t>
            </a:r>
            <a:r>
              <a:rPr lang="nb-NO" baseline="0" dirty="0"/>
              <a:t> ute å få minst </a:t>
            </a:r>
            <a:r>
              <a:rPr lang="nb-NO" dirty="0"/>
              <a:t>en halvtime dagslys hver dag.</a:t>
            </a:r>
            <a:r>
              <a:rPr lang="nb-NO" baseline="0" dirty="0"/>
              <a:t> T</a:t>
            </a:r>
            <a:r>
              <a:rPr lang="nb-NO" dirty="0"/>
              <a:t>idspunktet for når</a:t>
            </a:r>
            <a:r>
              <a:rPr lang="nb-NO" baseline="0" dirty="0"/>
              <a:t> man blir eksponert for lyset</a:t>
            </a:r>
            <a:r>
              <a:rPr lang="nb-NO" dirty="0"/>
              <a:t> avgjør i hvilken retning døgnrytmen vår påvirkes. De</a:t>
            </a:r>
            <a:r>
              <a:rPr lang="nb-NO" b="0" dirty="0"/>
              <a:t>t</a:t>
            </a:r>
            <a:r>
              <a:rPr lang="nb-NO" b="0" baseline="0" dirty="0"/>
              <a:t> g</a:t>
            </a:r>
            <a:r>
              <a:rPr lang="nb-NO" b="0" dirty="0"/>
              <a:t>enerelle</a:t>
            </a:r>
            <a:r>
              <a:rPr lang="nb-NO" b="0" baseline="0" dirty="0"/>
              <a:t> rådet er</a:t>
            </a:r>
            <a:r>
              <a:rPr lang="nb-NO" b="0" dirty="0"/>
              <a:t> at</a:t>
            </a:r>
            <a:r>
              <a:rPr lang="nb-NO" b="0" baseline="0" dirty="0"/>
              <a:t> </a:t>
            </a:r>
            <a:r>
              <a:rPr lang="nb-NO" b="1" baseline="0" dirty="0"/>
              <a:t>m</a:t>
            </a:r>
            <a:r>
              <a:rPr lang="nb-NO" b="1" dirty="0"/>
              <a:t>an bør få lys tidlig på dagen. *</a:t>
            </a:r>
          </a:p>
          <a:p>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Søvnbehovet (2) må bygges opp. </a:t>
            </a:r>
            <a:r>
              <a:rPr lang="nb-NO" sz="1200" b="0" baseline="0" dirty="0"/>
              <a:t>Hvor mye </a:t>
            </a:r>
            <a:r>
              <a:rPr lang="nb-NO" sz="1200" b="1" baseline="0" dirty="0"/>
              <a:t>dyp søvn </a:t>
            </a:r>
            <a:r>
              <a:rPr lang="nb-NO" sz="1200" b="0" baseline="0" dirty="0"/>
              <a:t>man får bestemmes først og fremst av hvor lenge det er siden du sov sist (f.eks. vært på nattevakt- sover tungt – trenger ikke ta igjen så mange timer).  </a:t>
            </a:r>
            <a:endParaRPr lang="nb-NO" b="1" dirty="0"/>
          </a:p>
          <a:p>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Vi</a:t>
            </a:r>
            <a:r>
              <a:rPr lang="nb-NO" b="1" baseline="0" dirty="0"/>
              <a:t> har vaner og atferd (3) som både kan fremme eller hemme søvnen vår.  F.eks. kaffedrikking og  fysisk aktivitet. </a:t>
            </a:r>
            <a:r>
              <a:rPr lang="nb-NO" b="0" baseline="0" dirty="0"/>
              <a:t>«S</a:t>
            </a:r>
            <a:r>
              <a:rPr lang="nb-NO" sz="1200" b="0" dirty="0"/>
              <a:t>øvnhygiene</a:t>
            </a:r>
            <a:r>
              <a:rPr lang="nb-NO" sz="1200" b="0" baseline="0" dirty="0"/>
              <a:t>-rådene» skal vi skal se nærmere på etter hvert. Man kan legge til rette for god søvn gjennom hele døgnet. Vaner og atferd har både betydning for hvordan og når vi sover. </a:t>
            </a: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effectLst/>
            </a:endParaRPr>
          </a:p>
          <a:p>
            <a:r>
              <a:rPr lang="nb-NO" b="1" dirty="0"/>
              <a:t>*</a:t>
            </a:r>
            <a:r>
              <a:rPr lang="nb-NO" dirty="0"/>
              <a:t>Det aller beste virkemiddelet mot søvnige morgener, er å justere døgnrytmen. Grad av våkenhet om morgenen har mye med døgnrytmen vår å gjøre. A-mennesker våkner lett, mens B-menneskene er trette. For å justere døgnrytmen, er det spesielt en ting som virker:</a:t>
            </a:r>
          </a:p>
          <a:p>
            <a:pPr marL="0" indent="0">
              <a:buFontTx/>
              <a:buNone/>
            </a:pPr>
            <a:r>
              <a:rPr lang="nb-NO" dirty="0"/>
              <a:t>For å lettere våkne om morgenen vil lys, enten dagslys eller lyskaster/lampe, rett etter man har våknet, hjelpe. Hjernen lures dermed til å tro at dagen gryr, og produksjonen av søvnhormonet </a:t>
            </a:r>
            <a:r>
              <a:rPr lang="nb-NO" dirty="0" err="1"/>
              <a:t>melatonin</a:t>
            </a:r>
            <a:r>
              <a:rPr lang="nb-NO" dirty="0"/>
              <a:t> reduseres. </a:t>
            </a:r>
            <a:endParaRPr lang="nb-NO" sz="1200" b="0" baseline="0" dirty="0">
              <a:effectLst/>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14</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baseline="0" dirty="0"/>
              <a:t>Søvnen følger en </a:t>
            </a:r>
            <a:r>
              <a:rPr lang="nb-NO" sz="1200" b="1" baseline="0" dirty="0"/>
              <a:t>døgnrytme </a:t>
            </a:r>
            <a:r>
              <a:rPr lang="nb-NO" sz="1200" b="0" baseline="0" dirty="0"/>
              <a:t>som styres av en biologisk klokke i hjernen, </a:t>
            </a:r>
            <a:r>
              <a:rPr lang="nb-NO" dirty="0"/>
              <a:t> den fungerer som en slags indre klokke</a:t>
            </a:r>
            <a:r>
              <a:rPr lang="nb-NO"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r>
              <a:rPr lang="nb-NO" sz="1200" b="1" i="0" u="none" strike="noStrike" kern="1200" baseline="0" dirty="0">
                <a:solidFill>
                  <a:schemeClr val="tx1"/>
                </a:solidFill>
                <a:latin typeface="+mn-lt"/>
                <a:ea typeface="+mn-ea"/>
                <a:cs typeface="+mn-cs"/>
              </a:rPr>
              <a:t>Døgnrytmen </a:t>
            </a:r>
            <a:r>
              <a:rPr lang="nb-NO" sz="1200" b="0" i="0" u="none" strike="noStrike" kern="1200" baseline="0" dirty="0">
                <a:solidFill>
                  <a:schemeClr val="tx1"/>
                </a:solidFill>
                <a:latin typeface="+mn-lt"/>
                <a:ea typeface="+mn-ea"/>
                <a:cs typeface="+mn-cs"/>
              </a:rPr>
              <a:t>reguleres blant annet av dagslys. Man er mest trøtt midt på natta, uansett hvor mye man har sovet dagen før. Den delen i hjernen som styrer døgnrytmen har direkte forbindelse med øyets netthinne. Lysets effekt på døgnrytmen går gjennom denne forbindelsen.</a:t>
            </a:r>
            <a:r>
              <a:rPr lang="nb-NO" dirty="0"/>
              <a:t> Døgnrytmen må justeres hver dag, og dette gjøres hovedsakelig via lys</a:t>
            </a:r>
            <a:r>
              <a:rPr lang="nb-NO" baseline="0" dirty="0"/>
              <a:t>. </a:t>
            </a:r>
            <a:r>
              <a:rPr lang="nb-NO" dirty="0"/>
              <a:t>Man bør</a:t>
            </a:r>
            <a:r>
              <a:rPr lang="nb-NO" baseline="0" dirty="0"/>
              <a:t> derfor være </a:t>
            </a:r>
            <a:r>
              <a:rPr lang="nb-NO" dirty="0"/>
              <a:t>minst en halvtime ute i dagslys hver dag. (Tidspunktet avgjør imidlertid hvilken retning døgnrytmen påvirkes.</a:t>
            </a:r>
            <a:r>
              <a:rPr lang="nb-NO" baseline="0" dirty="0"/>
              <a:t> </a:t>
            </a:r>
            <a:r>
              <a:rPr lang="nb-NO" dirty="0"/>
              <a:t>Lys</a:t>
            </a:r>
            <a:r>
              <a:rPr lang="nb-NO" baseline="0" dirty="0"/>
              <a:t> </a:t>
            </a:r>
            <a:r>
              <a:rPr lang="nb-NO" dirty="0"/>
              <a:t>gitt før sengetid forskyver døgnrytmen til et senere tidspunkt, med det resultat at man sover lengre om morgenen. Lys gitt etter man</a:t>
            </a:r>
            <a:r>
              <a:rPr lang="nb-NO" baseline="0" dirty="0"/>
              <a:t> har våknet</a:t>
            </a:r>
            <a:r>
              <a:rPr lang="nb-NO" dirty="0"/>
              <a:t> skyver døgnrytmen motsatt og vil kunne gjøre at man våkner tidligere neste dag.) </a:t>
            </a:r>
            <a:r>
              <a:rPr lang="nb-NO" b="1" dirty="0"/>
              <a:t>Et generelt</a:t>
            </a:r>
            <a:r>
              <a:rPr lang="nb-NO" b="1" baseline="0" dirty="0"/>
              <a:t> er råd er</a:t>
            </a:r>
            <a:r>
              <a:rPr lang="nb-NO" dirty="0"/>
              <a:t> </a:t>
            </a:r>
            <a:r>
              <a:rPr lang="nb-NO" b="1" dirty="0"/>
              <a:t>at</a:t>
            </a:r>
            <a:r>
              <a:rPr lang="nb-NO" b="1" baseline="0" dirty="0"/>
              <a:t> m</a:t>
            </a:r>
            <a:r>
              <a:rPr lang="nb-NO" b="1" dirty="0"/>
              <a:t>an bør få lys tidlig på dagen.</a:t>
            </a:r>
            <a:endParaRPr lang="nb-NO"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r>
              <a:rPr lang="nb-NO" sz="1200" b="0" i="0" u="none" strike="noStrike" kern="1200" baseline="0" dirty="0">
                <a:solidFill>
                  <a:schemeClr val="tx1"/>
                </a:solidFill>
                <a:latin typeface="+mn-lt"/>
                <a:ea typeface="+mn-ea"/>
                <a:cs typeface="+mn-cs"/>
              </a:rPr>
              <a:t>Det er døgnrytmen som avgjør </a:t>
            </a:r>
            <a:r>
              <a:rPr lang="nb-NO" sz="1200" b="1" i="0" u="none" strike="noStrike" kern="1200" baseline="0" dirty="0">
                <a:solidFill>
                  <a:schemeClr val="tx1"/>
                </a:solidFill>
                <a:latin typeface="+mn-lt"/>
                <a:ea typeface="+mn-ea"/>
                <a:cs typeface="+mn-cs"/>
              </a:rPr>
              <a:t>hvor mange timer man sover, og hvor trett man er når man legger seg</a:t>
            </a:r>
            <a:r>
              <a:rPr lang="nb-NO" sz="1200" b="0" i="0" u="none" strike="noStrike" kern="1200" baseline="0" dirty="0">
                <a:solidFill>
                  <a:schemeClr val="tx1"/>
                </a:solidFill>
                <a:latin typeface="+mn-lt"/>
                <a:ea typeface="+mn-ea"/>
                <a:cs typeface="+mn-cs"/>
              </a:rPr>
              <a:t>. Søvnlengden varierer derfor etter når på døgnet man legger seg, nesten </a:t>
            </a:r>
            <a:r>
              <a:rPr lang="nb-NO" sz="1200" b="1" i="0" u="none" strike="noStrike" kern="1200" baseline="0" dirty="0">
                <a:solidFill>
                  <a:schemeClr val="tx1"/>
                </a:solidFill>
                <a:latin typeface="+mn-lt"/>
                <a:ea typeface="+mn-ea"/>
                <a:cs typeface="+mn-cs"/>
              </a:rPr>
              <a:t>helt uavhengig av hvor lenge man har vært våken</a:t>
            </a:r>
            <a:r>
              <a:rPr lang="nb-NO" sz="1200" b="0" i="0" u="none" strike="noStrike" kern="1200" baseline="0" dirty="0">
                <a:solidFill>
                  <a:schemeClr val="tx1"/>
                </a:solidFill>
                <a:latin typeface="+mn-lt"/>
                <a:ea typeface="+mn-ea"/>
                <a:cs typeface="+mn-cs"/>
              </a:rPr>
              <a:t>. </a:t>
            </a:r>
          </a:p>
          <a:p>
            <a:endParaRPr lang="nb-NO" sz="1200" b="0" baseline="0" dirty="0"/>
          </a:p>
          <a:p>
            <a:r>
              <a:rPr lang="nb-NO" sz="1200" b="0" baseline="0" dirty="0"/>
              <a:t>Søvnen fungerer best når vi legger oss og står opp til omtrent samme tid hver dag. I tillegg til dagslys vil dette bidra til å bevare en god døgnrytme. </a:t>
            </a:r>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15</a:t>
            </a:fld>
            <a:endParaRPr lang="nb-NO"/>
          </a:p>
        </p:txBody>
      </p:sp>
    </p:spTree>
    <p:extLst>
      <p:ext uri="{BB962C8B-B14F-4D97-AF65-F5344CB8AC3E}">
        <p14:creationId xmlns:p14="http://schemas.microsoft.com/office/powerpoint/2010/main" val="194634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baseline="0" dirty="0"/>
              <a:t>Søvnbehovet må bygges opp. </a:t>
            </a:r>
            <a:r>
              <a:rPr lang="nb-NO" sz="1200" b="0" baseline="0" dirty="0"/>
              <a:t>Hvor mye dyp søvn man får bestemmes først og fremst av hvor lenge det er siden du sov sist (f.eks. vært på nattevakt- sover tungt – trenger ikke ta igjen så mange timer).</a:t>
            </a:r>
          </a:p>
          <a:p>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Oppbygget</a:t>
            </a:r>
            <a:r>
              <a:rPr lang="nb-NO" sz="1200" b="1" baseline="0" dirty="0"/>
              <a:t> søvnbehov er v</a:t>
            </a:r>
            <a:r>
              <a:rPr lang="nb-NO" sz="1200" b="1" dirty="0"/>
              <a:t>iktig</a:t>
            </a:r>
            <a:r>
              <a:rPr lang="nb-NO" sz="1200" b="1" baseline="0" dirty="0"/>
              <a:t> å forstå for de som strever med søvnen. </a:t>
            </a:r>
            <a:r>
              <a:rPr lang="nb-NO" sz="1200" b="0" baseline="0" dirty="0"/>
              <a:t>Det er forklaringen på </a:t>
            </a:r>
            <a:r>
              <a:rPr lang="nb-NO" sz="1200" b="0" dirty="0"/>
              <a:t>hvorfor</a:t>
            </a:r>
            <a:r>
              <a:rPr lang="nb-NO" sz="1200" b="0" baseline="0" dirty="0"/>
              <a:t> det ikke er noen god ide å sove på dagtid* eller sove veldig lenge i helgene. (Unntaket er en liten «</a:t>
            </a:r>
            <a:r>
              <a:rPr lang="nb-NO" sz="1200" b="0" baseline="0" dirty="0" err="1"/>
              <a:t>powernap</a:t>
            </a:r>
            <a:r>
              <a:rPr lang="nb-NO" sz="1200" b="0" baseline="0" dirty="0"/>
              <a:t>» på maks. 20 min per dag, helst tidlig på dagen, i hvert fall før kl. 14.00).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r>
              <a:rPr lang="nb-NO" sz="1200" b="0" i="0" u="none" strike="noStrike" kern="1200" baseline="0" dirty="0">
                <a:solidFill>
                  <a:schemeClr val="tx1"/>
                </a:solidFill>
                <a:latin typeface="+mn-lt"/>
                <a:ea typeface="+mn-ea"/>
                <a:cs typeface="+mn-cs"/>
              </a:rPr>
              <a:t>Søvnbehovet avhenger av hvor lenge det er siden man sov. Det er altså antall timer i våken tilstand som bestemmer hvor dypt man sover. Søvnbehovet bygger</a:t>
            </a:r>
          </a:p>
          <a:p>
            <a:r>
              <a:rPr lang="nb-NO" sz="1200" b="0" i="0" u="none" strike="noStrike" kern="1200" baseline="0" dirty="0">
                <a:solidFill>
                  <a:schemeClr val="tx1"/>
                </a:solidFill>
                <a:latin typeface="+mn-lt"/>
                <a:ea typeface="+mn-ea"/>
                <a:cs typeface="+mn-cs"/>
              </a:rPr>
              <a:t>seg opp mens man er våken, og søvnen blir dypere jo lenger det er siden man sov sist. Underskudd på søvn fremkaller en kompensatorisk økning i dybden og</a:t>
            </a:r>
          </a:p>
          <a:p>
            <a:r>
              <a:rPr lang="nb-NO" sz="1200" b="0" i="0" u="none" strike="noStrike" kern="1200" baseline="0" dirty="0">
                <a:solidFill>
                  <a:schemeClr val="tx1"/>
                </a:solidFill>
                <a:latin typeface="+mn-lt"/>
                <a:ea typeface="+mn-ea"/>
                <a:cs typeface="+mn-cs"/>
              </a:rPr>
              <a:t>varigheten av søvnen.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Søvnbehovet varierer fra person til person. Det er derfor viktig ikke å vurdere søvnen ut fra hvor mange timer en enkelt person sover. Kvaliteten på søvnen, det</a:t>
            </a:r>
          </a:p>
          <a:p>
            <a:r>
              <a:rPr lang="nb-NO" sz="1200" b="0" i="0" u="none" strike="noStrike" kern="1200" baseline="0" dirty="0">
                <a:solidFill>
                  <a:schemeClr val="tx1"/>
                </a:solidFill>
                <a:latin typeface="+mn-lt"/>
                <a:ea typeface="+mn-ea"/>
                <a:cs typeface="+mn-cs"/>
              </a:rPr>
              <a:t>vil si mengden av den dype søvnen, er vel så viktig som antall timer. Som hovedregel gjelder det at hvis man er uthvilt på dagtid, har man fått tilstrekkelig med søvn.</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16</a:t>
            </a:fld>
            <a:endParaRPr lang="nb-NO"/>
          </a:p>
        </p:txBody>
      </p:sp>
    </p:spTree>
    <p:extLst>
      <p:ext uri="{BB962C8B-B14F-4D97-AF65-F5344CB8AC3E}">
        <p14:creationId xmlns:p14="http://schemas.microsoft.com/office/powerpoint/2010/main" val="194634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I tillegg til døgnrytmen og oppbygget søvnbehov, har </a:t>
            </a:r>
            <a:r>
              <a:rPr lang="nb-NO" sz="1200" b="1" i="0" u="none" strike="noStrike" kern="1200" baseline="0" dirty="0">
                <a:solidFill>
                  <a:schemeClr val="tx1"/>
                </a:solidFill>
                <a:latin typeface="+mn-lt"/>
                <a:ea typeface="+mn-ea"/>
                <a:cs typeface="+mn-cs"/>
              </a:rPr>
              <a:t>vaner og atferd </a:t>
            </a:r>
            <a:r>
              <a:rPr lang="nb-NO" sz="1200" b="0" i="0" u="none" strike="noStrike" kern="1200" baseline="0" dirty="0">
                <a:solidFill>
                  <a:schemeClr val="tx1"/>
                </a:solidFill>
                <a:latin typeface="+mn-lt"/>
                <a:ea typeface="+mn-ea"/>
                <a:cs typeface="+mn-cs"/>
              </a:rPr>
              <a:t>betydning for hvordan og når vi sover. Vaner og atferd som kan fremme søvn handler i gjerne om det vi også kaller «søvnhygieneråd», eller råd for gode søvnvaner. Man kan legge til rette for god søvn gjennom hele døgnet: Stå opp til samme tid hver dag, sørge for minst en halvtimes dagslys på formiddagen, være fysisk aktiv, avslutte kaffedrikking på ettermiddagen, spise et lett måltid og roe ned på kveldstid, ha det skjermfritt og sovevennlig på soverommet. Alt dette er generelle råd som kan legge til rette for god søvn.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Vi skal snakke mer om gode søvnvaner på kursdag 2. </a:t>
            </a:r>
          </a:p>
          <a:p>
            <a:endParaRPr lang="nb-NO"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4E66"/>
                </a:solidFill>
              </a:rPr>
              <a:t>F.eks. å ikke bruke skjerm på senga - </a:t>
            </a:r>
            <a:r>
              <a:rPr lang="nb-NO" sz="1200" b="1" dirty="0">
                <a:solidFill>
                  <a:srgbClr val="004E66"/>
                </a:solidFill>
              </a:rPr>
              <a:t>det er god søvnhygiene</a:t>
            </a:r>
          </a:p>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17</a:t>
            </a:fld>
            <a:endParaRPr lang="nb-NO"/>
          </a:p>
        </p:txBody>
      </p:sp>
    </p:spTree>
    <p:extLst>
      <p:ext uri="{BB962C8B-B14F-4D97-AF65-F5344CB8AC3E}">
        <p14:creationId xmlns:p14="http://schemas.microsoft.com/office/powerpoint/2010/main" val="194634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Del ut Søvnboka på kursdagen. Den kan bestilles fra helsedirektoratet.no. Den kan fungere som en personlig «hjelper» under kurset. Her ligger det også hjemmeoppgaver som skal gjøres mellom kursdagene, bl.a. Søvndagbokskjema.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18</a:t>
            </a:fld>
            <a:endParaRPr lang="nb-NO"/>
          </a:p>
        </p:txBody>
      </p:sp>
    </p:spTree>
    <p:extLst>
      <p:ext uri="{BB962C8B-B14F-4D97-AF65-F5344CB8AC3E}">
        <p14:creationId xmlns:p14="http://schemas.microsoft.com/office/powerpoint/2010/main" val="65120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dirty="0"/>
              <a:t>Det er viktig at kursdeltakerne fører søvndagbok fra første dag kurset starter. Søvndagbokskjemaet finner deltakerne i Min </a:t>
            </a:r>
            <a:r>
              <a:rPr lang="nb-NO" sz="1200" b="1" baseline="0" dirty="0" err="1"/>
              <a:t>søvnbok</a:t>
            </a:r>
            <a:r>
              <a:rPr lang="nb-NO" sz="1200" b="1" baseline="0" dirty="0"/>
              <a:t>  </a:t>
            </a:r>
            <a:r>
              <a:rPr lang="nb-NO" baseline="0" dirty="0"/>
              <a:t>(bestilles fra helsedirektoratet.no).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Søvndagbok er en god og enkel måte å kartlegge søvnen på, i moderne behandling av søvnproblemer brukes slike dagbøker som hjelp til å stille diagnose, og også til å følge respons på behandling.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Gå</a:t>
            </a:r>
            <a:r>
              <a:rPr lang="nb-NO" baseline="0" dirty="0"/>
              <a:t> gjennom utfylling av Søvndagbokskjemaet. </a:t>
            </a:r>
            <a:r>
              <a:rPr lang="nb-NO" sz="1200" b="0" baseline="0" dirty="0"/>
              <a:t>Bruk tid på å gå gjennom instruksjonene (beskrivelse i Kursmanual og i deltakernes </a:t>
            </a:r>
            <a:r>
              <a:rPr lang="nb-NO" sz="1200" b="0" baseline="0" dirty="0" err="1"/>
              <a:t>søvnbok</a:t>
            </a:r>
            <a:r>
              <a:rPr lang="nb-NO" sz="1200" b="0" baseline="0" dirty="0"/>
              <a:t>). Beskriv grundig hvordan og hvorfor det er viktig at deltakerne fyller ut søvndagboka så grundig de klarer til det neste møte. De bør prøve å ikke bruke klokke (for noen er dette veldig vanskelig til å begynne med, men ofte bedre etter hvert). Understrek viktigheten av å være ærlig mot seg selv. Kursdeltakerne bør fylle ut søvndagboka i minimum 2 uker, men gjerne under hele kurset. Det er bra for bevisstgjøring og læring.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dirty="0"/>
              <a:t>I kursrekken kan du som kursleder legge inn søvndagboka som en øvelse der 2 og 2/grupper deler erfaringer fra gang til gang.</a:t>
            </a:r>
          </a:p>
          <a:p>
            <a:endParaRPr lang="nb-NO" dirty="0"/>
          </a:p>
        </p:txBody>
      </p:sp>
      <p:sp>
        <p:nvSpPr>
          <p:cNvPr id="4" name="Plassholder for lysbildenummer 3"/>
          <p:cNvSpPr>
            <a:spLocks noGrp="1"/>
          </p:cNvSpPr>
          <p:nvPr>
            <p:ph type="sldNum" sz="quarter" idx="10"/>
          </p:nvPr>
        </p:nvSpPr>
        <p:spPr/>
        <p:txBody>
          <a:bodyPr/>
          <a:lstStyle/>
          <a:p>
            <a:fld id="{2BD30DB8-58DA-4314-B21C-005584A35782}" type="slidenum">
              <a:rPr lang="nb-NO" smtClean="0"/>
              <a:pPr/>
              <a:t>19</a:t>
            </a:fld>
            <a:endParaRPr lang="nb-NO"/>
          </a:p>
        </p:txBody>
      </p:sp>
    </p:spTree>
    <p:extLst>
      <p:ext uri="{BB962C8B-B14F-4D97-AF65-F5344CB8AC3E}">
        <p14:creationId xmlns:p14="http://schemas.microsoft.com/office/powerpoint/2010/main" val="13393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a:t>
            </a:fld>
            <a:endParaRPr lang="nb-NO"/>
          </a:p>
        </p:txBody>
      </p:sp>
    </p:spTree>
    <p:extLst>
      <p:ext uri="{BB962C8B-B14F-4D97-AF65-F5344CB8AC3E}">
        <p14:creationId xmlns:p14="http://schemas.microsoft.com/office/powerpoint/2010/main" val="60139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20</a:t>
            </a:fld>
            <a:endParaRPr lang="nb-NO"/>
          </a:p>
        </p:txBody>
      </p:sp>
    </p:spTree>
    <p:extLst>
      <p:ext uri="{BB962C8B-B14F-4D97-AF65-F5344CB8AC3E}">
        <p14:creationId xmlns:p14="http://schemas.microsoft.com/office/powerpoint/2010/main" val="17784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Neste kursdag er temaet</a:t>
            </a:r>
            <a:r>
              <a:rPr lang="nb-NO" baseline="0" dirty="0"/>
              <a:t> </a:t>
            </a:r>
            <a:r>
              <a:rPr lang="nb-NO" b="1" baseline="0" dirty="0"/>
              <a:t>søvnvaner</a:t>
            </a:r>
            <a:r>
              <a:rPr lang="nb-NO" baseline="0" dirty="0"/>
              <a:t>. Deltakerne skal derfor fylle ut skjemaet Søvnhygiene/</a:t>
            </a:r>
            <a:r>
              <a:rPr lang="nb-NO" baseline="0" dirty="0" err="1"/>
              <a:t>Sleep</a:t>
            </a:r>
            <a:r>
              <a:rPr lang="nb-NO" baseline="0" dirty="0"/>
              <a:t> Hygiene Index til neste kursdag. Denne finner de i Søvnkursboka. Den er også vedlagt i Søvnmanualen. </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21</a:t>
            </a:fld>
            <a:endParaRPr lang="nb-NO"/>
          </a:p>
        </p:txBody>
      </p:sp>
    </p:spTree>
    <p:extLst>
      <p:ext uri="{BB962C8B-B14F-4D97-AF65-F5344CB8AC3E}">
        <p14:creationId xmlns:p14="http://schemas.microsoft.com/office/powerpoint/2010/main" val="3466316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kursleder</a:t>
            </a:r>
            <a:r>
              <a:rPr lang="nb-NO" baseline="0" dirty="0"/>
              <a:t> kan du presentere ulike avslapningsteknikker på kursdag 1. Ev. avvente til senere i kursrekken. </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22</a:t>
            </a:fld>
            <a:endParaRPr lang="nb-NO"/>
          </a:p>
        </p:txBody>
      </p:sp>
    </p:spTree>
    <p:extLst>
      <p:ext uri="{BB962C8B-B14F-4D97-AF65-F5344CB8AC3E}">
        <p14:creationId xmlns:p14="http://schemas.microsoft.com/office/powerpoint/2010/main" val="555561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For å hjelpe kroppen å roe ned, kan det for noen være hjelp i å lære seg en avslapningsteknikk. Både avspenningsteknikker og pusteteknikker kan redusere</a:t>
            </a:r>
          </a:p>
          <a:p>
            <a:r>
              <a:rPr lang="nb-NO" sz="1200" b="0" i="0" u="none" strike="noStrike" kern="1200" baseline="0" dirty="0">
                <a:solidFill>
                  <a:schemeClr val="tx1"/>
                </a:solidFill>
                <a:latin typeface="+mn-lt"/>
                <a:ea typeface="+mn-ea"/>
                <a:cs typeface="+mn-cs"/>
              </a:rPr>
              <a:t>den fysiske og psykiske aktiveringen ved sengetid og dempe stress og bekymringstanker.</a:t>
            </a:r>
          </a:p>
          <a:p>
            <a:endParaRPr lang="nb-NO" alt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Som vedlegg i Kursmanualen følger tre metoder som kan brukes for å redusere spenningstilstander (vedlegg 5,6,7*). Du kan gjerne kopiere og dele dem ut til kursdeltakerne. Noen vil kanskje forsøke seg på avslapningsteknikkene hjemme. Du kan også vurdere å gå gjennom en av øvelsene i plenum, som avslutning til hvert møte.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4E66"/>
              </a:solidFill>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sz="1200" dirty="0">
                <a:solidFill>
                  <a:srgbClr val="004E66"/>
                </a:solidFill>
              </a:rPr>
              <a:t>*</a:t>
            </a:r>
            <a:r>
              <a:rPr lang="nb-NO" sz="1200" i="1" dirty="0">
                <a:solidFill>
                  <a:srgbClr val="004E66"/>
                </a:solidFill>
              </a:rPr>
              <a:t>Ved progressiv avslapningstrening</a:t>
            </a:r>
            <a:r>
              <a:rPr lang="nb-NO" sz="1200" i="1" baseline="0" dirty="0">
                <a:solidFill>
                  <a:srgbClr val="004E66"/>
                </a:solidFill>
              </a:rPr>
              <a:t> </a:t>
            </a:r>
            <a:r>
              <a:rPr lang="nb-NO" sz="1200" i="0" dirty="0">
                <a:solidFill>
                  <a:srgbClr val="004E66"/>
                </a:solidFill>
              </a:rPr>
              <a:t>(vedlegg 5) </a:t>
            </a:r>
            <a:r>
              <a:rPr lang="nb-NO" sz="1200" dirty="0">
                <a:solidFill>
                  <a:srgbClr val="004E66"/>
                </a:solidFill>
              </a:rPr>
              <a:t>spenner man systematisk ulike muskelgrupper i kroppen før man så slapper av (dvs. en kroppslig avspenning).</a:t>
            </a:r>
            <a:r>
              <a:rPr lang="nb-NO" sz="1200" baseline="0" dirty="0">
                <a:solidFill>
                  <a:srgbClr val="004E66"/>
                </a:solidFill>
              </a:rPr>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sz="1200" i="1" baseline="0" dirty="0">
                <a:solidFill>
                  <a:srgbClr val="004E66"/>
                </a:solidFill>
              </a:rPr>
              <a:t>Herbert Bensons metode for dyp avslapning </a:t>
            </a:r>
            <a:r>
              <a:rPr lang="nb-NO" sz="1200" baseline="0" dirty="0">
                <a:solidFill>
                  <a:srgbClr val="004E66"/>
                </a:solidFill>
              </a:rPr>
              <a:t>(vedlegg 6) går ut på å fokusere på et ord som skal gjentas om og om igjen. Dette vil kunne hindre at bekymringer og tanker når bevisstheten. </a:t>
            </a:r>
            <a:r>
              <a:rPr lang="nb-NO" sz="1200" i="0" baseline="0" dirty="0">
                <a:solidFill>
                  <a:srgbClr val="004E66"/>
                </a:solidFill>
              </a:rPr>
              <a:t>Ved </a:t>
            </a:r>
            <a:r>
              <a:rPr lang="nb-NO" sz="1200" i="1" baseline="0" dirty="0">
                <a:solidFill>
                  <a:srgbClr val="004E66"/>
                </a:solidFill>
              </a:rPr>
              <a:t>pusteøvelsen for søvnighet  </a:t>
            </a:r>
            <a:r>
              <a:rPr lang="nb-NO" sz="1200" i="0" baseline="0" dirty="0">
                <a:solidFill>
                  <a:srgbClr val="004E66"/>
                </a:solidFill>
              </a:rPr>
              <a:t>(vedlegg 7) bruker man en spesiell pusteteknikk som skal øke nivået av karbondioksid i blodet. Det kan ha en avslappende og søvnfremmende effekt. (Man kan oppleve å bli svimmel når man utfører øvelsen, men dette er forbigående og helt ufarlig). </a:t>
            </a:r>
            <a:endParaRPr lang="nb-NO" sz="1200" dirty="0">
              <a:solidFill>
                <a:srgbClr val="004E66"/>
              </a:solidFill>
            </a:endParaRPr>
          </a:p>
          <a:p>
            <a:endParaRPr lang="nb-NO" altLang="nb-NO" b="0" baseline="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23</a:t>
            </a:fld>
            <a:endParaRPr lang="nb-NO"/>
          </a:p>
        </p:txBody>
      </p:sp>
    </p:spTree>
    <p:extLst>
      <p:ext uri="{BB962C8B-B14F-4D97-AF65-F5344CB8AC3E}">
        <p14:creationId xmlns:p14="http://schemas.microsoft.com/office/powerpoint/2010/main" val="155445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24</a:t>
            </a:fld>
            <a:endParaRPr lang="nb-NO"/>
          </a:p>
        </p:txBody>
      </p:sp>
    </p:spTree>
    <p:extLst>
      <p:ext uri="{BB962C8B-B14F-4D97-AF65-F5344CB8AC3E}">
        <p14:creationId xmlns:p14="http://schemas.microsoft.com/office/powerpoint/2010/main" val="41141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25</a:t>
            </a:fld>
            <a:endParaRPr lang="nb-NO"/>
          </a:p>
        </p:txBody>
      </p:sp>
    </p:spTree>
    <p:extLst>
      <p:ext uri="{BB962C8B-B14F-4D97-AF65-F5344CB8AC3E}">
        <p14:creationId xmlns:p14="http://schemas.microsoft.com/office/powerpoint/2010/main" val="1841108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dirty="0"/>
              <a:t>Lysbildet</a:t>
            </a:r>
            <a:r>
              <a:rPr lang="nb-NO" b="1" baseline="0" dirty="0"/>
              <a:t> </a:t>
            </a:r>
            <a:r>
              <a:rPr lang="nb-NO" dirty="0"/>
              <a:t>kan brukes som</a:t>
            </a:r>
            <a:r>
              <a:rPr lang="nb-NO" baseline="0" dirty="0"/>
              <a:t> et utgangspunkt for å aktivere kursdeltakerne og legge grunnlag for erfaringsutveksling.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r>
              <a:rPr lang="nb-NO" sz="1200" b="0" i="0" u="none" strike="noStrike" kern="1200" baseline="0" dirty="0">
                <a:solidFill>
                  <a:schemeClr val="tx1"/>
                </a:solidFill>
                <a:latin typeface="+mn-lt"/>
                <a:ea typeface="+mn-ea"/>
                <a:cs typeface="+mn-cs"/>
              </a:rPr>
              <a:t>Ta en runde/sitt sammen med sidemannen eller i gruppe over hva slags erfaringer folk har hatt med søvndagboka. Hva gikk greit, hva var ev. mindre greit? Noen aha-opplevelser?</a:t>
            </a: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r>
              <a:rPr lang="nb-NO" sz="1200" b="0" i="0" u="none" strike="noStrike" kern="1200" baseline="0" dirty="0">
                <a:solidFill>
                  <a:schemeClr val="tx1"/>
                </a:solidFill>
                <a:latin typeface="+mn-lt"/>
                <a:ea typeface="+mn-ea"/>
                <a:cs typeface="+mn-cs"/>
              </a:rPr>
              <a:t>Hva har de lært om egne søvnvaner gjennom utfylling av skjemaet Søvnhygiene/</a:t>
            </a:r>
            <a:r>
              <a:rPr lang="nb-NO" sz="1200" b="0" i="0" u="none" strike="noStrike" kern="1200" baseline="0" dirty="0" err="1">
                <a:solidFill>
                  <a:schemeClr val="tx1"/>
                </a:solidFill>
                <a:latin typeface="+mn-lt"/>
                <a:ea typeface="+mn-ea"/>
                <a:cs typeface="+mn-cs"/>
              </a:rPr>
              <a:t>Sleep</a:t>
            </a:r>
            <a:r>
              <a:rPr lang="nb-NO" sz="1200" b="0" i="0" u="none" strike="noStrike" kern="1200" baseline="0" dirty="0">
                <a:solidFill>
                  <a:schemeClr val="tx1"/>
                </a:solidFill>
                <a:latin typeface="+mn-lt"/>
                <a:ea typeface="+mn-ea"/>
                <a:cs typeface="+mn-cs"/>
              </a:rPr>
              <a:t> Hygiene Index? Har noen allerede bestemt seg for hvilke endringer de vil forsøke å gjennomføre først?</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26</a:t>
            </a:fld>
            <a:endParaRPr lang="nb-NO"/>
          </a:p>
        </p:txBody>
      </p:sp>
    </p:spTree>
    <p:extLst>
      <p:ext uri="{BB962C8B-B14F-4D97-AF65-F5344CB8AC3E}">
        <p14:creationId xmlns:p14="http://schemas.microsoft.com/office/powerpoint/2010/main" val="114807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Dagens temaer er 1) Gode søvnvaner og 2) Stimuluskontroll. </a:t>
            </a:r>
          </a:p>
          <a:p>
            <a:r>
              <a:rPr lang="nb-NO" sz="1200" b="0" i="0" u="none" strike="noStrike" kern="1200" baseline="0" dirty="0">
                <a:solidFill>
                  <a:schemeClr val="tx1"/>
                </a:solidFill>
                <a:latin typeface="+mn-lt"/>
                <a:ea typeface="+mn-ea"/>
                <a:cs typeface="+mn-cs"/>
              </a:rPr>
              <a:t>Gode søvnvaner (1) er råd alle bør følge for å lage så gode betingelser for god søvn som mulig, men folk har ulike utfordringer, så</a:t>
            </a:r>
          </a:p>
          <a:p>
            <a:r>
              <a:rPr lang="nb-NO" sz="1200" b="0" i="0" u="none" strike="noStrike" kern="1200" baseline="0" dirty="0">
                <a:solidFill>
                  <a:schemeClr val="tx1"/>
                </a:solidFill>
                <a:latin typeface="+mn-lt"/>
                <a:ea typeface="+mn-ea"/>
                <a:cs typeface="+mn-cs"/>
              </a:rPr>
              <a:t>enkelte råd vil nok være viktigere enn andre. </a:t>
            </a:r>
            <a:endParaRPr lang="nb-NO" dirty="0"/>
          </a:p>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27</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u="none" strike="noStrike" kern="1200" baseline="0" dirty="0">
                <a:solidFill>
                  <a:schemeClr val="tx1"/>
                </a:solidFill>
                <a:latin typeface="+mn-lt"/>
                <a:ea typeface="+mn-ea"/>
                <a:cs typeface="+mn-cs"/>
              </a:rPr>
              <a:t>Råd for gode søvnvaner </a:t>
            </a:r>
            <a:r>
              <a:rPr lang="nb-NO" sz="1200" b="0" i="0" u="none" strike="noStrike" kern="1200" baseline="0" dirty="0">
                <a:solidFill>
                  <a:schemeClr val="tx1"/>
                </a:solidFill>
                <a:latin typeface="+mn-lt"/>
                <a:ea typeface="+mn-ea"/>
                <a:cs typeface="+mn-cs"/>
              </a:rPr>
              <a:t>(også kalt søvnhygiene) handler om å gjøre mer av det som fremmer søvnen vår og å unngå atferd som hemmer søvnen. (Noen av rådene er særlig nyttige for å opprettholde en god døgnrytme, mens andre er spesielt rettet mot å bygge opp søvnbehovet eller styrke søvnkvaliteten.)</a:t>
            </a:r>
          </a:p>
          <a:p>
            <a:endParaRPr lang="nb-NO" sz="1200" b="0" i="0" u="none" strike="noStrike" kern="1200" baseline="0" dirty="0">
              <a:solidFill>
                <a:schemeClr val="tx1"/>
              </a:solidFill>
              <a:latin typeface="+mn-lt"/>
              <a:ea typeface="+mn-ea"/>
              <a:cs typeface="+mn-cs"/>
            </a:endParaRPr>
          </a:p>
          <a:p>
            <a:pPr marL="171450" indent="-171450">
              <a:lnSpc>
                <a:spcPct val="90000"/>
              </a:lnSpc>
              <a:buFont typeface="Arial" panose="020B0604020202020204" pitchFamily="34" charset="0"/>
              <a:buChar char="•"/>
            </a:pPr>
            <a:r>
              <a:rPr lang="nb-NO" altLang="nb-NO" sz="1200" b="0" dirty="0"/>
              <a:t>Ikke sove ut i helgene</a:t>
            </a:r>
          </a:p>
          <a:p>
            <a:pPr marL="171450" indent="-171450">
              <a:lnSpc>
                <a:spcPct val="90000"/>
              </a:lnSpc>
              <a:buFont typeface="Arial" panose="020B0604020202020204" pitchFamily="34" charset="0"/>
              <a:buChar char="•"/>
            </a:pPr>
            <a:r>
              <a:rPr lang="nb-NO" altLang="nb-NO" sz="1200" b="0" dirty="0"/>
              <a:t>Ikke følge</a:t>
            </a:r>
            <a:r>
              <a:rPr lang="nb-NO" altLang="nb-NO" sz="1200" b="0" baseline="0" dirty="0"/>
              <a:t> med på klokka hele tiden</a:t>
            </a:r>
          </a:p>
          <a:p>
            <a:pPr marL="171450" indent="-171450">
              <a:lnSpc>
                <a:spcPct val="90000"/>
              </a:lnSpc>
              <a:buFont typeface="Arial" panose="020B0604020202020204" pitchFamily="34" charset="0"/>
              <a:buChar char="•"/>
            </a:pPr>
            <a:r>
              <a:rPr lang="nb-NO" altLang="nb-NO" sz="1200" b="0" baseline="0" dirty="0"/>
              <a:t>Fysisk aktivitet er bra for søvn, men helst ikke siste 2 timer før du legger deg</a:t>
            </a:r>
          </a:p>
          <a:p>
            <a:pPr marL="171450" indent="-171450">
              <a:lnSpc>
                <a:spcPct val="90000"/>
              </a:lnSpc>
              <a:buFont typeface="Arial" panose="020B0604020202020204" pitchFamily="34" charset="0"/>
              <a:buChar char="•"/>
            </a:pPr>
            <a:r>
              <a:rPr lang="nb-NO" altLang="nb-NO" sz="1200" b="0" baseline="0" dirty="0"/>
              <a:t>Begrens inntak av kaffe, te (også grønn te), </a:t>
            </a:r>
            <a:r>
              <a:rPr lang="nb-NO" altLang="nb-NO" sz="1200" b="0" baseline="0" dirty="0" err="1"/>
              <a:t>battery</a:t>
            </a:r>
            <a:r>
              <a:rPr lang="nb-NO" altLang="nb-NO" sz="1200" b="0" baseline="0" dirty="0"/>
              <a:t>, red-bull + andre energidrikker med koffein etter kl. 17 (6 timer halveringstid). Er man ekstra sensitiv anbefales kl. 14. </a:t>
            </a:r>
          </a:p>
          <a:p>
            <a:pPr marL="0" indent="0">
              <a:lnSpc>
                <a:spcPct val="90000"/>
              </a:lnSpc>
              <a:buFontTx/>
              <a:buNone/>
            </a:pPr>
            <a:endParaRPr lang="nb-NO" altLang="nb-NO" sz="1200" b="0" baseline="0" dirty="0"/>
          </a:p>
          <a:p>
            <a:r>
              <a:rPr lang="nb-NO" altLang="nb-NO" sz="1200" b="0" baseline="0" dirty="0"/>
              <a:t>Det å følge disse rådene kan virke litt kjedelig. </a:t>
            </a:r>
            <a:r>
              <a:rPr lang="nb-NO" sz="1200" b="0" i="0" u="none" strike="noStrike" kern="1200" baseline="0" dirty="0">
                <a:solidFill>
                  <a:schemeClr val="tx1"/>
                </a:solidFill>
                <a:latin typeface="+mn-lt"/>
                <a:ea typeface="+mn-ea"/>
                <a:cs typeface="+mn-cs"/>
              </a:rPr>
              <a:t>Normaliser at det kan være vanskelig å endre vaner. En del har antakeligvis erfaring med endringsarbeid allerede, f.eks. endring i kosthold, trening eller tobakk. Endring i søvnvaner er som andre endringsprosesser; d</a:t>
            </a:r>
            <a:r>
              <a:rPr lang="nb-NO" altLang="nb-NO" sz="1200" b="0" baseline="0" dirty="0"/>
              <a:t>et krever motivasjon, forståelse og litt viljestyrke</a:t>
            </a:r>
            <a:r>
              <a:rPr lang="nb-NO" sz="1200" b="0" i="0" u="none" strike="noStrike" kern="1200" baseline="0" dirty="0">
                <a:solidFill>
                  <a:schemeClr val="tx1"/>
                </a:solidFill>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28</a:t>
            </a:fld>
            <a:endParaRPr lang="nb-NO"/>
          </a:p>
        </p:txBody>
      </p:sp>
    </p:spTree>
    <p:extLst>
      <p:ext uri="{BB962C8B-B14F-4D97-AF65-F5344CB8AC3E}">
        <p14:creationId xmlns:p14="http://schemas.microsoft.com/office/powerpoint/2010/main" val="3728907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90000"/>
              </a:lnSpc>
              <a:buFontTx/>
              <a:buNone/>
            </a:pPr>
            <a:r>
              <a:rPr lang="nb-NO" altLang="nb-NO" sz="1200" b="0" baseline="0" dirty="0"/>
              <a:t>Mange bruker alkohol som hjelp for å sove. Det kan være man sovner raskere, men kvaliteten på søvnen blir dårligere. Alkoholen forstyrrer dypsøvnen og man blir dermed mindre uthvilt på dagtid. </a:t>
            </a:r>
          </a:p>
          <a:p>
            <a:pPr marL="0" indent="0">
              <a:lnSpc>
                <a:spcPct val="90000"/>
              </a:lnSpc>
              <a:buFontTx/>
              <a:buNone/>
            </a:pPr>
            <a:endParaRPr lang="nb-NO" altLang="nb-NO" sz="1200" b="0" baseline="0" dirty="0"/>
          </a:p>
          <a:p>
            <a:pPr marL="0" indent="0">
              <a:lnSpc>
                <a:spcPct val="90000"/>
              </a:lnSpc>
              <a:buFontTx/>
              <a:buNone/>
            </a:pPr>
            <a:r>
              <a:rPr lang="nb-NO" altLang="nb-NO" sz="1200" b="0" baseline="0" dirty="0"/>
              <a:t>Være utendørs i dagslys 30 min hver dag – det er viktig for døgnrytmen (husk søvnen følger en indre biologisk klokke)</a:t>
            </a:r>
          </a:p>
          <a:p>
            <a:pPr marL="171450" indent="-171450">
              <a:lnSpc>
                <a:spcPct val="90000"/>
              </a:lnSpc>
              <a:buFontTx/>
              <a:buChar char="-"/>
            </a:pPr>
            <a:endParaRPr lang="nb-NO" altLang="nb-NO" sz="1200" b="0" baseline="0" dirty="0"/>
          </a:p>
          <a:p>
            <a:pPr marL="0" marR="0" indent="0" algn="l" defTabSz="914400" rtl="0" eaLnBrk="1" fontAlgn="auto" latinLnBrk="0" hangingPunct="1">
              <a:lnSpc>
                <a:spcPct val="90000"/>
              </a:lnSpc>
              <a:spcBef>
                <a:spcPts val="0"/>
              </a:spcBef>
              <a:spcAft>
                <a:spcPts val="0"/>
              </a:spcAft>
              <a:buClrTx/>
              <a:buSzTx/>
              <a:buFontTx/>
              <a:buNone/>
              <a:tabLst/>
              <a:defRPr/>
            </a:pPr>
            <a:r>
              <a:rPr lang="nb-NO" sz="1200" dirty="0">
                <a:solidFill>
                  <a:schemeClr val="tx2"/>
                </a:solidFill>
              </a:rPr>
              <a:t>Unngå lys fra skjermer (pc, smarttelefon, nettbrett) før  leggetid.</a:t>
            </a:r>
          </a:p>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29</a:t>
            </a:fld>
            <a:endParaRPr lang="nb-NO"/>
          </a:p>
        </p:txBody>
      </p:sp>
    </p:spTree>
    <p:extLst>
      <p:ext uri="{BB962C8B-B14F-4D97-AF65-F5344CB8AC3E}">
        <p14:creationId xmlns:p14="http://schemas.microsoft.com/office/powerpoint/2010/main" val="8948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a:t>
            </a:fld>
            <a:endParaRPr lang="nb-NO"/>
          </a:p>
        </p:txBody>
      </p:sp>
    </p:spTree>
    <p:extLst>
      <p:ext uri="{BB962C8B-B14F-4D97-AF65-F5344CB8AC3E}">
        <p14:creationId xmlns:p14="http://schemas.microsoft.com/office/powerpoint/2010/main" val="180249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Etter foredraget kan det være hensiktsmessig å se på det utfylte skjemaet om «Søvnhygiene» og ta en summing to og to om hvilke vaner man bør endre ut fra ny kunnskap. De nye vanene kan gjerne legges fram i plenum.</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30</a:t>
            </a:fld>
            <a:endParaRPr lang="nb-NO"/>
          </a:p>
        </p:txBody>
      </p:sp>
    </p:spTree>
    <p:extLst>
      <p:ext uri="{BB962C8B-B14F-4D97-AF65-F5344CB8AC3E}">
        <p14:creationId xmlns:p14="http://schemas.microsoft.com/office/powerpoint/2010/main" val="1670975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Stimuluskontroll kalles også for miljøkontroll. Det går ut på å korrigere uheldig «søvnatferd» og å styrke assosiasjonen mellom søvn og seng. </a:t>
            </a:r>
          </a:p>
          <a:p>
            <a:endParaRPr lang="nb-NO" baseline="0" dirty="0"/>
          </a:p>
          <a:p>
            <a:r>
              <a:rPr lang="nb-NO" baseline="0" dirty="0"/>
              <a:t>For dem som stort sett sover godt, er de stimuliene de utsettes for ved sengetid forbundet med avslapning og ro, og sengen og soverommet er assosiert med søvn. For dem som har utviklet søvnproblemer er de samme stimuliene forbundet med aktivering, og sengen og soverommet kan utløse våkenhet, bekymring og frustrasjon.  </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Stimuluskontroll</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handler om å utvikle nye søvnvaner som øker sjansen for at man sovner og forblir i søvnen. Det er viktig å sette av god tid på forklare prinsippene i stimuluskontroll og bevisstgjøre deltakerne på at metoden kan være krevende i starten.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31</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pPr marL="171450" indent="-171450">
              <a:buFont typeface="Arial" panose="020B0604020202020204" pitchFamily="34" charset="0"/>
              <a:buChar char="•"/>
            </a:pPr>
            <a:r>
              <a:rPr lang="nb-NO" baseline="0" dirty="0"/>
              <a:t>Det er viktig å legge seg for å sove først når man kjenner seg trøtt. Mange som sliter med søvnproblemer går veldig tidlig til sengs i håp om å få nok søvn. Resultatet blir da gjerne at de tilbringer mange timer i sengen, selv om de bare får sove noen få timer. Ved stimuluskontroll er det viktig å vente til man er skikkelig søvnig. Da øker sjansen for at man sovner ganske raskt. </a:t>
            </a:r>
          </a:p>
          <a:p>
            <a:pPr marL="171450" indent="-171450">
              <a:buFont typeface="Arial" panose="020B0604020202020204" pitchFamily="34" charset="0"/>
              <a:buChar char="•"/>
            </a:pPr>
            <a:r>
              <a:rPr lang="nb-NO" baseline="0" dirty="0"/>
              <a:t>Får man ikke sove innen 15-30 minutter, skal man stå opp, forlate soverommet og legge seg igjen først når man er søvnig. Dette skal også gjøres dersom man våkner i løpet av natta. Da er det viktig at man ikke utsetter seg for sterkt lys, spiser eller ser på TV eller andre skjermer. Det kan være lurt å gjøre noe litt kjedelig, som ikke krever for mye oppmerksomhet, som å kikke i en ikke altfor spennende bok. </a:t>
            </a:r>
          </a:p>
          <a:p>
            <a:pPr marL="171450" indent="-171450">
              <a:buFont typeface="Arial" panose="020B0604020202020204" pitchFamily="34" charset="0"/>
              <a:buChar char="•"/>
            </a:pPr>
            <a:r>
              <a:rPr lang="nb-NO" baseline="0" dirty="0"/>
              <a:t>Sengen skal ikke brukes til andre aktiviteter enn søvn (unntaket er sex). Dvs. f.eks. ikke se på TV, snakke i telefonen eller arbeide i sengen. </a:t>
            </a:r>
          </a:p>
          <a:p>
            <a:pPr marL="171450" indent="-171450">
              <a:buFont typeface="Arial" panose="020B0604020202020204" pitchFamily="34" charset="0"/>
              <a:buChar char="•"/>
            </a:pPr>
            <a:r>
              <a:rPr lang="nb-NO" baseline="0" dirty="0"/>
              <a:t>Det er viktig at man stiller vekkerklokken og står opp til samme tid hver morgen, uansett hvor mye man har sovet i løpet av natta. Det hjelper kroppen å etablere en fast døgnrytme. Unngå å sove på dagtid (unntaket er en </a:t>
            </a:r>
            <a:r>
              <a:rPr lang="nb-NO" baseline="0" dirty="0" err="1"/>
              <a:t>powernap</a:t>
            </a:r>
            <a:r>
              <a:rPr lang="nb-NO" baseline="0" dirty="0"/>
              <a:t> på 15-20 min. før kl. 14.00 dersom man har hatt en spesiell dårlig natt og er svært påvirket av dette dagen etter). </a:t>
            </a:r>
          </a:p>
          <a:p>
            <a:pPr marL="171450" indent="-171450">
              <a:buFont typeface="Arial" panose="020B0604020202020204" pitchFamily="34" charset="0"/>
              <a:buChar char="•"/>
            </a:pPr>
            <a:endParaRPr lang="nb-NO" baseline="0" dirty="0"/>
          </a:p>
          <a:p>
            <a:pPr marL="0" indent="0">
              <a:buFont typeface="Arial" panose="020B0604020202020204" pitchFamily="34" charset="0"/>
              <a:buNone/>
            </a:pPr>
            <a:r>
              <a:rPr lang="nb-NO" baseline="0" dirty="0"/>
              <a:t>(Stimuluskontroll er en krevende, men veldig effektiv behandlingsmetode. Vær oppmerksom på at mange kan oppleve en forverring av søvnen de første 1-2 ukene. Dette kan føre til frustrasjon og bekymring over å ikke få nok søvn. Det er viktig å gi informasjon om at det kan ta noe tid før behandlingen har effekt. Man kan ikke forvente særlig bedring før etter en uke eller to, og man skal derfor ikke gi opp for tidlig! Det er viktig å holde seg til programmet over litt tid. )</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32</a:t>
            </a:fld>
            <a:endParaRPr lang="nb-NO"/>
          </a:p>
        </p:txBody>
      </p:sp>
    </p:spTree>
    <p:extLst>
      <p:ext uri="{BB962C8B-B14F-4D97-AF65-F5344CB8AC3E}">
        <p14:creationId xmlns:p14="http://schemas.microsoft.com/office/powerpoint/2010/main" val="372890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Deltakerne skal fortsette med utfylling av søvndagbok. Oppfordre dem til å ta omlegging av vaner på alvor.</a:t>
            </a:r>
          </a:p>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33</a:t>
            </a:fld>
            <a:endParaRPr lang="nb-NO"/>
          </a:p>
        </p:txBody>
      </p:sp>
    </p:spTree>
    <p:extLst>
      <p:ext uri="{BB962C8B-B14F-4D97-AF65-F5344CB8AC3E}">
        <p14:creationId xmlns:p14="http://schemas.microsoft.com/office/powerpoint/2010/main" val="176657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Hjemmeoppgave til neste gang er utfylling av skjemaet «Negative antakelser om søvn» i kursboka. Den ligger også som vedlegg i Kursmanualen. Skjemaet fungerer som en forberedelse til neste kursdag, hvor det skal dreie seg om hvordan våre holdninger til søvn faktisk påvirker søvnen i enten negativ eller positiv retning, og hva vi kan gjøre for å påvirke dette kognitivt.</a:t>
            </a:r>
            <a:endParaRPr lang="nb-NO" dirty="0"/>
          </a:p>
          <a:p>
            <a:endParaRPr lang="nb-NO" sz="1200" b="0" i="1" u="none" strike="noStrike" kern="1200" baseline="0" dirty="0">
              <a:solidFill>
                <a:schemeClr val="tx1"/>
              </a:solidFill>
              <a:latin typeface="+mn-lt"/>
              <a:ea typeface="+mn-ea"/>
              <a:cs typeface="+mn-cs"/>
            </a:endParaRPr>
          </a:p>
          <a:p>
            <a:r>
              <a:rPr lang="nb-NO" sz="1200" b="0" i="1" u="none" strike="noStrike" kern="1200" baseline="0" dirty="0">
                <a:solidFill>
                  <a:schemeClr val="tx1"/>
                </a:solidFill>
                <a:latin typeface="+mn-lt"/>
                <a:ea typeface="+mn-ea"/>
                <a:cs typeface="+mn-cs"/>
              </a:rPr>
              <a:t>Mer om Negative antakelser om søvn: </a:t>
            </a:r>
            <a:r>
              <a:rPr lang="nb-NO" sz="1200" kern="1200" dirty="0">
                <a:solidFill>
                  <a:schemeClr val="tx1"/>
                </a:solidFill>
                <a:effectLst/>
                <a:latin typeface="+mn-lt"/>
                <a:ea typeface="+mn-ea"/>
                <a:cs typeface="+mn-cs"/>
              </a:rPr>
              <a:t>Flere av deltakerne på søvnkurs vil antakeligvis ha negative tanker og antakelser som bidrar til å opprettholde søvnproblemene deres. De har f eks gjerne urealistiske oppfatninger av hvor mange timer søvn de egentlig trenger («jeg MÅ sove MINST 7 timer for å fungere dagen etter») og også urealistiske negative forventninger om negative konsekvenser av søvnproblemene (eks: «når jeg er engstelig og irritert om dagen, skyldes dette at jeg sover dårlig» og «når jeg sover dårlig en natt, blir søvnen min forstyrret hele resten av uka»)</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Skjemaet kan være med å identifisere negative tanker og bekymringstanker omkring søvn. Det kan</a:t>
            </a:r>
            <a:r>
              <a:rPr lang="nb-NO" sz="1200" kern="1200" baseline="0" dirty="0">
                <a:solidFill>
                  <a:schemeClr val="tx1"/>
                </a:solidFill>
                <a:effectLst/>
                <a:latin typeface="+mn-lt"/>
                <a:ea typeface="+mn-ea"/>
                <a:cs typeface="+mn-cs"/>
              </a:rPr>
              <a:t> være bevisstgjørende og samtidig en introduksjon til å snakke mer om </a:t>
            </a:r>
            <a:r>
              <a:rPr lang="nb-NO" sz="1200" kern="1200" dirty="0">
                <a:solidFill>
                  <a:schemeClr val="tx1"/>
                </a:solidFill>
                <a:effectLst/>
                <a:latin typeface="+mn-lt"/>
                <a:ea typeface="+mn-ea"/>
                <a:cs typeface="+mn-cs"/>
              </a:rPr>
              <a:t>hvordan våre holdninger til søvn påvirker søvnen i enten negativ eller positiv retning.</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Neste skritt vil være</a:t>
            </a:r>
            <a:r>
              <a:rPr lang="nb-NO" sz="1200" kern="1200" baseline="0" dirty="0">
                <a:solidFill>
                  <a:schemeClr val="tx1"/>
                </a:solidFill>
                <a:effectLst/>
                <a:latin typeface="+mn-lt"/>
                <a:ea typeface="+mn-ea"/>
                <a:cs typeface="+mn-cs"/>
              </a:rPr>
              <a:t> å forsøke å påvirke de negative tankene. Deltakerne skal </a:t>
            </a:r>
            <a:r>
              <a:rPr lang="nb-NO" sz="1200" kern="1200" dirty="0">
                <a:solidFill>
                  <a:schemeClr val="tx1"/>
                </a:solidFill>
                <a:effectLst/>
                <a:latin typeface="+mn-lt"/>
                <a:ea typeface="+mn-ea"/>
                <a:cs typeface="+mn-cs"/>
              </a:rPr>
              <a:t>utfordre de negative og uhensiktsmessige tankene og erstatte dem med mer realistiske og hensiktsmessige tanker</a:t>
            </a:r>
            <a:r>
              <a:rPr lang="nb-NO" sz="1200" kern="1200" baseline="0" dirty="0">
                <a:solidFill>
                  <a:schemeClr val="tx1"/>
                </a:solidFill>
                <a:effectLst/>
                <a:latin typeface="+mn-lt"/>
                <a:ea typeface="+mn-ea"/>
                <a:cs typeface="+mn-cs"/>
              </a:rPr>
              <a:t> (kognitiv atferdsterapi). </a:t>
            </a:r>
            <a:r>
              <a:rPr lang="nb-NO" sz="1200" kern="1200" dirty="0">
                <a:solidFill>
                  <a:schemeClr val="tx1"/>
                </a:solidFill>
                <a:effectLst/>
                <a:latin typeface="+mn-lt"/>
                <a:ea typeface="+mn-ea"/>
                <a:cs typeface="+mn-cs"/>
              </a:rPr>
              <a:t>Dette kan gjøres ved hjelp av skjemaet </a:t>
            </a:r>
            <a:r>
              <a:rPr lang="nb-NO" sz="1200" i="1" kern="1200" dirty="0">
                <a:solidFill>
                  <a:schemeClr val="tx1"/>
                </a:solidFill>
                <a:effectLst/>
                <a:latin typeface="+mn-lt"/>
                <a:ea typeface="+mn-ea"/>
                <a:cs typeface="+mn-cs"/>
              </a:rPr>
              <a:t>Utfordre negative tanker om søvn</a:t>
            </a:r>
            <a:r>
              <a:rPr lang="nb-NO" sz="1200" i="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vedlegg i søvnmanualen og i deltakernes </a:t>
            </a:r>
            <a:r>
              <a:rPr lang="nb-NO" sz="1200" kern="1200" dirty="0" err="1">
                <a:solidFill>
                  <a:schemeClr val="tx1"/>
                </a:solidFill>
                <a:effectLst/>
                <a:latin typeface="+mn-lt"/>
                <a:ea typeface="+mn-ea"/>
                <a:cs typeface="+mn-cs"/>
              </a:rPr>
              <a:t>søvnbok</a:t>
            </a:r>
            <a:r>
              <a:rPr lang="nb-NO" sz="1200" kern="1200" dirty="0">
                <a:solidFill>
                  <a:schemeClr val="tx1"/>
                </a:solidFill>
                <a:effectLst/>
                <a:latin typeface="+mn-lt"/>
                <a:ea typeface="+mn-ea"/>
                <a:cs typeface="+mn-cs"/>
              </a:rPr>
              <a:t>.) Det er et hjelpemiddel for å finne mer nyanserte og konstruktive tanker. </a:t>
            </a:r>
            <a:r>
              <a:rPr lang="nb-NO" sz="1200" i="1" kern="1200" dirty="0">
                <a:solidFill>
                  <a:schemeClr val="tx1"/>
                </a:solidFill>
                <a:effectLst/>
                <a:latin typeface="+mn-lt"/>
                <a:ea typeface="+mn-ea"/>
                <a:cs typeface="+mn-cs"/>
              </a:rPr>
              <a:t>Utfordre negative tanker om søvn</a:t>
            </a:r>
            <a:r>
              <a:rPr lang="nb-NO" sz="1200" i="0" kern="1200" baseline="0" dirty="0">
                <a:solidFill>
                  <a:schemeClr val="tx1"/>
                </a:solidFill>
                <a:effectLst/>
                <a:latin typeface="+mn-lt"/>
                <a:ea typeface="+mn-ea"/>
                <a:cs typeface="+mn-cs"/>
              </a:rPr>
              <a:t> blir introdusert på kursdag 3. </a:t>
            </a:r>
            <a:endParaRPr lang="nb-NO" sz="1200" kern="1200" dirty="0">
              <a:solidFill>
                <a:schemeClr val="tx1"/>
              </a:solidFill>
              <a:effectLst/>
              <a:latin typeface="+mn-lt"/>
              <a:ea typeface="+mn-ea"/>
              <a:cs typeface="+mn-cs"/>
            </a:endParaRPr>
          </a:p>
          <a:p>
            <a:endParaRPr lang="nb-NO" sz="1200" b="0" i="0" u="none" strike="noStrike" kern="1200" baseline="0" dirty="0">
              <a:solidFill>
                <a:schemeClr val="tx1"/>
              </a:solidFill>
              <a:latin typeface="+mn-lt"/>
              <a:ea typeface="+mn-ea"/>
              <a:cs typeface="+mn-cs"/>
            </a:endParaRPr>
          </a:p>
          <a:p>
            <a:endParaRPr lang="nb-NO" sz="1200" b="0" i="0" u="none" strike="noStrike" kern="1200" baseline="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34</a:t>
            </a:fld>
            <a:endParaRPr lang="nb-NO"/>
          </a:p>
        </p:txBody>
      </p:sp>
    </p:spTree>
    <p:extLst>
      <p:ext uri="{BB962C8B-B14F-4D97-AF65-F5344CB8AC3E}">
        <p14:creationId xmlns:p14="http://schemas.microsoft.com/office/powerpoint/2010/main" val="894828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Deltakerne skal fortsette med utfylling av søvndagbok. Oppfordre dem til å ta omlegging av vaner på alvor.</a:t>
            </a:r>
          </a:p>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35</a:t>
            </a:fld>
            <a:endParaRPr lang="nb-NO"/>
          </a:p>
        </p:txBody>
      </p:sp>
    </p:spTree>
    <p:extLst>
      <p:ext uri="{BB962C8B-B14F-4D97-AF65-F5344CB8AC3E}">
        <p14:creationId xmlns:p14="http://schemas.microsoft.com/office/powerpoint/2010/main" val="181609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Beregne basert på din rapportering i søvndagbok, regn ut: </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36</a:t>
            </a:fld>
            <a:endParaRPr lang="nb-NO"/>
          </a:p>
        </p:txBody>
      </p:sp>
    </p:spTree>
    <p:extLst>
      <p:ext uri="{BB962C8B-B14F-4D97-AF65-F5344CB8AC3E}">
        <p14:creationId xmlns:p14="http://schemas.microsoft.com/office/powerpoint/2010/main" val="886441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37</a:t>
            </a:fld>
            <a:endParaRPr lang="nb-NO"/>
          </a:p>
        </p:txBody>
      </p:sp>
    </p:spTree>
    <p:extLst>
      <p:ext uri="{BB962C8B-B14F-4D97-AF65-F5344CB8AC3E}">
        <p14:creationId xmlns:p14="http://schemas.microsoft.com/office/powerpoint/2010/main" val="41141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38</a:t>
            </a:fld>
            <a:endParaRPr lang="nb-NO"/>
          </a:p>
        </p:txBody>
      </p:sp>
    </p:spTree>
    <p:extLst>
      <p:ext uri="{BB962C8B-B14F-4D97-AF65-F5344CB8AC3E}">
        <p14:creationId xmlns:p14="http://schemas.microsoft.com/office/powerpoint/2010/main" val="1296447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Start med en runde over nye erfaringer i uka som har gått. Hvordan gikk det med omlegging av de nye vanene? Fikk de det til? Har de merket noen effekt på søvnen?</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39</a:t>
            </a:fld>
            <a:endParaRPr lang="nb-NO"/>
          </a:p>
        </p:txBody>
      </p:sp>
    </p:spTree>
    <p:extLst>
      <p:ext uri="{BB962C8B-B14F-4D97-AF65-F5344CB8AC3E}">
        <p14:creationId xmlns:p14="http://schemas.microsoft.com/office/powerpoint/2010/main" val="11480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Program</a:t>
            </a:r>
            <a:r>
              <a:rPr lang="nb-NO" b="0" baseline="0" dirty="0"/>
              <a:t> for søvnkurset. Hjemmeoppgaver mellom samlingene. </a:t>
            </a:r>
          </a:p>
          <a:p>
            <a:endParaRPr lang="nb-NO" b="0" dirty="0"/>
          </a:p>
          <a:p>
            <a:r>
              <a:rPr lang="nb-NO" b="0" dirty="0"/>
              <a:t>Som kursleder</a:t>
            </a:r>
            <a:r>
              <a:rPr lang="nb-NO" b="0" baseline="0" dirty="0"/>
              <a:t> kan du velge å inkludere avslapningsøvelser underveis i kurset. For eksempel som avslutning på hvert gruppemøte eller som forslag til hjemmeoppgave. Ulike avspenningsteknikker/øvelser finner du som vedlegg i Kursmanualen. </a:t>
            </a:r>
            <a:endParaRPr lang="nb-NO" b="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4</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Dagens hovedtema er </a:t>
            </a:r>
            <a:r>
              <a:rPr lang="nb-NO" sz="1200" b="1" i="0" u="none" strike="noStrike" kern="1200" baseline="0" dirty="0">
                <a:solidFill>
                  <a:schemeClr val="tx1"/>
                </a:solidFill>
                <a:latin typeface="+mn-lt"/>
                <a:ea typeface="+mn-ea"/>
                <a:cs typeface="+mn-cs"/>
              </a:rPr>
              <a:t>1) Holdninger til søvn </a:t>
            </a:r>
            <a:r>
              <a:rPr lang="nb-NO" sz="1200" b="0" i="0" u="none" strike="noStrike" kern="1200" baseline="0" dirty="0">
                <a:solidFill>
                  <a:schemeClr val="tx1"/>
                </a:solidFill>
                <a:latin typeface="+mn-lt"/>
                <a:ea typeface="+mn-ea"/>
                <a:cs typeface="+mn-cs"/>
              </a:rPr>
              <a:t>og </a:t>
            </a:r>
            <a:r>
              <a:rPr lang="nb-NO" sz="1200" b="1" i="0" u="none" strike="noStrike" kern="1200" baseline="0" dirty="0">
                <a:solidFill>
                  <a:schemeClr val="tx1"/>
                </a:solidFill>
                <a:latin typeface="+mn-lt"/>
                <a:ea typeface="+mn-ea"/>
                <a:cs typeface="+mn-cs"/>
              </a:rPr>
              <a:t>2) Søvnrestriksjon</a:t>
            </a:r>
            <a:r>
              <a:rPr lang="nb-NO" sz="1200" b="0" i="0" u="none" strike="noStrike" kern="1200" baseline="0" dirty="0">
                <a:solidFill>
                  <a:schemeClr val="tx1"/>
                </a:solidFill>
                <a:latin typeface="+mn-lt"/>
                <a:ea typeface="+mn-ea"/>
                <a:cs typeface="+mn-cs"/>
              </a:rPr>
              <a:t>.</a:t>
            </a:r>
          </a:p>
          <a:p>
            <a:endParaRPr lang="nb-NO" sz="1200" b="0" i="0" u="none" strike="noStrike" kern="1200" baseline="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40</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Kognitive teknikker kan dempe stressende tanker som motvirker søvnen. Det kan både dreie seg om tanker og bekymringer som ikke er relatert til søvn og tanker og bekymringer som er direkte relatert til søvn, f.eks. urealistiske, negative tanker om konsekvenser av manglende søvn.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Flere av kursdeltakerne har antakeligvis urealistiske oppfatninger av hvor mange timer med søvn de faktisk trenger og hvor lenge de sover. De har antakeligvis også urealistiske forventninger om negative konsekvenser av søvnproblemene sine. Noen har en tendens til å se nesten alle negative hendelser på dagtid i sammenheng med søvnproblemene.</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Ligger man for eksempel og tenker at «nå MÅ jeg sove!» og man ikke får sove, vil det føre til frustrasjon, som i neste omgang gjør kroppen aktivert. Og når kroppen er aktivert og full av stress-hormoner, er det umulig å sovne. Fordi de negative tankene man har om søvn er med på å opprettholde søvnproblemene, kan det være til hjelp å utfordre de negative og uhensiktsmessige tankene og erstatte dem med mer realistiske tanker («korrigere»).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b="1" i="1" dirty="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b="1" i="0" dirty="0"/>
              <a:t>Hensikten er at kursdeltakerne</a:t>
            </a:r>
            <a:r>
              <a:rPr lang="nb-NO" altLang="nb-NO" b="1" i="0" baseline="0" dirty="0"/>
              <a:t> </a:t>
            </a:r>
            <a:r>
              <a:rPr lang="nb-NO" altLang="nb-NO" b="1" i="0" dirty="0"/>
              <a:t>skal forsøke å la søvnen ta litt mindre plass i livet, i hvert fall betydningen av den, og</a:t>
            </a:r>
            <a:r>
              <a:rPr lang="nb-NO" altLang="nb-NO" b="1" i="0" baseline="0" dirty="0"/>
              <a:t> å </a:t>
            </a:r>
            <a:r>
              <a:rPr lang="nb-NO" altLang="nb-NO" b="1" i="0" dirty="0"/>
              <a:t>bekymre seg mindre.  </a:t>
            </a:r>
          </a:p>
          <a:p>
            <a:endParaRPr lang="nb-NO" i="0"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41</a:t>
            </a:fld>
            <a:endParaRPr lang="nb-NO"/>
          </a:p>
        </p:txBody>
      </p:sp>
    </p:spTree>
    <p:extLst>
      <p:ext uri="{BB962C8B-B14F-4D97-AF65-F5344CB8AC3E}">
        <p14:creationId xmlns:p14="http://schemas.microsoft.com/office/powerpoint/2010/main" val="2322412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Skjemaet </a:t>
            </a:r>
            <a:r>
              <a:rPr lang="nb-NO" sz="1200" b="0" i="1" u="none" strike="noStrike" kern="1200" baseline="0" dirty="0">
                <a:solidFill>
                  <a:schemeClr val="tx1"/>
                </a:solidFill>
                <a:latin typeface="+mn-lt"/>
                <a:ea typeface="+mn-ea"/>
                <a:cs typeface="+mn-cs"/>
              </a:rPr>
              <a:t>Negative antakelser om søvn</a:t>
            </a:r>
            <a:r>
              <a:rPr lang="nb-NO" sz="1200" b="0" i="0" u="none" strike="noStrike" kern="1200" baseline="0" dirty="0">
                <a:solidFill>
                  <a:schemeClr val="tx1"/>
                </a:solidFill>
                <a:latin typeface="+mn-lt"/>
                <a:ea typeface="+mn-ea"/>
                <a:cs typeface="+mn-cs"/>
              </a:rPr>
              <a:t> som deltakerne har hatt som hjemmeoppgave er først og fremst ment å være bevisstgjørende. Du kan ev. gå gjennom skjemaet. </a:t>
            </a:r>
          </a:p>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42</a:t>
            </a:fld>
            <a:endParaRPr lang="nb-NO"/>
          </a:p>
        </p:txBody>
      </p:sp>
    </p:spTree>
    <p:extLst>
      <p:ext uri="{BB962C8B-B14F-4D97-AF65-F5344CB8AC3E}">
        <p14:creationId xmlns:p14="http://schemas.microsoft.com/office/powerpoint/2010/main" val="743181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Kanskje har deltakerne også</a:t>
            </a:r>
            <a:r>
              <a:rPr lang="nb-NO" baseline="0" dirty="0"/>
              <a:t> </a:t>
            </a:r>
            <a:r>
              <a:rPr lang="nb-NO" dirty="0"/>
              <a:t>erfaring med andre «tankefeller»?</a:t>
            </a:r>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43</a:t>
            </a:fld>
            <a:endParaRPr lang="nb-NO"/>
          </a:p>
        </p:txBody>
      </p:sp>
    </p:spTree>
    <p:extLst>
      <p:ext uri="{BB962C8B-B14F-4D97-AF65-F5344CB8AC3E}">
        <p14:creationId xmlns:p14="http://schemas.microsoft.com/office/powerpoint/2010/main" val="3964310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44</a:t>
            </a:fld>
            <a:endParaRPr lang="nb-NO"/>
          </a:p>
        </p:txBody>
      </p:sp>
    </p:spTree>
    <p:extLst>
      <p:ext uri="{BB962C8B-B14F-4D97-AF65-F5344CB8AC3E}">
        <p14:creationId xmlns:p14="http://schemas.microsoft.com/office/powerpoint/2010/main" val="114969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arbeidet med å sjekke ut gyldigheten av negative tanker</a:t>
            </a:r>
            <a:r>
              <a:rPr lang="nb-NO" baseline="0" dirty="0"/>
              <a:t> («tankefeller») og finne mer nyanserte og konstruktive tanker, er skjemaet </a:t>
            </a:r>
            <a:r>
              <a:rPr lang="nb-NO" i="1" baseline="0" dirty="0"/>
              <a:t>Utfordre negative tanker</a:t>
            </a:r>
            <a:r>
              <a:rPr lang="nb-NO" baseline="0" dirty="0"/>
              <a:t>, som finnes i deltakernes </a:t>
            </a:r>
            <a:r>
              <a:rPr lang="nb-NO" baseline="0" dirty="0" err="1"/>
              <a:t>søvnbok</a:t>
            </a:r>
            <a:r>
              <a:rPr lang="nb-NO" baseline="0" dirty="0"/>
              <a:t>, et nyttig hjelpemiddel. Den finnes også som vedlegg i Søvnkursmanualen. Vedlegget er noe mer utfylt, det inneholder forslag til tanker som kan forstyrre søvnen samt noen alternative tanker. </a:t>
            </a:r>
          </a:p>
          <a:p>
            <a:endParaRPr lang="nb-NO" baseline="0" dirty="0"/>
          </a:p>
          <a:p>
            <a:r>
              <a:rPr lang="nb-NO" baseline="0" dirty="0"/>
              <a:t>Dette er hjemmeoppgave til neste samling. </a:t>
            </a:r>
          </a:p>
          <a:p>
            <a:endParaRPr lang="nb-NO" baseline="0" dirty="0"/>
          </a:p>
          <a:p>
            <a:r>
              <a:rPr lang="nb-NO" sz="1200" b="0" i="0" u="none" strike="noStrike" kern="1200" baseline="0" dirty="0">
                <a:solidFill>
                  <a:schemeClr val="tx1"/>
                </a:solidFill>
                <a:latin typeface="+mn-lt"/>
                <a:ea typeface="+mn-ea"/>
                <a:cs typeface="+mn-cs"/>
              </a:rPr>
              <a:t>Dersom du som kursleder er fortrolige med å bruke ABC-modellen, kan ABC-modellen også være nyttig for å identifisere automatiske tanker og antakelser i</a:t>
            </a:r>
          </a:p>
          <a:p>
            <a:r>
              <a:rPr lang="nb-NO" sz="1200" b="0" i="0" u="none" strike="noStrike" kern="1200" baseline="0" dirty="0">
                <a:solidFill>
                  <a:schemeClr val="tx1"/>
                </a:solidFill>
                <a:latin typeface="+mn-lt"/>
                <a:ea typeface="+mn-ea"/>
                <a:cs typeface="+mn-cs"/>
              </a:rPr>
              <a:t>(se vedlegg i Kursmanualen). Mange er ikke bevisst hvilke negative tanker som dukker opp om natta, og det kan være lurt å bruke litt tid på å identifisere disse. </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45</a:t>
            </a:fld>
            <a:endParaRPr lang="nb-NO"/>
          </a:p>
        </p:txBody>
      </p:sp>
    </p:spTree>
    <p:extLst>
      <p:ext uri="{BB962C8B-B14F-4D97-AF65-F5344CB8AC3E}">
        <p14:creationId xmlns:p14="http://schemas.microsoft.com/office/powerpoint/2010/main" val="3263114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Søvnrestriksjon kan være krevende å gjennomføre, men er også svært effektivt. For deltakere som ønsker å gjennomføre denne metoden vil det være behov for individuell oppfølging i etterkant av søvnkurset.</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46</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Mange som sliter med dårlig søvn kompenserer med å tilbringe lang tid i sengen i håp om å få sove, og i alle fall få noe hvile. Det er ikke uvanlig at personer med rundt fem timers nattesøvn ligger dobbelt så lenge i sengen. Å tilbringe uhensiktsmessig mye tid i sengen regnes som en viktig faktor i opprettholdelse av søvnproblemene.</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Søvnrestriksjon (søvnbegrensning) er en behandling for å øke søvneffektiviteten og å gjøre seg mer søvnig gjennom å redusere tiden i sengen til den tiden</a:t>
            </a:r>
          </a:p>
          <a:p>
            <a:r>
              <a:rPr lang="nb-NO" sz="1200" b="0" i="0" u="none" strike="noStrike" kern="1200" baseline="0" dirty="0">
                <a:solidFill>
                  <a:schemeClr val="tx1"/>
                </a:solidFill>
                <a:latin typeface="+mn-lt"/>
                <a:ea typeface="+mn-ea"/>
                <a:cs typeface="+mn-cs"/>
              </a:rPr>
              <a:t>man faktisk sover. Fremgangsmåten i søvnrestriksjon er at man begrenser tiden i sengen til det antallet timer man vanligvis sover. Dersom man i snitt sover seks timer, skal man ikke oppholde seg lenger i sengen enn akkurat den tiden. For å finne ut hvor lang tid man sover, benytter man søvndagboken.</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Søvnrestriksjon kan være krevende å gjennomføre siden man blir svært søvnig, men er også svært effektivt. For deltakere som ønsker å gjennomføre denne metoden vil det kunne være behov for individuell oppfølging, i hvert fall i etterkant av søvnkurset.</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47</a:t>
            </a:fld>
            <a:endParaRPr lang="nb-NO"/>
          </a:p>
        </p:txBody>
      </p:sp>
    </p:spTree>
    <p:extLst>
      <p:ext uri="{BB962C8B-B14F-4D97-AF65-F5344CB8AC3E}">
        <p14:creationId xmlns:p14="http://schemas.microsoft.com/office/powerpoint/2010/main" val="1389407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48</a:t>
            </a:fld>
            <a:endParaRPr lang="nb-NO"/>
          </a:p>
        </p:txBody>
      </p:sp>
    </p:spTree>
    <p:extLst>
      <p:ext uri="{BB962C8B-B14F-4D97-AF65-F5344CB8AC3E}">
        <p14:creationId xmlns:p14="http://schemas.microsoft.com/office/powerpoint/2010/main" val="3277925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Minst 5 timer i sengen, ikke mindre </a:t>
            </a:r>
          </a:p>
          <a:p>
            <a:endParaRPr lang="nb-NO" dirty="0"/>
          </a:p>
          <a:p>
            <a:pPr>
              <a:lnSpc>
                <a:spcPct val="150000"/>
              </a:lnSpc>
            </a:pPr>
            <a:r>
              <a:rPr lang="nb-NO" sz="1800" b="1" dirty="0">
                <a:effectLst/>
                <a:latin typeface="Times New Roman" panose="02020603050405020304" pitchFamily="18" charset="0"/>
                <a:ea typeface="MS ??"/>
                <a:cs typeface="Times New Roman" panose="02020603050405020304" pitchFamily="18" charset="0"/>
              </a:rPr>
              <a:t>Ha et aktivitetsprogram</a:t>
            </a:r>
            <a:endParaRPr lang="en-US" sz="1800" dirty="0">
              <a:effectLst/>
              <a:latin typeface="Cambria" panose="02040503050406030204" pitchFamily="18" charset="0"/>
              <a:ea typeface="MS ??"/>
              <a:cs typeface="Times New Roman" panose="02020603050405020304" pitchFamily="18" charset="0"/>
            </a:endParaRPr>
          </a:p>
          <a:p>
            <a:pPr>
              <a:lnSpc>
                <a:spcPct val="150000"/>
              </a:lnSpc>
            </a:pPr>
            <a:r>
              <a:rPr lang="nb-NO" sz="1800" dirty="0">
                <a:effectLst/>
                <a:latin typeface="Times New Roman" panose="02020603050405020304" pitchFamily="18" charset="0"/>
                <a:ea typeface="MS ??"/>
                <a:cs typeface="Times New Roman" panose="02020603050405020304" pitchFamily="18" charset="0"/>
              </a:rPr>
              <a:t>Ettersom det kan være vanskelig å holde seg våken så sent, kan du planlegge et program med aktiviteter for kvelden, gjerne noe du trives med å gjøre og som kan motivere deg for ekstra innsats. Det samme gjelder dersom du står opp tidlig på morgenen. Velg aktiviteter som er mulig å gjennomføre. Noen er for slitne til å lese, men sier at det er lettere å høre på en lydbok. Du kan legge kabal, eller gjøre enkelt husarbeid og kontorarbeid og andre nyttige ting, bare det ikke er for aktiverende.</a:t>
            </a:r>
            <a:endParaRPr lang="en-US" sz="1800" dirty="0">
              <a:effectLst/>
              <a:latin typeface="Cambria" panose="02040503050406030204" pitchFamily="18" charset="0"/>
              <a:ea typeface="MS ??"/>
              <a:cs typeface="Times New Roman" panose="02020603050405020304" pitchFamily="18" charset="0"/>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49</a:t>
            </a:fld>
            <a:endParaRPr lang="nb-NO"/>
          </a:p>
        </p:txBody>
      </p:sp>
    </p:spTree>
    <p:extLst>
      <p:ext uri="{BB962C8B-B14F-4D97-AF65-F5344CB8AC3E}">
        <p14:creationId xmlns:p14="http://schemas.microsoft.com/office/powerpoint/2010/main" val="138387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solidFill>
                  <a:srgbClr val="C00000"/>
                </a:solidFill>
              </a:rPr>
              <a:t>Forslag</a:t>
            </a:r>
            <a:r>
              <a:rPr lang="nb-NO" b="0" baseline="0" dirty="0">
                <a:solidFill>
                  <a:srgbClr val="C00000"/>
                </a:solidFill>
              </a:rPr>
              <a:t> til kjøreregler for søvnkurset. Et alternativ er at kursdeltakerne snakker seg frem til sine egne kjøreregler. Punktene kan uansett være relevante å få med på en eller annen måte. </a:t>
            </a:r>
            <a:endParaRPr lang="nb-NO" b="0" dirty="0">
              <a:solidFill>
                <a:srgbClr val="C00000"/>
              </a:solidFill>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5</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50</a:t>
            </a:fld>
            <a:endParaRPr lang="nb-NO"/>
          </a:p>
        </p:txBody>
      </p:sp>
    </p:spTree>
    <p:extLst>
      <p:ext uri="{BB962C8B-B14F-4D97-AF65-F5344CB8AC3E}">
        <p14:creationId xmlns:p14="http://schemas.microsoft.com/office/powerpoint/2010/main" val="961149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51</a:t>
            </a:fld>
            <a:endParaRPr lang="nb-NO"/>
          </a:p>
        </p:txBody>
      </p:sp>
    </p:spTree>
    <p:extLst>
      <p:ext uri="{BB962C8B-B14F-4D97-AF65-F5344CB8AC3E}">
        <p14:creationId xmlns:p14="http://schemas.microsoft.com/office/powerpoint/2010/main" val="1941890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Spør gjerne deltakerne hva de har behov for nå på siste kursdag, og innrett møtet ut fra det om det passer.</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52</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Gjerne «Utfordre negative tanker» i plenum. I tillegg til å være nyttig og oppklarende fungerer det fint som en repetisjon av stoffet man</a:t>
            </a:r>
          </a:p>
          <a:p>
            <a:r>
              <a:rPr lang="nb-NO" sz="1200" b="0" i="0" u="none" strike="noStrike" kern="1200" baseline="0" dirty="0">
                <a:solidFill>
                  <a:schemeClr val="tx1"/>
                </a:solidFill>
                <a:latin typeface="+mn-lt"/>
                <a:ea typeface="+mn-ea"/>
                <a:cs typeface="+mn-cs"/>
              </a:rPr>
              <a:t>har vært gjennom så langt i kurset. </a:t>
            </a:r>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53</a:t>
            </a:fld>
            <a:endParaRPr lang="nb-NO"/>
          </a:p>
        </p:txBody>
      </p:sp>
    </p:spTree>
    <p:extLst>
      <p:ext uri="{BB962C8B-B14F-4D97-AF65-F5344CB8AC3E}">
        <p14:creationId xmlns:p14="http://schemas.microsoft.com/office/powerpoint/2010/main" val="1591183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Det kan være nyttig å snakke om hvilke endringer som er gjort og hvilken effekt det har hatt. Er det kanskje flere endringer de vil gjøre? Sammenlign utfylling av søvndagbok fra første kursdag til dette siste møtet. </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Hvordan skal de la søvnvanskene få mindre plass i livet fremover?</a:t>
            </a:r>
          </a:p>
          <a:p>
            <a:endParaRPr lang="nb-NO"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Summing og/eller i plenum. </a:t>
            </a:r>
          </a:p>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54</a:t>
            </a:fld>
            <a:endParaRPr lang="nb-NO"/>
          </a:p>
        </p:txBody>
      </p:sp>
    </p:spTree>
    <p:extLst>
      <p:ext uri="{BB962C8B-B14F-4D97-AF65-F5344CB8AC3E}">
        <p14:creationId xmlns:p14="http://schemas.microsoft.com/office/powerpoint/2010/main" val="2239046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55</a:t>
            </a:fld>
            <a:endParaRPr lang="nb-NO"/>
          </a:p>
        </p:txBody>
      </p:sp>
    </p:spTree>
    <p:extLst>
      <p:ext uri="{BB962C8B-B14F-4D97-AF65-F5344CB8AC3E}">
        <p14:creationId xmlns:p14="http://schemas.microsoft.com/office/powerpoint/2010/main" val="1401938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4AE945-CBFB-4A0D-BFCD-8D47A2ABF332}" type="slidenum">
              <a:rPr lang="nb-NO" smtClean="0"/>
              <a:pPr/>
              <a:t>56</a:t>
            </a:fld>
            <a:endParaRPr lang="nb-NO"/>
          </a:p>
        </p:txBody>
      </p:sp>
    </p:spTree>
    <p:extLst>
      <p:ext uri="{BB962C8B-B14F-4D97-AF65-F5344CB8AC3E}">
        <p14:creationId xmlns:p14="http://schemas.microsoft.com/office/powerpoint/2010/main" val="96466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6</a:t>
            </a:fld>
            <a:endParaRPr lang="nb-NO"/>
          </a:p>
        </p:txBody>
      </p:sp>
    </p:spTree>
    <p:extLst>
      <p:ext uri="{BB962C8B-B14F-4D97-AF65-F5344CB8AC3E}">
        <p14:creationId xmlns:p14="http://schemas.microsoft.com/office/powerpoint/2010/main" val="207129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dirty="0"/>
              <a:t>Lysbildet</a:t>
            </a:r>
            <a:r>
              <a:rPr lang="nb-NO" b="1" baseline="0" dirty="0"/>
              <a:t> </a:t>
            </a:r>
            <a:r>
              <a:rPr lang="nb-NO" dirty="0"/>
              <a:t>kan brukes som</a:t>
            </a:r>
            <a:r>
              <a:rPr lang="nb-NO" baseline="0" dirty="0"/>
              <a:t> et utgangspunkt for å aktivere kursdeltakerne og legge grunnlag for samhold og gruppetilhørighet. Deltakerne kan gjerne sitte sammen to og to og intervjue hverandre. Deretter kan de presentere hverandre i plenum.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dirty="0"/>
              <a:t>Skriv  gjerne opp forventningene som gruppa har på et ”</a:t>
            </a:r>
            <a:r>
              <a:rPr lang="nb-NO" altLang="nb-NO" dirty="0" err="1"/>
              <a:t>flip-over</a:t>
            </a:r>
            <a:r>
              <a:rPr lang="nb-NO" altLang="nb-NO" dirty="0"/>
              <a:t> ”-papir. Dette arket kan du ta frem igjen på siste kursøkt for å se og høre om forventningene har blitt innfridd.</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7</a:t>
            </a:fld>
            <a:endParaRPr lang="nb-NO"/>
          </a:p>
        </p:txBody>
      </p:sp>
    </p:spTree>
    <p:extLst>
      <p:ext uri="{BB962C8B-B14F-4D97-AF65-F5344CB8AC3E}">
        <p14:creationId xmlns:p14="http://schemas.microsoft.com/office/powerpoint/2010/main" val="1148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baseline="0" dirty="0"/>
              <a:t>Søvnvansker er et utbredt problem i befolkningen vår – En folkehelseutfordring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baseline="0" dirty="0"/>
              <a:t>Du er ikke alene!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Søvnvansker er en av de vanligste og mest oversette helseplagene i befolkningen. Omtrent en av tre voksne sliter ukentlig med søvnen.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Dette er basert på selvrapportering hos</a:t>
            </a:r>
            <a:r>
              <a:rPr lang="nb-NO" sz="1200" baseline="0" dirty="0"/>
              <a:t> den voksne del av befolkningen. </a:t>
            </a:r>
            <a:r>
              <a:rPr lang="nb-NO" sz="1200" kern="1200" baseline="0" dirty="0">
                <a:solidFill>
                  <a:schemeClr val="tx1"/>
                </a:solidFill>
                <a:effectLst/>
                <a:latin typeface="+mn-lt"/>
                <a:ea typeface="+mn-ea"/>
                <a:cs typeface="+mn-cs"/>
              </a:rPr>
              <a:t>V</a:t>
            </a:r>
            <a:r>
              <a:rPr lang="nb-NO" sz="1200" kern="1200" dirty="0">
                <a:solidFill>
                  <a:schemeClr val="tx1"/>
                </a:solidFill>
                <a:effectLst/>
                <a:latin typeface="+mn-lt"/>
                <a:ea typeface="+mn-ea"/>
                <a:cs typeface="+mn-cs"/>
              </a:rPr>
              <a:t>i snakker da om symptomer på kroniske</a:t>
            </a:r>
            <a:r>
              <a:rPr lang="nb-NO" sz="1200" kern="1200" baseline="0" dirty="0">
                <a:solidFill>
                  <a:schemeClr val="tx1"/>
                </a:solidFill>
                <a:effectLst/>
                <a:latin typeface="+mn-lt"/>
                <a:ea typeface="+mn-ea"/>
                <a:cs typeface="+mn-cs"/>
              </a:rPr>
              <a:t> søvnvansker, også kalt </a:t>
            </a:r>
            <a:r>
              <a:rPr lang="nb-NO" sz="1200" kern="1200" dirty="0" err="1">
                <a:solidFill>
                  <a:schemeClr val="tx1"/>
                </a:solidFill>
                <a:effectLst/>
                <a:latin typeface="+mn-lt"/>
                <a:ea typeface="+mn-ea"/>
                <a:cs typeface="+mn-cs"/>
              </a:rPr>
              <a:t>insomni</a:t>
            </a:r>
            <a:r>
              <a:rPr lang="nb-NO" sz="1200" kern="1200" dirty="0">
                <a:solidFill>
                  <a:schemeClr val="tx1"/>
                </a:solidFill>
                <a:effectLst/>
                <a:latin typeface="+mn-lt"/>
                <a:ea typeface="+mn-ea"/>
                <a:cs typeface="+mn-cs"/>
              </a:rPr>
              <a:t>, men det er ikke alvorlig nok til å kalle det </a:t>
            </a:r>
            <a:r>
              <a:rPr lang="nb-NO" sz="1200" kern="1200" dirty="0" err="1">
                <a:solidFill>
                  <a:schemeClr val="tx1"/>
                </a:solidFill>
                <a:effectLst/>
                <a:latin typeface="+mn-lt"/>
                <a:ea typeface="+mn-ea"/>
                <a:cs typeface="+mn-cs"/>
              </a:rPr>
              <a:t>insomni</a:t>
            </a:r>
            <a:r>
              <a:rPr lang="nb-NO"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0" baseline="0" dirty="0">
                <a:solidFill>
                  <a:schemeClr val="tx1"/>
                </a:solidFill>
              </a:rPr>
              <a:t>Man får diagnosen </a:t>
            </a:r>
            <a:r>
              <a:rPr lang="nb-NO" i="0" baseline="0" dirty="0" err="1">
                <a:solidFill>
                  <a:schemeClr val="tx1"/>
                </a:solidFill>
              </a:rPr>
              <a:t>insomni</a:t>
            </a:r>
            <a:r>
              <a:rPr lang="nb-NO" i="0" baseline="0" dirty="0">
                <a:solidFill>
                  <a:schemeClr val="tx1"/>
                </a:solidFill>
              </a:rPr>
              <a:t> dersom man </a:t>
            </a:r>
            <a:r>
              <a:rPr lang="nb-NO" i="1" baseline="0" dirty="0">
                <a:solidFill>
                  <a:schemeClr val="tx1"/>
                </a:solidFill>
              </a:rPr>
              <a:t>i over tre måneder, flere ganger i uken, har </a:t>
            </a:r>
            <a:r>
              <a:rPr lang="nb-NO" i="1" dirty="0">
                <a:solidFill>
                  <a:srgbClr val="82C8D5"/>
                </a:solidFill>
              </a:rPr>
              <a:t>opplevd</a:t>
            </a:r>
            <a:r>
              <a:rPr lang="nb-NO" i="1" baseline="0" dirty="0">
                <a:solidFill>
                  <a:srgbClr val="82C8D5"/>
                </a:solidFill>
              </a:rPr>
              <a:t> </a:t>
            </a:r>
            <a:r>
              <a:rPr lang="nb-NO" i="1" dirty="0">
                <a:solidFill>
                  <a:srgbClr val="82C8D5"/>
                </a:solidFill>
              </a:rPr>
              <a:t>å ha problemer med innsoving, for tidlig oppvåkning om morgenen, og/eller dårlig søvnkvalitet,</a:t>
            </a:r>
            <a:r>
              <a:rPr lang="nb-NO" i="1" baseline="0" dirty="0">
                <a:solidFill>
                  <a:srgbClr val="82C8D5"/>
                </a:solidFill>
              </a:rPr>
              <a:t> slik at det </a:t>
            </a:r>
            <a:r>
              <a:rPr lang="nb-NO" i="1" dirty="0">
                <a:solidFill>
                  <a:srgbClr val="82C8D5"/>
                </a:solidFill>
              </a:rPr>
              <a:t>går utover daglig fungering. </a:t>
            </a:r>
            <a:r>
              <a:rPr lang="nb-NO" baseline="0" dirty="0"/>
              <a:t>Ca. 15 % av befolkningen lider i dag av </a:t>
            </a:r>
            <a:r>
              <a:rPr lang="nb-NO" baseline="0" dirty="0" err="1"/>
              <a:t>insomni</a:t>
            </a:r>
            <a:r>
              <a:rPr lang="nb-NO" baseline="0" dirty="0"/>
              <a:t>/kroniske søvnvansker. Og vi ser at tallet øker.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t>Sovemedisintallet på 400 000 er fra Statens legemiddelverk. Det er et høyt tall, spesielt siden det ikke anbefales at sovemedisin ikke brukes sammenhengende i mer enn </a:t>
            </a:r>
            <a:r>
              <a:rPr lang="nb-NO" dirty="0">
                <a:effectLst/>
              </a:rPr>
              <a:t>3–4 uker, både på grunn av manglende effekt, risikoen for avhengighet, og bivirkninger.</a:t>
            </a:r>
            <a:r>
              <a:rPr lang="nb-NO" baseline="0" dirty="0">
                <a:effectLst/>
              </a:rPr>
              <a:t> </a:t>
            </a:r>
            <a:r>
              <a:rPr lang="nb-NO" sz="1200" baseline="0" dirty="0"/>
              <a:t>Den vanligste </a:t>
            </a:r>
            <a:r>
              <a:rPr lang="nb-NO" b="0" dirty="0">
                <a:effectLst/>
              </a:rPr>
              <a:t>behandlingen for søvnvansker</a:t>
            </a:r>
            <a:r>
              <a:rPr lang="nb-NO" b="0" baseline="0" dirty="0">
                <a:effectLst/>
              </a:rPr>
              <a:t> er bruk av sovemedisiner, selv om </a:t>
            </a:r>
            <a:r>
              <a:rPr lang="nb-NO" sz="1200" b="0" baseline="0" dirty="0">
                <a:effectLst/>
              </a:rPr>
              <a:t>u</a:t>
            </a:r>
            <a:r>
              <a:rPr lang="nb-NO" sz="1200" b="0" dirty="0"/>
              <a:t>ndersøkelser viser at åtte av ti som har brukt sovemedisin ville foretrukket annen behandling. </a:t>
            </a:r>
            <a:endParaRPr lang="nb-NO"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a:effectLst/>
              </a:rPr>
              <a:t>På kort sikt fungerer sovemedisiner godt, men effekten forsvinner etter bare noen få ukers bruk. </a:t>
            </a:r>
            <a:r>
              <a:rPr lang="nb-NO" baseline="0" dirty="0">
                <a:effectLst/>
              </a:rPr>
              <a:t>Forskning  viser at den dype søvnen forstyrres og mange føler seg mindre opplagt dagen etter.</a:t>
            </a:r>
            <a:r>
              <a:rPr lang="nb-NO" sz="1200" dirty="0"/>
              <a:t> </a:t>
            </a:r>
            <a:r>
              <a:rPr lang="nb-NO" dirty="0">
                <a:effectLst/>
              </a:rPr>
              <a:t>Mange vil kunne</a:t>
            </a:r>
            <a:r>
              <a:rPr lang="nb-NO" baseline="0" dirty="0">
                <a:effectLst/>
              </a:rPr>
              <a:t> </a:t>
            </a:r>
            <a:r>
              <a:rPr lang="nb-NO" dirty="0">
                <a:effectLst/>
              </a:rPr>
              <a:t>oppleve en forverring av søvnvanskene når man forsøker å kutte bruken av sovemedisiner etter lang tids behandling. Men en slik forverring varer kun en uke eller to, og etter dette vil søvnen være tilsvarende som da man gikk på sovemedisiner. </a:t>
            </a:r>
            <a:endParaRPr lang="nb-NO"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Mange kan oppnå bedre søvn med relativt enkle grep. Uten</a:t>
            </a:r>
            <a:r>
              <a:rPr lang="nb-NO" sz="1200" kern="1200" baseline="0" dirty="0">
                <a:solidFill>
                  <a:schemeClr val="tx1"/>
                </a:solidFill>
                <a:latin typeface="+mn-lt"/>
                <a:ea typeface="+mn-ea"/>
                <a:cs typeface="+mn-cs"/>
              </a:rPr>
              <a:t> sovemedisin. </a:t>
            </a:r>
            <a:r>
              <a:rPr lang="nb-NO" sz="1200" kern="1200" dirty="0">
                <a:solidFill>
                  <a:schemeClr val="tx1"/>
                </a:solidFill>
                <a:latin typeface="+mn-lt"/>
                <a:ea typeface="+mn-ea"/>
                <a:cs typeface="+mn-cs"/>
              </a:rPr>
              <a:t>Dette er utgangspunktet for søvnkurset "Sov godt". </a:t>
            </a:r>
            <a:endParaRPr lang="nb-NO" sz="1200" baseline="0"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8</a:t>
            </a:fld>
            <a:endParaRPr lang="nb-NO"/>
          </a:p>
        </p:txBody>
      </p:sp>
    </p:spTree>
    <p:extLst>
      <p:ext uri="{BB962C8B-B14F-4D97-AF65-F5344CB8AC3E}">
        <p14:creationId xmlns:p14="http://schemas.microsoft.com/office/powerpoint/2010/main" val="316481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Gjerne vis søvnfilmen «Sov godt – Gode søvntips».</a:t>
            </a:r>
            <a:r>
              <a:rPr lang="nb-NO" baseline="0" dirty="0"/>
              <a:t> Den er tilgjengelig på youtube.com. </a:t>
            </a:r>
            <a:endParaRPr lang="nb-NO" dirty="0"/>
          </a:p>
        </p:txBody>
      </p:sp>
      <p:sp>
        <p:nvSpPr>
          <p:cNvPr id="4" name="Plassholder for lysbildenummer 3"/>
          <p:cNvSpPr>
            <a:spLocks noGrp="1"/>
          </p:cNvSpPr>
          <p:nvPr>
            <p:ph type="sldNum" sz="quarter" idx="10"/>
          </p:nvPr>
        </p:nvSpPr>
        <p:spPr/>
        <p:txBody>
          <a:bodyPr/>
          <a:lstStyle/>
          <a:p>
            <a:fld id="{AFE2AC0A-4F17-4903-B004-FAC89800E7D9}" type="slidenum">
              <a:rPr lang="nb-NO" smtClean="0"/>
              <a:pPr/>
              <a:t>9</a:t>
            </a:fld>
            <a:endParaRPr lang="nb-NO"/>
          </a:p>
        </p:txBody>
      </p:sp>
    </p:spTree>
    <p:extLst>
      <p:ext uri="{BB962C8B-B14F-4D97-AF65-F5344CB8AC3E}">
        <p14:creationId xmlns:p14="http://schemas.microsoft.com/office/powerpoint/2010/main" val="167097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390887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78090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62010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98594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426022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132349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87240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24120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290895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31289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323DBFD-4958-42A2-80DE-9A4EB8D0DE7A}" type="datetimeFigureOut">
              <a:rPr lang="nb-NO" smtClean="0"/>
              <a:pPr/>
              <a:t>12.09.2022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DAE681D-05C6-482C-B4AC-71EE672BB751}" type="slidenum">
              <a:rPr lang="nb-NO" smtClean="0"/>
              <a:pPr/>
              <a:t>‹#›</a:t>
            </a:fld>
            <a:endParaRPr lang="nb-NO"/>
          </a:p>
        </p:txBody>
      </p:sp>
    </p:spTree>
    <p:extLst>
      <p:ext uri="{BB962C8B-B14F-4D97-AF65-F5344CB8AC3E}">
        <p14:creationId xmlns:p14="http://schemas.microsoft.com/office/powerpoint/2010/main" val="408534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3DBFD-4958-42A2-80DE-9A4EB8D0DE7A}" type="datetimeFigureOut">
              <a:rPr lang="nb-NO" smtClean="0"/>
              <a:pPr/>
              <a:t>12.09.2022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E681D-05C6-482C-B4AC-71EE672BB751}" type="slidenum">
              <a:rPr lang="nb-NO" smtClean="0"/>
              <a:pPr/>
              <a:t>‹#›</a:t>
            </a:fld>
            <a:endParaRPr lang="nb-NO"/>
          </a:p>
        </p:txBody>
      </p:sp>
    </p:spTree>
    <p:extLst>
      <p:ext uri="{BB962C8B-B14F-4D97-AF65-F5344CB8AC3E}">
        <p14:creationId xmlns:p14="http://schemas.microsoft.com/office/powerpoint/2010/main" val="263870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97" y="828136"/>
            <a:ext cx="2184446" cy="299768"/>
          </a:xfrm>
          <a:prstGeom prst="rect">
            <a:avLst/>
          </a:prstGeom>
        </p:spPr>
      </p:pic>
    </p:spTree>
    <p:extLst>
      <p:ext uri="{BB962C8B-B14F-4D97-AF65-F5344CB8AC3E}">
        <p14:creationId xmlns:p14="http://schemas.microsoft.com/office/powerpoint/2010/main" val="200653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383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004E66"/>
                </a:solidFill>
              </a:rPr>
              <a:t>Søvn</a:t>
            </a:r>
            <a:endParaRPr lang="nb-NO" sz="3600" b="1" dirty="0">
              <a:solidFill>
                <a:srgbClr val="004E66"/>
              </a:solidFill>
              <a:cs typeface="Arial Bold"/>
            </a:endParaRPr>
          </a:p>
        </p:txBody>
      </p:sp>
      <p:sp>
        <p:nvSpPr>
          <p:cNvPr id="13" name="Plassholder for innhold 6"/>
          <p:cNvSpPr txBox="1">
            <a:spLocks/>
          </p:cNvSpPr>
          <p:nvPr/>
        </p:nvSpPr>
        <p:spPr>
          <a:xfrm>
            <a:off x="468000" y="1680877"/>
            <a:ext cx="6912311" cy="42684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nb-NO" dirty="0">
              <a:solidFill>
                <a:schemeClr val="tx2"/>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680877"/>
            <a:ext cx="7822275" cy="4340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rgbClr val="004E66"/>
              </a:buClr>
              <a:buFont typeface="Arial" panose="020B0604020202020204" pitchFamily="34" charset="0"/>
              <a:buChar char="•"/>
            </a:pPr>
            <a:r>
              <a:rPr lang="nb-NO" sz="2800" dirty="0">
                <a:solidFill>
                  <a:srgbClr val="004E66"/>
                </a:solidFill>
              </a:rPr>
              <a:t>Søvnbehovet er individuelt</a:t>
            </a:r>
          </a:p>
          <a:p>
            <a:pPr lvl="2" algn="l">
              <a:buClr>
                <a:srgbClr val="004E66"/>
              </a:buClr>
            </a:pPr>
            <a:r>
              <a:rPr lang="nb-NO" i="1" dirty="0">
                <a:solidFill>
                  <a:srgbClr val="004E66"/>
                </a:solidFill>
              </a:rPr>
              <a:t>De fleste voksne sover 6-9 timer per natt</a:t>
            </a:r>
          </a:p>
          <a:p>
            <a:pPr marL="457200" indent="-457200" algn="l">
              <a:buClr>
                <a:srgbClr val="004E66"/>
              </a:buClr>
              <a:buFont typeface="Arial" panose="020B0604020202020204" pitchFamily="34" charset="0"/>
              <a:buChar char="•"/>
            </a:pPr>
            <a:r>
              <a:rPr lang="nb-NO" sz="2800" dirty="0">
                <a:solidFill>
                  <a:srgbClr val="004E66"/>
                </a:solidFill>
              </a:rPr>
              <a:t>Det er helt normalt å bruke litt tid på å sovne</a:t>
            </a:r>
          </a:p>
          <a:p>
            <a:pPr marL="457200" indent="-457200" algn="l">
              <a:buClr>
                <a:srgbClr val="004E66"/>
              </a:buClr>
              <a:buFont typeface="Arial" panose="020B0604020202020204" pitchFamily="34" charset="0"/>
              <a:buChar char="•"/>
            </a:pPr>
            <a:r>
              <a:rPr lang="nb-NO" sz="2800" dirty="0">
                <a:solidFill>
                  <a:srgbClr val="004E66"/>
                </a:solidFill>
              </a:rPr>
              <a:t>Det er helt normalt å våkne i løpet av natta</a:t>
            </a:r>
          </a:p>
          <a:p>
            <a:pPr marL="457200" indent="-457200" algn="l">
              <a:buClr>
                <a:srgbClr val="004E66"/>
              </a:buClr>
              <a:buFont typeface="Arial" panose="020B0604020202020204" pitchFamily="34" charset="0"/>
              <a:buChar char="•"/>
            </a:pPr>
            <a:r>
              <a:rPr lang="nb-NO" sz="2800" dirty="0">
                <a:solidFill>
                  <a:srgbClr val="004E66"/>
                </a:solidFill>
              </a:rPr>
              <a:t>Kvalitet viktigere enn kvantitet</a:t>
            </a:r>
          </a:p>
          <a:p>
            <a:pPr lvl="2" algn="l">
              <a:buClr>
                <a:srgbClr val="004E66"/>
              </a:buClr>
            </a:pPr>
            <a:r>
              <a:rPr lang="nb-NO" i="1" dirty="0">
                <a:solidFill>
                  <a:srgbClr val="004E66"/>
                </a:solidFill>
              </a:rPr>
              <a:t>Den dype søvnen er viktigst – mest av den tidlig på natta</a:t>
            </a:r>
          </a:p>
          <a:p>
            <a:pPr marL="457200" indent="-457200" algn="l">
              <a:buClr>
                <a:srgbClr val="004E66"/>
              </a:buClr>
              <a:buFont typeface="Arial" panose="020B0604020202020204" pitchFamily="34" charset="0"/>
              <a:buChar char="•"/>
            </a:pPr>
            <a:r>
              <a:rPr lang="nb-NO" sz="2800" dirty="0">
                <a:solidFill>
                  <a:srgbClr val="004E66"/>
                </a:solidFill>
              </a:rPr>
              <a:t>Søvnen endrer seg med alderen</a:t>
            </a:r>
          </a:p>
          <a:p>
            <a:pPr>
              <a:buClr>
                <a:srgbClr val="004E66"/>
              </a:buClr>
            </a:pPr>
            <a:endParaRPr lang="nb-NO" dirty="0">
              <a:solidFill>
                <a:srgbClr val="004E66"/>
              </a:solidFill>
            </a:endParaRPr>
          </a:p>
          <a:p>
            <a:pPr>
              <a:buClr>
                <a:srgbClr val="004E66"/>
              </a:buClr>
            </a:pPr>
            <a:endParaRPr lang="nb-NO" dirty="0">
              <a:solidFill>
                <a:srgbClr val="004E66"/>
              </a:solidFill>
            </a:endParaRPr>
          </a:p>
          <a:p>
            <a:pPr>
              <a:buFontTx/>
              <a:buNone/>
            </a:pPr>
            <a:endParaRPr lang="nb-NO" dirty="0">
              <a:solidFill>
                <a:srgbClr val="004E66"/>
              </a:solidFill>
            </a:endParaRPr>
          </a:p>
        </p:txBody>
      </p:sp>
    </p:spTree>
    <p:extLst>
      <p:ext uri="{BB962C8B-B14F-4D97-AF65-F5344CB8AC3E}">
        <p14:creationId xmlns:p14="http://schemas.microsoft.com/office/powerpoint/2010/main" val="270879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004E66"/>
                </a:solidFill>
              </a:rPr>
              <a:t>Hvorfor sover vi?</a:t>
            </a:r>
            <a:endParaRPr lang="nb-NO" sz="3600" b="1" dirty="0">
              <a:solidFill>
                <a:srgbClr val="004E66"/>
              </a:solidFill>
              <a:cs typeface="Arial Bold"/>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772816"/>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dirty="0"/>
          </a:p>
        </p:txBody>
      </p:sp>
      <p:sp>
        <p:nvSpPr>
          <p:cNvPr id="2" name="Rektangel 1"/>
          <p:cNvSpPr/>
          <p:nvPr/>
        </p:nvSpPr>
        <p:spPr>
          <a:xfrm>
            <a:off x="2286000" y="2413338"/>
            <a:ext cx="4572000" cy="923330"/>
          </a:xfrm>
          <a:prstGeom prst="rect">
            <a:avLst/>
          </a:prstGeom>
        </p:spPr>
        <p:txBody>
          <a:bodyPr>
            <a:spAutoFit/>
          </a:bodyPr>
          <a:lstStyle/>
          <a:p>
            <a:pPr>
              <a:buClr>
                <a:srgbClr val="004E66"/>
              </a:buClr>
            </a:pPr>
            <a:endParaRPr lang="nb-NO" dirty="0">
              <a:solidFill>
                <a:schemeClr val="tx2"/>
              </a:solidFill>
            </a:endParaRPr>
          </a:p>
          <a:p>
            <a:pPr lvl="0">
              <a:buClr>
                <a:srgbClr val="004E66"/>
              </a:buClr>
            </a:pPr>
            <a:endParaRPr lang="nb-NO" dirty="0">
              <a:solidFill>
                <a:srgbClr val="004E66"/>
              </a:solidFill>
            </a:endParaRPr>
          </a:p>
          <a:p>
            <a:pPr lvl="0">
              <a:buClr>
                <a:srgbClr val="004E66"/>
              </a:buClr>
            </a:pPr>
            <a:endParaRPr lang="nb-NO" dirty="0">
              <a:solidFill>
                <a:srgbClr val="004E66"/>
              </a:solidFill>
            </a:endParaRPr>
          </a:p>
        </p:txBody>
      </p:sp>
      <p:sp>
        <p:nvSpPr>
          <p:cNvPr id="12" name="Rectangle 4"/>
          <p:cNvSpPr txBox="1">
            <a:spLocks noChangeArrowheads="1"/>
          </p:cNvSpPr>
          <p:nvPr/>
        </p:nvSpPr>
        <p:spPr>
          <a:xfrm>
            <a:off x="645337" y="1587511"/>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b-NO" sz="2800" dirty="0">
                <a:solidFill>
                  <a:srgbClr val="004E66"/>
                </a:solidFill>
              </a:rPr>
              <a:t>Reparasjon og vedlikehold av kropp og sinn</a:t>
            </a:r>
          </a:p>
          <a:p>
            <a:pPr marL="457200" indent="-457200" algn="l">
              <a:buFont typeface="Arial" panose="020B0604020202020204" pitchFamily="34" charset="0"/>
              <a:buChar char="•"/>
            </a:pPr>
            <a:r>
              <a:rPr lang="nb-NO" sz="2800" dirty="0">
                <a:solidFill>
                  <a:srgbClr val="004E66"/>
                </a:solidFill>
              </a:rPr>
              <a:t>Bearbeide inntrykk og følelser</a:t>
            </a:r>
          </a:p>
          <a:p>
            <a:pPr marL="457200" indent="-457200" algn="l">
              <a:buFont typeface="Arial" panose="020B0604020202020204" pitchFamily="34" charset="0"/>
              <a:buChar char="•"/>
            </a:pPr>
            <a:r>
              <a:rPr lang="nb-NO" sz="2800" dirty="0">
                <a:solidFill>
                  <a:srgbClr val="004E66"/>
                </a:solidFill>
              </a:rPr>
              <a:t>Forberede hjernen på læring</a:t>
            </a:r>
          </a:p>
          <a:p>
            <a:pPr marL="457200" indent="-457200" algn="l">
              <a:buFont typeface="Arial" panose="020B0604020202020204" pitchFamily="34" charset="0"/>
              <a:buChar char="•"/>
            </a:pPr>
            <a:r>
              <a:rPr lang="nb-NO" sz="2800" dirty="0">
                <a:solidFill>
                  <a:srgbClr val="004E66"/>
                </a:solidFill>
              </a:rPr>
              <a:t>Lagre minner </a:t>
            </a:r>
          </a:p>
          <a:p>
            <a:pPr marL="457200" indent="-457200" algn="l">
              <a:buFont typeface="Arial" panose="020B0604020202020204" pitchFamily="34" charset="0"/>
              <a:buChar char="•"/>
            </a:pPr>
            <a:r>
              <a:rPr lang="nb-NO" sz="2800" dirty="0">
                <a:solidFill>
                  <a:srgbClr val="004E66"/>
                </a:solidFill>
              </a:rPr>
              <a:t>Styrke immunforsvaret</a:t>
            </a:r>
          </a:p>
          <a:p>
            <a:pPr marL="457200" indent="-457200" algn="l">
              <a:buFont typeface="Arial" panose="020B0604020202020204" pitchFamily="34" charset="0"/>
              <a:buChar char="•"/>
            </a:pPr>
            <a:r>
              <a:rPr lang="nb-NO" sz="2800" dirty="0">
                <a:solidFill>
                  <a:srgbClr val="004E66"/>
                </a:solidFill>
              </a:rPr>
              <a:t>Fortsatt mye man ikke vet </a:t>
            </a:r>
          </a:p>
          <a:p>
            <a:pPr marL="457200" indent="-457200" algn="l">
              <a:buFont typeface="Arial" panose="020B0604020202020204" pitchFamily="34" charset="0"/>
              <a:buChar char="•"/>
            </a:pPr>
            <a:endParaRPr lang="nb-NO" sz="2800" dirty="0">
              <a:solidFill>
                <a:srgbClr val="004E66"/>
              </a:solidFill>
            </a:endParaRPr>
          </a:p>
          <a:p>
            <a:pPr algn="l"/>
            <a:endParaRPr lang="nb-NO" sz="2800" dirty="0">
              <a:solidFill>
                <a:srgbClr val="004E66"/>
              </a:solidFill>
            </a:endParaRPr>
          </a:p>
          <a:p>
            <a:endParaRPr lang="nb-NO" sz="2800" dirty="0">
              <a:solidFill>
                <a:srgbClr val="004E66"/>
              </a:solidFill>
            </a:endParaRPr>
          </a:p>
          <a:p>
            <a:pPr marL="457200" indent="-457200" algn="l">
              <a:buClr>
                <a:srgbClr val="004E66"/>
              </a:buClr>
              <a:buFont typeface="Arial" panose="020B0604020202020204" pitchFamily="34" charset="0"/>
              <a:buChar char="•"/>
            </a:pPr>
            <a:endParaRPr lang="nb-NO" sz="2800" dirty="0">
              <a:solidFill>
                <a:srgbClr val="004E66"/>
              </a:solidFill>
            </a:endParaRPr>
          </a:p>
          <a:p>
            <a:pPr>
              <a:buFontTx/>
              <a:buNone/>
            </a:pPr>
            <a:endParaRPr lang="nb-NO" sz="2800" dirty="0">
              <a:solidFill>
                <a:srgbClr val="004E66"/>
              </a:solidFill>
            </a:endParaRPr>
          </a:p>
        </p:txBody>
      </p:sp>
      <p:sp>
        <p:nvSpPr>
          <p:cNvPr id="20" name="Plassholder for innhold 6"/>
          <p:cNvSpPr txBox="1">
            <a:spLocks/>
          </p:cNvSpPr>
          <p:nvPr/>
        </p:nvSpPr>
        <p:spPr>
          <a:xfrm>
            <a:off x="468000" y="1680877"/>
            <a:ext cx="6912311" cy="39581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buClr>
                <a:srgbClr val="004E66"/>
              </a:buClr>
            </a:pPr>
            <a:endParaRPr lang="nb-NO" sz="2400" dirty="0">
              <a:solidFill>
                <a:srgbClr val="004E66"/>
              </a:solidFill>
            </a:endParaRPr>
          </a:p>
          <a:p>
            <a:pPr lvl="1" algn="l">
              <a:buClr>
                <a:srgbClr val="004E66"/>
              </a:buClr>
            </a:pPr>
            <a:endParaRPr lang="nb-NO" sz="2400" dirty="0">
              <a:solidFill>
                <a:srgbClr val="004E66"/>
              </a:solidFill>
            </a:endParaRPr>
          </a:p>
          <a:p>
            <a:pPr lvl="1" algn="l">
              <a:buClr>
                <a:srgbClr val="004E66"/>
              </a:buClr>
            </a:pPr>
            <a:endParaRPr lang="nb-NO" sz="2400" dirty="0">
              <a:solidFill>
                <a:srgbClr val="004E66"/>
              </a:solidFill>
            </a:endParaRPr>
          </a:p>
          <a:p>
            <a:pPr marL="457200" indent="-457200" algn="l">
              <a:buClr>
                <a:srgbClr val="004E66"/>
              </a:buClr>
              <a:buFont typeface="Arial" panose="020B0604020202020204" pitchFamily="34" charset="0"/>
              <a:buChar char="•"/>
            </a:pPr>
            <a:endParaRPr lang="nb-NO" sz="2800" dirty="0">
              <a:solidFill>
                <a:srgbClr val="004E66"/>
              </a:solidFill>
            </a:endParaRPr>
          </a:p>
        </p:txBody>
      </p:sp>
    </p:spTree>
    <p:extLst>
      <p:ext uri="{BB962C8B-B14F-4D97-AF65-F5344CB8AC3E}">
        <p14:creationId xmlns:p14="http://schemas.microsoft.com/office/powerpoint/2010/main" val="119745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3127"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004E66"/>
                </a:solidFill>
              </a:rPr>
              <a:t>Hva skjer ved søvnmangel?</a:t>
            </a:r>
            <a:endParaRPr lang="nb-NO" sz="3600" b="1" dirty="0">
              <a:solidFill>
                <a:srgbClr val="004E66"/>
              </a:solidFill>
              <a:cs typeface="Arial Bold"/>
            </a:endParaRPr>
          </a:p>
        </p:txBody>
      </p:sp>
      <p:sp>
        <p:nvSpPr>
          <p:cNvPr id="13" name="Plassholder for innhold 6"/>
          <p:cNvSpPr txBox="1">
            <a:spLocks/>
          </p:cNvSpPr>
          <p:nvPr/>
        </p:nvSpPr>
        <p:spPr>
          <a:xfrm>
            <a:off x="468000" y="1680877"/>
            <a:ext cx="6912311" cy="42684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nb-NO" dirty="0">
              <a:solidFill>
                <a:schemeClr val="tx2"/>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680877"/>
            <a:ext cx="7128792" cy="4412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rgbClr val="004E66"/>
              </a:buClr>
              <a:buFont typeface="Arial" panose="020B0604020202020204" pitchFamily="34" charset="0"/>
              <a:buChar char="•"/>
            </a:pPr>
            <a:r>
              <a:rPr lang="nb-NO" sz="2800" dirty="0">
                <a:solidFill>
                  <a:srgbClr val="004E66"/>
                </a:solidFill>
              </a:rPr>
              <a:t>Mister konsentrasjonen</a:t>
            </a:r>
          </a:p>
          <a:p>
            <a:pPr marL="457200" indent="-457200" algn="l">
              <a:buClr>
                <a:srgbClr val="004E66"/>
              </a:buClr>
              <a:buFont typeface="Arial" panose="020B0604020202020204" pitchFamily="34" charset="0"/>
              <a:buChar char="•"/>
            </a:pPr>
            <a:r>
              <a:rPr lang="nb-NO" sz="2800" dirty="0">
                <a:solidFill>
                  <a:srgbClr val="004E66"/>
                </a:solidFill>
              </a:rPr>
              <a:t>Nedsatt problemløsningsevne</a:t>
            </a:r>
          </a:p>
          <a:p>
            <a:pPr marL="457200" indent="-457200" algn="l">
              <a:buClr>
                <a:srgbClr val="004E66"/>
              </a:buClr>
              <a:buFont typeface="Arial" panose="020B0604020202020204" pitchFamily="34" charset="0"/>
              <a:buChar char="•"/>
            </a:pPr>
            <a:r>
              <a:rPr lang="nb-NO" sz="2800" dirty="0">
                <a:solidFill>
                  <a:srgbClr val="004E66"/>
                </a:solidFill>
              </a:rPr>
              <a:t>Irritabel, kort lunte</a:t>
            </a:r>
          </a:p>
          <a:p>
            <a:pPr marL="457200" indent="-457200" algn="l">
              <a:buClr>
                <a:srgbClr val="004E66"/>
              </a:buClr>
              <a:buFont typeface="Arial" panose="020B0604020202020204" pitchFamily="34" charset="0"/>
              <a:buChar char="•"/>
            </a:pPr>
            <a:r>
              <a:rPr lang="nb-NO" sz="2800" dirty="0">
                <a:solidFill>
                  <a:srgbClr val="004E66"/>
                </a:solidFill>
              </a:rPr>
              <a:t>Påvirker hukommelsen</a:t>
            </a:r>
          </a:p>
          <a:p>
            <a:pPr>
              <a:buClr>
                <a:srgbClr val="004E66"/>
              </a:buClr>
            </a:pPr>
            <a:endParaRPr lang="nb-NO" sz="2800" dirty="0">
              <a:solidFill>
                <a:srgbClr val="004E66"/>
              </a:solidFill>
            </a:endParaRPr>
          </a:p>
          <a:p>
            <a:pPr>
              <a:buFontTx/>
              <a:buNone/>
            </a:pPr>
            <a:endParaRPr lang="nb-NO" sz="2800" dirty="0">
              <a:solidFill>
                <a:srgbClr val="004E66"/>
              </a:solidFill>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93096"/>
            <a:ext cx="1086002" cy="2252860"/>
          </a:xfrm>
          <a:prstGeom prst="rect">
            <a:avLst/>
          </a:prstGeom>
        </p:spPr>
      </p:pic>
    </p:spTree>
    <p:extLst>
      <p:ext uri="{BB962C8B-B14F-4D97-AF65-F5344CB8AC3E}">
        <p14:creationId xmlns:p14="http://schemas.microsoft.com/office/powerpoint/2010/main" val="315769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3127"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004E66"/>
                </a:solidFill>
              </a:rPr>
              <a:t>Søvnstadier</a:t>
            </a:r>
            <a:endParaRPr lang="nb-NO" sz="3600" b="1" dirty="0">
              <a:solidFill>
                <a:srgbClr val="004E66"/>
              </a:solidFill>
              <a:cs typeface="Arial Bold"/>
            </a:endParaRPr>
          </a:p>
        </p:txBody>
      </p:sp>
      <p:sp>
        <p:nvSpPr>
          <p:cNvPr id="13" name="Plassholder for innhold 6"/>
          <p:cNvSpPr txBox="1">
            <a:spLocks/>
          </p:cNvSpPr>
          <p:nvPr/>
        </p:nvSpPr>
        <p:spPr>
          <a:xfrm>
            <a:off x="468000" y="1680877"/>
            <a:ext cx="6912311" cy="42684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nb-NO" dirty="0">
              <a:solidFill>
                <a:schemeClr val="tx2"/>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772816"/>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dirty="0"/>
          </a:p>
        </p:txBody>
      </p:sp>
      <p:sp>
        <p:nvSpPr>
          <p:cNvPr id="2" name="Rektangel 1"/>
          <p:cNvSpPr/>
          <p:nvPr/>
        </p:nvSpPr>
        <p:spPr>
          <a:xfrm>
            <a:off x="2286000" y="2413338"/>
            <a:ext cx="4572000" cy="923330"/>
          </a:xfrm>
          <a:prstGeom prst="rect">
            <a:avLst/>
          </a:prstGeom>
        </p:spPr>
        <p:txBody>
          <a:bodyPr>
            <a:spAutoFit/>
          </a:bodyPr>
          <a:lstStyle/>
          <a:p>
            <a:pPr>
              <a:buClr>
                <a:srgbClr val="004E66"/>
              </a:buClr>
            </a:pPr>
            <a:endParaRPr lang="nb-NO" dirty="0">
              <a:solidFill>
                <a:schemeClr val="tx2"/>
              </a:solidFill>
            </a:endParaRPr>
          </a:p>
          <a:p>
            <a:pPr lvl="0">
              <a:buClr>
                <a:srgbClr val="004E66"/>
              </a:buClr>
            </a:pPr>
            <a:endParaRPr lang="nb-NO" dirty="0">
              <a:solidFill>
                <a:srgbClr val="004E66"/>
              </a:solidFill>
            </a:endParaRPr>
          </a:p>
          <a:p>
            <a:pPr lvl="0">
              <a:buClr>
                <a:srgbClr val="004E66"/>
              </a:buClr>
            </a:pPr>
            <a:endParaRPr lang="nb-NO" dirty="0">
              <a:solidFill>
                <a:srgbClr val="004E66"/>
              </a:solidFill>
            </a:endParaRPr>
          </a:p>
        </p:txBody>
      </p:sp>
      <p:sp>
        <p:nvSpPr>
          <p:cNvPr id="12" name="Rectangle 4"/>
          <p:cNvSpPr txBox="1">
            <a:spLocks noChangeArrowheads="1"/>
          </p:cNvSpPr>
          <p:nvPr/>
        </p:nvSpPr>
        <p:spPr>
          <a:xfrm>
            <a:off x="645337" y="1587511"/>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4E66"/>
              </a:buClr>
            </a:pPr>
            <a:r>
              <a:rPr lang="nb-NO" sz="2400" dirty="0">
                <a:solidFill>
                  <a:srgbClr val="004E66"/>
                </a:solidFill>
              </a:rPr>
              <a:t>1: døsighet </a:t>
            </a:r>
            <a:r>
              <a:rPr lang="nb-NO" sz="2400" dirty="0">
                <a:solidFill>
                  <a:srgbClr val="FFD036"/>
                </a:solidFill>
              </a:rPr>
              <a:t>/</a:t>
            </a:r>
            <a:r>
              <a:rPr lang="nb-NO" sz="2400" dirty="0">
                <a:solidFill>
                  <a:srgbClr val="004E66"/>
                </a:solidFill>
              </a:rPr>
              <a:t> 2: lett søvn </a:t>
            </a:r>
            <a:r>
              <a:rPr lang="nb-NO" sz="2400" dirty="0">
                <a:solidFill>
                  <a:srgbClr val="FFD036"/>
                </a:solidFill>
              </a:rPr>
              <a:t>/</a:t>
            </a:r>
            <a:r>
              <a:rPr lang="nb-NO" sz="2400" dirty="0">
                <a:solidFill>
                  <a:srgbClr val="004E66"/>
                </a:solidFill>
              </a:rPr>
              <a:t> 3: dyp søvn </a:t>
            </a:r>
            <a:r>
              <a:rPr lang="nb-NO" sz="2400" dirty="0">
                <a:solidFill>
                  <a:srgbClr val="FFD036"/>
                </a:solidFill>
              </a:rPr>
              <a:t>/</a:t>
            </a:r>
            <a:r>
              <a:rPr lang="nb-NO" sz="2400" dirty="0">
                <a:solidFill>
                  <a:srgbClr val="004E66"/>
                </a:solidFill>
              </a:rPr>
              <a:t> REM-søvn</a:t>
            </a:r>
          </a:p>
          <a:p>
            <a:pPr algn="l">
              <a:buClr>
                <a:srgbClr val="004E66"/>
              </a:buClr>
            </a:pPr>
            <a:endParaRPr lang="nb-NO" dirty="0">
              <a:solidFill>
                <a:srgbClr val="004E66"/>
              </a:solidFill>
            </a:endParaRPr>
          </a:p>
          <a:p>
            <a:pPr>
              <a:buFontTx/>
              <a:buNone/>
            </a:pPr>
            <a:endParaRPr lang="nb-NO" dirty="0">
              <a:solidFill>
                <a:srgbClr val="004E66"/>
              </a:solidFill>
            </a:endParaRPr>
          </a:p>
        </p:txBody>
      </p:sp>
      <p:pic>
        <p:nvPicPr>
          <p:cNvPr id="4" name="Bilde 3">
            <a:extLst>
              <a:ext uri="{FF2B5EF4-FFF2-40B4-BE49-F238E27FC236}">
                <a16:creationId xmlns:a16="http://schemas.microsoft.com/office/drawing/2014/main" id="{36A36350-1350-4C5F-9E36-2B66555515C9}"/>
              </a:ext>
            </a:extLst>
          </p:cNvPr>
          <p:cNvPicPr>
            <a:picLocks noChangeAspect="1"/>
          </p:cNvPicPr>
          <p:nvPr/>
        </p:nvPicPr>
        <p:blipFill>
          <a:blip r:embed="rId3"/>
          <a:stretch>
            <a:fillRect/>
          </a:stretch>
        </p:blipFill>
        <p:spPr>
          <a:xfrm>
            <a:off x="10344" y="2351935"/>
            <a:ext cx="9144000" cy="3728689"/>
          </a:xfrm>
          <a:prstGeom prst="rect">
            <a:avLst/>
          </a:prstGeom>
        </p:spPr>
      </p:pic>
    </p:spTree>
    <p:extLst>
      <p:ext uri="{BB962C8B-B14F-4D97-AF65-F5344CB8AC3E}">
        <p14:creationId xmlns:p14="http://schemas.microsoft.com/office/powerpoint/2010/main" val="199186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7888" y="693810"/>
            <a:ext cx="8208000" cy="107900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b="1" dirty="0">
                <a:solidFill>
                  <a:srgbClr val="004E66"/>
                </a:solidFill>
              </a:rPr>
              <a:t>SØVN REGULERES AV TRE FORHOLD</a:t>
            </a:r>
            <a:endParaRPr lang="nb-NO" sz="3600" b="1" dirty="0">
              <a:solidFill>
                <a:srgbClr val="004E66"/>
              </a:solidFill>
              <a:cs typeface="Arial Bold"/>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772816"/>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dirty="0"/>
          </a:p>
        </p:txBody>
      </p:sp>
      <p:sp>
        <p:nvSpPr>
          <p:cNvPr id="2" name="Rektangel 1"/>
          <p:cNvSpPr/>
          <p:nvPr/>
        </p:nvSpPr>
        <p:spPr>
          <a:xfrm>
            <a:off x="2286000" y="2413338"/>
            <a:ext cx="4572000" cy="923330"/>
          </a:xfrm>
          <a:prstGeom prst="rect">
            <a:avLst/>
          </a:prstGeom>
        </p:spPr>
        <p:txBody>
          <a:bodyPr>
            <a:spAutoFit/>
          </a:bodyPr>
          <a:lstStyle/>
          <a:p>
            <a:pPr>
              <a:buClr>
                <a:srgbClr val="004E66"/>
              </a:buClr>
            </a:pPr>
            <a:endParaRPr lang="nb-NO" dirty="0">
              <a:solidFill>
                <a:schemeClr val="tx2"/>
              </a:solidFill>
            </a:endParaRPr>
          </a:p>
          <a:p>
            <a:pPr lvl="0">
              <a:buClr>
                <a:srgbClr val="004E66"/>
              </a:buClr>
            </a:pPr>
            <a:endParaRPr lang="nb-NO" dirty="0">
              <a:solidFill>
                <a:srgbClr val="004E66"/>
              </a:solidFill>
            </a:endParaRPr>
          </a:p>
          <a:p>
            <a:pPr lvl="0">
              <a:buClr>
                <a:srgbClr val="004E66"/>
              </a:buClr>
            </a:pPr>
            <a:endParaRPr lang="nb-NO" dirty="0">
              <a:solidFill>
                <a:srgbClr val="004E66"/>
              </a:solidFill>
            </a:endParaRPr>
          </a:p>
        </p:txBody>
      </p:sp>
      <p:sp>
        <p:nvSpPr>
          <p:cNvPr id="12" name="Rectangle 4"/>
          <p:cNvSpPr txBox="1">
            <a:spLocks noChangeArrowheads="1"/>
          </p:cNvSpPr>
          <p:nvPr/>
        </p:nvSpPr>
        <p:spPr>
          <a:xfrm>
            <a:off x="645337" y="1587511"/>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4E66"/>
              </a:buClr>
            </a:pPr>
            <a:endParaRPr lang="nb-NO" dirty="0">
              <a:solidFill>
                <a:schemeClr val="tx2"/>
              </a:solidFill>
            </a:endParaRPr>
          </a:p>
          <a:p>
            <a:pPr>
              <a:buFontTx/>
              <a:buNone/>
            </a:pPr>
            <a:endParaRPr lang="nb-NO" dirty="0"/>
          </a:p>
        </p:txBody>
      </p:sp>
      <p:sp>
        <p:nvSpPr>
          <p:cNvPr id="20" name="Plassholder for innhold 6"/>
          <p:cNvSpPr txBox="1">
            <a:spLocks/>
          </p:cNvSpPr>
          <p:nvPr/>
        </p:nvSpPr>
        <p:spPr>
          <a:xfrm>
            <a:off x="468000" y="2060848"/>
            <a:ext cx="7992432" cy="35781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lvl="0" indent="-514350" algn="l">
              <a:buClr>
                <a:srgbClr val="004E66"/>
              </a:buClr>
              <a:buAutoNum type="arabicPeriod"/>
            </a:pPr>
            <a:r>
              <a:rPr lang="nb-NO" sz="2800" dirty="0">
                <a:solidFill>
                  <a:srgbClr val="004E66"/>
                </a:solidFill>
              </a:rPr>
              <a:t>Døgnrytme </a:t>
            </a:r>
            <a:br>
              <a:rPr lang="nb-NO" sz="2800" dirty="0">
                <a:solidFill>
                  <a:srgbClr val="004E66"/>
                </a:solidFill>
              </a:rPr>
            </a:br>
            <a:r>
              <a:rPr lang="nb-NO" sz="2800" dirty="0">
                <a:solidFill>
                  <a:srgbClr val="004E66"/>
                </a:solidFill>
              </a:rPr>
              <a:t>	</a:t>
            </a:r>
            <a:r>
              <a:rPr lang="nb-NO" sz="2000" i="1" dirty="0">
                <a:solidFill>
                  <a:srgbClr val="004E66"/>
                </a:solidFill>
              </a:rPr>
              <a:t>vår indre biologiske klokke</a:t>
            </a:r>
          </a:p>
          <a:p>
            <a:pPr marL="514350" lvl="0" indent="-514350" algn="l">
              <a:buClr>
                <a:srgbClr val="004E66"/>
              </a:buClr>
              <a:buAutoNum type="arabicPeriod"/>
            </a:pPr>
            <a:r>
              <a:rPr lang="nb-NO" sz="2800" dirty="0">
                <a:solidFill>
                  <a:srgbClr val="004E66"/>
                </a:solidFill>
              </a:rPr>
              <a:t>Oppbygget søvnbehov </a:t>
            </a:r>
            <a:br>
              <a:rPr lang="nb-NO" sz="2800" dirty="0">
                <a:solidFill>
                  <a:srgbClr val="004E66"/>
                </a:solidFill>
              </a:rPr>
            </a:br>
            <a:r>
              <a:rPr lang="nb-NO" sz="2800" dirty="0">
                <a:solidFill>
                  <a:srgbClr val="004E66"/>
                </a:solidFill>
              </a:rPr>
              <a:t>	</a:t>
            </a:r>
            <a:r>
              <a:rPr lang="nb-NO" sz="2000" i="1" dirty="0">
                <a:solidFill>
                  <a:srgbClr val="004E66"/>
                </a:solidFill>
              </a:rPr>
              <a:t>antall timer siden vi sov </a:t>
            </a:r>
          </a:p>
          <a:p>
            <a:pPr marL="514350" lvl="0" indent="-514350" algn="l">
              <a:buClr>
                <a:srgbClr val="004E66"/>
              </a:buClr>
              <a:buAutoNum type="arabicPeriod"/>
            </a:pPr>
            <a:r>
              <a:rPr lang="nb-NO" sz="2800" dirty="0">
                <a:solidFill>
                  <a:srgbClr val="004E66"/>
                </a:solidFill>
              </a:rPr>
              <a:t>Vaner og atferd </a:t>
            </a:r>
            <a:br>
              <a:rPr lang="nb-NO" sz="2800" dirty="0">
                <a:solidFill>
                  <a:srgbClr val="004E66"/>
                </a:solidFill>
              </a:rPr>
            </a:br>
            <a:r>
              <a:rPr lang="nb-NO" sz="2800" dirty="0">
                <a:solidFill>
                  <a:srgbClr val="004E66"/>
                </a:solidFill>
              </a:rPr>
              <a:t>	</a:t>
            </a:r>
            <a:r>
              <a:rPr lang="nb-NO" sz="2000" i="1" dirty="0">
                <a:solidFill>
                  <a:srgbClr val="004E66"/>
                </a:solidFill>
              </a:rPr>
              <a:t>det vi gjør i løpet av dagen og før vi legger oss</a:t>
            </a:r>
          </a:p>
          <a:p>
            <a:pPr marL="457200" indent="-457200" algn="l">
              <a:buClr>
                <a:srgbClr val="004E66"/>
              </a:buClr>
              <a:buFont typeface="Arial" panose="020B0604020202020204" pitchFamily="34" charset="0"/>
              <a:buChar char="•"/>
            </a:pPr>
            <a:endParaRPr lang="nb-NO" sz="2800" dirty="0">
              <a:solidFill>
                <a:srgbClr val="004E66"/>
              </a:solidFill>
            </a:endParaRPr>
          </a:p>
        </p:txBody>
      </p:sp>
    </p:spTree>
    <p:extLst>
      <p:ext uri="{BB962C8B-B14F-4D97-AF65-F5344CB8AC3E}">
        <p14:creationId xmlns:p14="http://schemas.microsoft.com/office/powerpoint/2010/main" val="31419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92696"/>
            <a:ext cx="8229600" cy="724942"/>
          </a:xfrm>
        </p:spPr>
        <p:txBody>
          <a:bodyPr>
            <a:normAutofit/>
          </a:bodyPr>
          <a:lstStyle/>
          <a:p>
            <a:pPr algn="l"/>
            <a:r>
              <a:rPr lang="nb-NO" sz="3600" b="1" dirty="0">
                <a:solidFill>
                  <a:srgbClr val="004E66"/>
                </a:solidFill>
              </a:rPr>
              <a:t>1. Døgnrytme</a:t>
            </a:r>
            <a:endParaRPr lang="nb-NO" sz="3600" dirty="0"/>
          </a:p>
        </p:txBody>
      </p:sp>
      <p:sp>
        <p:nvSpPr>
          <p:cNvPr id="3" name="Plassholder for innhold 2"/>
          <p:cNvSpPr>
            <a:spLocks noGrp="1"/>
          </p:cNvSpPr>
          <p:nvPr>
            <p:ph idx="1"/>
          </p:nvPr>
        </p:nvSpPr>
        <p:spPr/>
        <p:txBody>
          <a:bodyPr/>
          <a:lstStyle/>
          <a:p>
            <a:pPr lvl="0">
              <a:buClr>
                <a:srgbClr val="004E66"/>
              </a:buClr>
            </a:pPr>
            <a:r>
              <a:rPr lang="nb-NO" sz="2800" dirty="0">
                <a:solidFill>
                  <a:srgbClr val="004E66"/>
                </a:solidFill>
              </a:rPr>
              <a:t>Kroppens indre biologiske klokke</a:t>
            </a:r>
          </a:p>
          <a:p>
            <a:pPr lvl="0">
              <a:buClr>
                <a:srgbClr val="004E66"/>
              </a:buClr>
            </a:pPr>
            <a:r>
              <a:rPr lang="nb-NO" sz="2800" dirty="0">
                <a:solidFill>
                  <a:srgbClr val="004E66"/>
                </a:solidFill>
              </a:rPr>
              <a:t>Reguleres av dagslys</a:t>
            </a:r>
          </a:p>
          <a:p>
            <a:pPr lvl="0">
              <a:buClr>
                <a:srgbClr val="004E66"/>
              </a:buClr>
            </a:pPr>
            <a:r>
              <a:rPr lang="nb-NO" sz="2800" dirty="0">
                <a:solidFill>
                  <a:srgbClr val="004E66"/>
                </a:solidFill>
              </a:rPr>
              <a:t>Minst en halvtime lys hver dag – helst dagslys</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933056"/>
            <a:ext cx="2001157" cy="2001157"/>
          </a:xfrm>
          <a:prstGeom prst="rect">
            <a:avLst/>
          </a:prstGeom>
        </p:spPr>
      </p:pic>
    </p:spTree>
    <p:extLst>
      <p:ext uri="{BB962C8B-B14F-4D97-AF65-F5344CB8AC3E}">
        <p14:creationId xmlns:p14="http://schemas.microsoft.com/office/powerpoint/2010/main" val="129819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92696"/>
            <a:ext cx="8229600" cy="724942"/>
          </a:xfrm>
        </p:spPr>
        <p:txBody>
          <a:bodyPr>
            <a:normAutofit/>
          </a:bodyPr>
          <a:lstStyle/>
          <a:p>
            <a:pPr algn="l"/>
            <a:r>
              <a:rPr lang="nb-NO" sz="3600" b="1" dirty="0">
                <a:solidFill>
                  <a:srgbClr val="004E66"/>
                </a:solidFill>
              </a:rPr>
              <a:t>2. Oppbygget søvnbehov</a:t>
            </a:r>
            <a:endParaRPr lang="nb-NO" sz="3600" dirty="0"/>
          </a:p>
        </p:txBody>
      </p:sp>
      <p:sp>
        <p:nvSpPr>
          <p:cNvPr id="3" name="Plassholder for innhold 2"/>
          <p:cNvSpPr>
            <a:spLocks noGrp="1"/>
          </p:cNvSpPr>
          <p:nvPr>
            <p:ph idx="1"/>
          </p:nvPr>
        </p:nvSpPr>
        <p:spPr/>
        <p:txBody>
          <a:bodyPr>
            <a:normAutofit/>
          </a:bodyPr>
          <a:lstStyle/>
          <a:p>
            <a:pPr lvl="0">
              <a:buClr>
                <a:srgbClr val="004E66"/>
              </a:buClr>
            </a:pPr>
            <a:r>
              <a:rPr lang="nb-NO" sz="2800" dirty="0">
                <a:solidFill>
                  <a:srgbClr val="004E66"/>
                </a:solidFill>
              </a:rPr>
              <a:t>Søvnbehovet bygger seg opp mens du er våken</a:t>
            </a:r>
          </a:p>
          <a:p>
            <a:pPr lvl="0">
              <a:buClr>
                <a:srgbClr val="004E66"/>
              </a:buClr>
            </a:pPr>
            <a:r>
              <a:rPr lang="nb-NO" sz="2800" dirty="0">
                <a:solidFill>
                  <a:srgbClr val="004E66"/>
                </a:solidFill>
              </a:rPr>
              <a:t>Søvnen blir dypere jo lenger det er siden du sov sist</a:t>
            </a:r>
          </a:p>
          <a:p>
            <a:pPr lvl="0">
              <a:buClr>
                <a:srgbClr val="004E66"/>
              </a:buClr>
            </a:pPr>
            <a:r>
              <a:rPr lang="nb-NO" sz="2800" dirty="0">
                <a:solidFill>
                  <a:srgbClr val="004E66"/>
                </a:solidFill>
              </a:rPr>
              <a:t>Søvnbehovet varierer fra person til person</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068960"/>
            <a:ext cx="4767943" cy="3369271"/>
          </a:xfrm>
          <a:prstGeom prst="rect">
            <a:avLst/>
          </a:prstGeom>
        </p:spPr>
      </p:pic>
    </p:spTree>
    <p:extLst>
      <p:ext uri="{BB962C8B-B14F-4D97-AF65-F5344CB8AC3E}">
        <p14:creationId xmlns:p14="http://schemas.microsoft.com/office/powerpoint/2010/main" val="389298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92696"/>
            <a:ext cx="8229600" cy="724942"/>
          </a:xfrm>
        </p:spPr>
        <p:txBody>
          <a:bodyPr>
            <a:normAutofit/>
          </a:bodyPr>
          <a:lstStyle/>
          <a:p>
            <a:pPr algn="l"/>
            <a:r>
              <a:rPr lang="nb-NO" sz="3600" b="1" dirty="0">
                <a:solidFill>
                  <a:srgbClr val="004E66"/>
                </a:solidFill>
              </a:rPr>
              <a:t>3. Vaner og atferd</a:t>
            </a:r>
            <a:endParaRPr lang="nb-NO" sz="3600" dirty="0"/>
          </a:p>
        </p:txBody>
      </p:sp>
      <p:sp>
        <p:nvSpPr>
          <p:cNvPr id="3" name="Plassholder for innhold 2"/>
          <p:cNvSpPr>
            <a:spLocks noGrp="1"/>
          </p:cNvSpPr>
          <p:nvPr>
            <p:ph idx="1"/>
          </p:nvPr>
        </p:nvSpPr>
        <p:spPr/>
        <p:txBody>
          <a:bodyPr>
            <a:normAutofit/>
          </a:bodyPr>
          <a:lstStyle/>
          <a:p>
            <a:pPr lvl="0">
              <a:buClr>
                <a:srgbClr val="004E66"/>
              </a:buClr>
            </a:pPr>
            <a:r>
              <a:rPr lang="nb-NO" sz="2800" dirty="0">
                <a:solidFill>
                  <a:srgbClr val="004E66"/>
                </a:solidFill>
              </a:rPr>
              <a:t>Fremmer eller hemmer søvn</a:t>
            </a:r>
          </a:p>
          <a:p>
            <a:pPr lvl="0">
              <a:buClr>
                <a:srgbClr val="004E66"/>
              </a:buClr>
            </a:pPr>
            <a:r>
              <a:rPr lang="nb-NO" sz="2800" dirty="0">
                <a:solidFill>
                  <a:srgbClr val="004E66"/>
                </a:solidFill>
              </a:rPr>
              <a:t>Søvnhygiene</a:t>
            </a:r>
          </a:p>
          <a:p>
            <a:pPr lvl="1">
              <a:buClr>
                <a:srgbClr val="004E66"/>
              </a:buClr>
            </a:pPr>
            <a:r>
              <a:rPr lang="nb-NO" sz="2400" dirty="0">
                <a:solidFill>
                  <a:srgbClr val="004E66"/>
                </a:solidFill>
              </a:rPr>
              <a:t>av gresk </a:t>
            </a:r>
            <a:r>
              <a:rPr lang="nb-NO" sz="2400" dirty="0" err="1">
                <a:solidFill>
                  <a:srgbClr val="004E66"/>
                </a:solidFill>
              </a:rPr>
              <a:t>hygieinios</a:t>
            </a:r>
            <a:r>
              <a:rPr lang="nb-NO" sz="2400" dirty="0">
                <a:solidFill>
                  <a:srgbClr val="004E66"/>
                </a:solidFill>
              </a:rPr>
              <a:t> = sunn, dvs. atferd som forebygger sykdom</a:t>
            </a:r>
          </a:p>
          <a:p>
            <a:pPr lvl="1">
              <a:buClr>
                <a:srgbClr val="004E66"/>
              </a:buClr>
            </a:pPr>
            <a:r>
              <a:rPr lang="nb-NO" sz="2400" dirty="0">
                <a:solidFill>
                  <a:srgbClr val="004E66"/>
                </a:solidFill>
              </a:rPr>
              <a:t>f.eks. å ikke bruke skjerm i senga</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563255"/>
            <a:ext cx="3885186" cy="2745470"/>
          </a:xfrm>
          <a:prstGeom prst="rect">
            <a:avLst/>
          </a:prstGeom>
        </p:spPr>
      </p:pic>
    </p:spTree>
    <p:extLst>
      <p:ext uri="{BB962C8B-B14F-4D97-AF65-F5344CB8AC3E}">
        <p14:creationId xmlns:p14="http://schemas.microsoft.com/office/powerpoint/2010/main" val="352260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cs typeface="Arial Bold"/>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772816"/>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dirty="0"/>
          </a:p>
        </p:txBody>
      </p:sp>
      <p:sp>
        <p:nvSpPr>
          <p:cNvPr id="2" name="Rektangel 1"/>
          <p:cNvSpPr/>
          <p:nvPr/>
        </p:nvSpPr>
        <p:spPr>
          <a:xfrm>
            <a:off x="2286000" y="2413338"/>
            <a:ext cx="4572000" cy="923330"/>
          </a:xfrm>
          <a:prstGeom prst="rect">
            <a:avLst/>
          </a:prstGeom>
        </p:spPr>
        <p:txBody>
          <a:bodyPr>
            <a:spAutoFit/>
          </a:bodyPr>
          <a:lstStyle/>
          <a:p>
            <a:pPr>
              <a:buClr>
                <a:srgbClr val="004E66"/>
              </a:buClr>
            </a:pPr>
            <a:endParaRPr lang="nb-NO" dirty="0">
              <a:solidFill>
                <a:schemeClr val="tx2"/>
              </a:solidFill>
            </a:endParaRPr>
          </a:p>
          <a:p>
            <a:pPr lvl="0">
              <a:buClr>
                <a:srgbClr val="004E66"/>
              </a:buClr>
            </a:pPr>
            <a:endParaRPr lang="nb-NO" dirty="0">
              <a:solidFill>
                <a:srgbClr val="004E66"/>
              </a:solidFill>
            </a:endParaRPr>
          </a:p>
          <a:p>
            <a:pPr lvl="0">
              <a:buClr>
                <a:srgbClr val="004E66"/>
              </a:buClr>
            </a:pPr>
            <a:endParaRPr lang="nb-NO" dirty="0">
              <a:solidFill>
                <a:srgbClr val="004E66"/>
              </a:solidFill>
            </a:endParaRPr>
          </a:p>
        </p:txBody>
      </p:sp>
      <p:sp>
        <p:nvSpPr>
          <p:cNvPr id="12" name="Rectangle 4"/>
          <p:cNvSpPr txBox="1">
            <a:spLocks noChangeArrowheads="1"/>
          </p:cNvSpPr>
          <p:nvPr/>
        </p:nvSpPr>
        <p:spPr>
          <a:xfrm>
            <a:off x="645337" y="1587511"/>
            <a:ext cx="6734974"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sz="2800" dirty="0">
              <a:solidFill>
                <a:srgbClr val="004E66"/>
              </a:solidFill>
            </a:endParaRPr>
          </a:p>
        </p:txBody>
      </p:sp>
      <p:sp>
        <p:nvSpPr>
          <p:cNvPr id="20" name="Plassholder for innhold 6"/>
          <p:cNvSpPr txBox="1">
            <a:spLocks/>
          </p:cNvSpPr>
          <p:nvPr/>
        </p:nvSpPr>
        <p:spPr>
          <a:xfrm>
            <a:off x="468000" y="1680877"/>
            <a:ext cx="6912311" cy="39581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buClr>
                <a:srgbClr val="004E66"/>
              </a:buClr>
            </a:pPr>
            <a:endParaRPr lang="nb-NO" sz="2400" dirty="0">
              <a:solidFill>
                <a:srgbClr val="004E66"/>
              </a:solidFill>
            </a:endParaRPr>
          </a:p>
          <a:p>
            <a:pPr lvl="1" algn="l">
              <a:buClr>
                <a:srgbClr val="004E66"/>
              </a:buClr>
            </a:pPr>
            <a:endParaRPr lang="nb-NO" sz="2400" dirty="0">
              <a:solidFill>
                <a:srgbClr val="004E66"/>
              </a:solidFill>
            </a:endParaRPr>
          </a:p>
          <a:p>
            <a:pPr lvl="1" algn="l">
              <a:buClr>
                <a:srgbClr val="004E66"/>
              </a:buClr>
            </a:pPr>
            <a:endParaRPr lang="nb-NO" sz="2400" dirty="0">
              <a:solidFill>
                <a:srgbClr val="004E66"/>
              </a:solidFill>
            </a:endParaRPr>
          </a:p>
          <a:p>
            <a:pPr marL="457200" indent="-457200" algn="l">
              <a:buClr>
                <a:srgbClr val="004E66"/>
              </a:buClr>
              <a:buFont typeface="Arial" panose="020B0604020202020204" pitchFamily="34" charset="0"/>
              <a:buChar char="•"/>
            </a:pPr>
            <a:endParaRPr lang="nb-NO" sz="2800" dirty="0">
              <a:solidFill>
                <a:srgbClr val="004E66"/>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a:solidFill>
            <a:srgbClr val="FFD036"/>
          </a:solidFill>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834" y="1044624"/>
            <a:ext cx="3657366" cy="5118078"/>
          </a:xfrm>
          <a:prstGeom prst="rect">
            <a:avLst/>
          </a:prstGeom>
          <a:solidFill>
            <a:schemeClr val="bg1"/>
          </a:solidFill>
          <a:effectLst>
            <a:outerShdw blurRad="50800" dist="38100" dir="16200000" rotWithShape="0">
              <a:prstClr val="black">
                <a:alpha val="40000"/>
              </a:prstClr>
            </a:outerShdw>
          </a:effectLst>
        </p:spPr>
      </p:pic>
    </p:spTree>
    <p:extLst>
      <p:ext uri="{BB962C8B-B14F-4D97-AF65-F5344CB8AC3E}">
        <p14:creationId xmlns:p14="http://schemas.microsoft.com/office/powerpoint/2010/main" val="205919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0688"/>
            <a:ext cx="7910124" cy="560968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527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txBox="1">
            <a:spLocks/>
          </p:cNvSpPr>
          <p:nvPr/>
        </p:nvSpPr>
        <p:spPr>
          <a:xfrm>
            <a:off x="3851920" y="3653183"/>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1</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5" name="Tittel 1"/>
          <p:cNvSpPr txBox="1">
            <a:spLocks/>
          </p:cNvSpPr>
          <p:nvPr/>
        </p:nvSpPr>
        <p:spPr>
          <a:xfrm>
            <a:off x="3275856" y="2636912"/>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1</a:t>
            </a:r>
          </a:p>
        </p:txBody>
      </p:sp>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97" y="828136"/>
            <a:ext cx="2184446" cy="299768"/>
          </a:xfrm>
          <a:prstGeom prst="rect">
            <a:avLst/>
          </a:prstGeom>
        </p:spPr>
      </p:pic>
    </p:spTree>
    <p:extLst>
      <p:ext uri="{BB962C8B-B14F-4D97-AF65-F5344CB8AC3E}">
        <p14:creationId xmlns:p14="http://schemas.microsoft.com/office/powerpoint/2010/main" val="166236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1844824"/>
            <a:ext cx="7992888" cy="41764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a:solidFill>
                  <a:srgbClr val="004E66"/>
                </a:solidFill>
                <a:cs typeface="Arial Bold"/>
              </a:rPr>
              <a:t>Hjemmeoppgave</a:t>
            </a:r>
            <a:endParaRPr lang="nb-NO" sz="6600" b="1" dirty="0">
              <a:solidFill>
                <a:srgbClr val="004E66"/>
              </a:solidFill>
              <a:cs typeface="Arial Bold"/>
            </a:endParaRPr>
          </a:p>
        </p:txBody>
      </p:sp>
      <p:sp>
        <p:nvSpPr>
          <p:cNvPr id="10" name="Tittel 1"/>
          <p:cNvSpPr txBox="1">
            <a:spLocks/>
          </p:cNvSpPr>
          <p:nvPr/>
        </p:nvSpPr>
        <p:spPr>
          <a:xfrm>
            <a:off x="457200" y="4005064"/>
            <a:ext cx="8229600" cy="1818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2800" dirty="0">
                <a:solidFill>
                  <a:srgbClr val="004E66"/>
                </a:solidFill>
              </a:rPr>
              <a:t>Søvnhygiene</a:t>
            </a:r>
            <a:br>
              <a:rPr lang="nb-NO" sz="2800" dirty="0">
                <a:solidFill>
                  <a:srgbClr val="004E66"/>
                </a:solidFill>
              </a:rPr>
            </a:br>
            <a:endParaRPr lang="nb-NO" sz="2800" dirty="0"/>
          </a:p>
        </p:txBody>
      </p:sp>
    </p:spTree>
    <p:extLst>
      <p:ext uri="{BB962C8B-B14F-4D97-AF65-F5344CB8AC3E}">
        <p14:creationId xmlns:p14="http://schemas.microsoft.com/office/powerpoint/2010/main" val="65689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20688"/>
            <a:ext cx="8229600" cy="796950"/>
          </a:xfrm>
        </p:spPr>
        <p:txBody>
          <a:bodyPr>
            <a:noAutofit/>
          </a:bodyPr>
          <a:lstStyle/>
          <a:p>
            <a:pPr algn="l"/>
            <a:r>
              <a:rPr lang="nb-NO" sz="3600" b="1" dirty="0">
                <a:solidFill>
                  <a:srgbClr val="004E66"/>
                </a:solidFill>
              </a:rPr>
              <a:t>Søvnhygiene</a:t>
            </a:r>
            <a:br>
              <a:rPr lang="nb-NO" sz="3600" b="1" dirty="0">
                <a:solidFill>
                  <a:srgbClr val="004E66"/>
                </a:solidFill>
              </a:rPr>
            </a:br>
            <a:endParaRPr lang="nb-NO" sz="3600" dirty="0"/>
          </a:p>
        </p:txBody>
      </p:sp>
      <p:pic>
        <p:nvPicPr>
          <p:cNvPr id="7" name="Plassholder for innhol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196752"/>
            <a:ext cx="7234857" cy="5130799"/>
          </a:xfr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628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603448"/>
            <a:ext cx="7992888" cy="662473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600" b="1" dirty="0">
                <a:solidFill>
                  <a:srgbClr val="004E66"/>
                </a:solidFill>
                <a:cs typeface="Arial Bold"/>
              </a:rPr>
              <a:t>Avslapnings-</a:t>
            </a:r>
          </a:p>
          <a:p>
            <a:r>
              <a:rPr lang="nb-NO" sz="3600" b="1" dirty="0">
                <a:solidFill>
                  <a:srgbClr val="004E66"/>
                </a:solidFill>
                <a:cs typeface="Arial Bold"/>
              </a:rPr>
              <a:t>teknikker</a:t>
            </a:r>
          </a:p>
        </p:txBody>
      </p:sp>
    </p:spTree>
    <p:extLst>
      <p:ext uri="{BB962C8B-B14F-4D97-AF65-F5344CB8AC3E}">
        <p14:creationId xmlns:p14="http://schemas.microsoft.com/office/powerpoint/2010/main" val="99628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endParaRPr>
          </a:p>
          <a:p>
            <a:pPr algn="l"/>
            <a:r>
              <a:rPr lang="nb-NO" sz="3600" b="1" dirty="0">
                <a:solidFill>
                  <a:srgbClr val="004E66"/>
                </a:solidFill>
              </a:rPr>
              <a:t>Avslapningsteknikker</a:t>
            </a:r>
          </a:p>
          <a:p>
            <a:pPr algn="l"/>
            <a:endParaRPr lang="nb-NO" sz="3600" b="1" dirty="0">
              <a:solidFill>
                <a:srgbClr val="004E66"/>
              </a:solidFill>
              <a:cs typeface="Arial Bold"/>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2" name="Rektangel 1"/>
          <p:cNvSpPr/>
          <p:nvPr/>
        </p:nvSpPr>
        <p:spPr>
          <a:xfrm>
            <a:off x="2286000" y="2413338"/>
            <a:ext cx="4572000" cy="923330"/>
          </a:xfrm>
          <a:prstGeom prst="rect">
            <a:avLst/>
          </a:prstGeom>
        </p:spPr>
        <p:txBody>
          <a:bodyPr>
            <a:spAutoFit/>
          </a:bodyPr>
          <a:lstStyle/>
          <a:p>
            <a:pPr>
              <a:buClr>
                <a:srgbClr val="004E66"/>
              </a:buClr>
            </a:pPr>
            <a:endParaRPr lang="nb-NO" dirty="0">
              <a:solidFill>
                <a:schemeClr val="tx2"/>
              </a:solidFill>
            </a:endParaRPr>
          </a:p>
          <a:p>
            <a:pPr lvl="0">
              <a:buClr>
                <a:srgbClr val="004E66"/>
              </a:buClr>
            </a:pPr>
            <a:endParaRPr lang="nb-NO" dirty="0">
              <a:solidFill>
                <a:srgbClr val="004E66"/>
              </a:solidFill>
            </a:endParaRPr>
          </a:p>
          <a:p>
            <a:pPr lvl="0">
              <a:buClr>
                <a:srgbClr val="004E66"/>
              </a:buClr>
            </a:pPr>
            <a:endParaRPr lang="nb-NO" dirty="0">
              <a:solidFill>
                <a:srgbClr val="004E66"/>
              </a:solidFill>
            </a:endParaRPr>
          </a:p>
        </p:txBody>
      </p:sp>
      <p:sp>
        <p:nvSpPr>
          <p:cNvPr id="20" name="Plassholder for innhold 6"/>
          <p:cNvSpPr txBox="1">
            <a:spLocks/>
          </p:cNvSpPr>
          <p:nvPr/>
        </p:nvSpPr>
        <p:spPr>
          <a:xfrm>
            <a:off x="468000" y="1680877"/>
            <a:ext cx="6912311" cy="395810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buClr>
                <a:srgbClr val="004E66"/>
              </a:buClr>
            </a:pPr>
            <a:endParaRPr lang="nb-NO" sz="2400" dirty="0">
              <a:solidFill>
                <a:srgbClr val="004E66"/>
              </a:solidFill>
            </a:endParaRPr>
          </a:p>
          <a:p>
            <a:pPr lvl="1" algn="l">
              <a:buClr>
                <a:srgbClr val="004E66"/>
              </a:buClr>
            </a:pPr>
            <a:endParaRPr lang="nb-NO" sz="2400" dirty="0">
              <a:solidFill>
                <a:srgbClr val="004E66"/>
              </a:solidFill>
            </a:endParaRPr>
          </a:p>
          <a:p>
            <a:pPr marL="457200" indent="-457200" algn="l">
              <a:buClr>
                <a:srgbClr val="004E66"/>
              </a:buClr>
              <a:buFont typeface="Arial" panose="020B0604020202020204" pitchFamily="34" charset="0"/>
              <a:buChar char="•"/>
            </a:pPr>
            <a:endParaRPr lang="nb-NO" sz="2800" dirty="0">
              <a:solidFill>
                <a:srgbClr val="004E66"/>
              </a:solidFill>
            </a:endParaRPr>
          </a:p>
        </p:txBody>
      </p:sp>
      <p:sp>
        <p:nvSpPr>
          <p:cNvPr id="10" name="Rectangle 4"/>
          <p:cNvSpPr txBox="1">
            <a:spLocks noChangeArrowheads="1"/>
          </p:cNvSpPr>
          <p:nvPr/>
        </p:nvSpPr>
        <p:spPr>
          <a:xfrm>
            <a:off x="467544" y="1772816"/>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endParaRPr lang="nb-NO" dirty="0"/>
          </a:p>
        </p:txBody>
      </p:sp>
      <p:sp>
        <p:nvSpPr>
          <p:cNvPr id="3" name="Pil venstre 2"/>
          <p:cNvSpPr/>
          <p:nvPr/>
        </p:nvSpPr>
        <p:spPr>
          <a:xfrm rot="10800000">
            <a:off x="-979311" y="2867622"/>
            <a:ext cx="3722913" cy="3061014"/>
          </a:xfrm>
          <a:prstGeom prst="leftArrow">
            <a:avLst/>
          </a:prstGeom>
          <a:solidFill>
            <a:srgbClr val="D2EAEE"/>
          </a:solidFill>
          <a:ln>
            <a:solidFill>
              <a:srgbClr val="D2E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4"/>
          <p:cNvSpPr txBox="1">
            <a:spLocks noChangeArrowheads="1"/>
          </p:cNvSpPr>
          <p:nvPr/>
        </p:nvSpPr>
        <p:spPr>
          <a:xfrm>
            <a:off x="645337" y="1587511"/>
            <a:ext cx="6734974"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rgbClr val="004E66"/>
              </a:buClr>
              <a:buFont typeface="Arial" panose="020B0604020202020204" pitchFamily="34" charset="0"/>
              <a:buChar char="•"/>
            </a:pPr>
            <a:r>
              <a:rPr lang="nb-NO" sz="2800" dirty="0">
                <a:solidFill>
                  <a:srgbClr val="004E66"/>
                </a:solidFill>
              </a:rPr>
              <a:t>Hjelper kroppen å roe ned</a:t>
            </a:r>
          </a:p>
          <a:p>
            <a:pPr marL="457200" indent="-457200" algn="l">
              <a:buClr>
                <a:srgbClr val="004E66"/>
              </a:buClr>
              <a:buFont typeface="Arial" panose="020B0604020202020204" pitchFamily="34" charset="0"/>
              <a:buChar char="•"/>
            </a:pPr>
            <a:r>
              <a:rPr lang="nb-NO" sz="2800" dirty="0">
                <a:solidFill>
                  <a:srgbClr val="004E66"/>
                </a:solidFill>
              </a:rPr>
              <a:t>Demper stress og bekymringstanker</a:t>
            </a:r>
          </a:p>
          <a:p>
            <a:pPr algn="l">
              <a:buClr>
                <a:srgbClr val="004E66"/>
              </a:buClr>
            </a:pPr>
            <a:endParaRPr lang="nb-NO" sz="2800" dirty="0">
              <a:solidFill>
                <a:srgbClr val="004E66"/>
              </a:solidFill>
            </a:endParaRPr>
          </a:p>
          <a:p>
            <a:pPr lvl="1" algn="l">
              <a:buClr>
                <a:srgbClr val="004E66"/>
              </a:buClr>
            </a:pPr>
            <a:endParaRPr lang="nb-NO" sz="2000" dirty="0">
              <a:solidFill>
                <a:srgbClr val="004E66"/>
              </a:solidFill>
            </a:endParaRPr>
          </a:p>
          <a:p>
            <a:pPr lvl="1" algn="l">
              <a:buClr>
                <a:srgbClr val="004E66"/>
              </a:buClr>
            </a:pPr>
            <a:r>
              <a:rPr lang="nb-NO" sz="2000" i="1" dirty="0">
                <a:solidFill>
                  <a:srgbClr val="004E66"/>
                </a:solidFill>
              </a:rPr>
              <a:t>                             	Progressiv muskelavslapning </a:t>
            </a:r>
          </a:p>
          <a:p>
            <a:pPr lvl="1" algn="l">
              <a:buClr>
                <a:srgbClr val="004E66"/>
              </a:buClr>
            </a:pPr>
            <a:r>
              <a:rPr lang="nb-NO" sz="2000" i="1" dirty="0">
                <a:solidFill>
                  <a:srgbClr val="004E66"/>
                </a:solidFill>
              </a:rPr>
              <a:t>                             	Pusteteknikker</a:t>
            </a:r>
          </a:p>
          <a:p>
            <a:pPr lvl="1" algn="l">
              <a:buClr>
                <a:srgbClr val="004E66"/>
              </a:buClr>
            </a:pPr>
            <a:r>
              <a:rPr lang="nb-NO" sz="2000" i="1" dirty="0">
                <a:solidFill>
                  <a:srgbClr val="004E66"/>
                </a:solidFill>
              </a:rPr>
              <a:t>                            	Yoga og meditasjon</a:t>
            </a:r>
          </a:p>
          <a:p>
            <a:pPr lvl="1" algn="l">
              <a:buClr>
                <a:srgbClr val="004E66"/>
              </a:buClr>
            </a:pPr>
            <a:r>
              <a:rPr lang="nb-NO" sz="2000" i="1" dirty="0">
                <a:solidFill>
                  <a:srgbClr val="004E66"/>
                </a:solidFill>
              </a:rPr>
              <a:t>                             	Oppmerksomt nærvær (</a:t>
            </a:r>
            <a:r>
              <a:rPr lang="nb-NO" sz="2000" i="1" dirty="0" err="1">
                <a:solidFill>
                  <a:srgbClr val="004E66"/>
                </a:solidFill>
              </a:rPr>
              <a:t>Mindfulness</a:t>
            </a:r>
            <a:r>
              <a:rPr lang="nb-NO" sz="2000" i="1" dirty="0">
                <a:solidFill>
                  <a:srgbClr val="004E66"/>
                </a:solidFill>
              </a:rPr>
              <a:t>) </a:t>
            </a:r>
          </a:p>
          <a:p>
            <a:pPr lvl="1" algn="l">
              <a:buClr>
                <a:srgbClr val="004E66"/>
              </a:buClr>
            </a:pPr>
            <a:r>
              <a:rPr lang="nb-NO" sz="2000" i="1" dirty="0">
                <a:solidFill>
                  <a:srgbClr val="004E66"/>
                </a:solidFill>
              </a:rPr>
              <a:t>                            	Internett og </a:t>
            </a:r>
            <a:r>
              <a:rPr lang="nb-NO" sz="2000" i="1" dirty="0" err="1">
                <a:solidFill>
                  <a:srgbClr val="004E66"/>
                </a:solidFill>
              </a:rPr>
              <a:t>apper</a:t>
            </a:r>
            <a:endParaRPr lang="nb-NO" sz="2000" i="1" dirty="0">
              <a:solidFill>
                <a:srgbClr val="004E66"/>
              </a:solidFill>
            </a:endParaRPr>
          </a:p>
        </p:txBody>
      </p:sp>
    </p:spTree>
    <p:extLst>
      <p:ext uri="{BB962C8B-B14F-4D97-AF65-F5344CB8AC3E}">
        <p14:creationId xmlns:p14="http://schemas.microsoft.com/office/powerpoint/2010/main" val="58363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4"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endParaRPr>
          </a:p>
          <a:p>
            <a:r>
              <a:rPr lang="nb-NO" sz="3600" b="1" dirty="0">
                <a:solidFill>
                  <a:srgbClr val="004E66"/>
                </a:solidFill>
              </a:rPr>
              <a:t>Lykke til!</a:t>
            </a:r>
          </a:p>
          <a:p>
            <a:pPr algn="l"/>
            <a:endParaRPr lang="nb-NO" sz="3600" b="1" dirty="0">
              <a:solidFill>
                <a:srgbClr val="004E66"/>
              </a:solidFill>
              <a:cs typeface="Arial Bold"/>
            </a:endParaRPr>
          </a:p>
        </p:txBody>
      </p:sp>
    </p:spTree>
    <p:extLst>
      <p:ext uri="{BB962C8B-B14F-4D97-AF65-F5344CB8AC3E}">
        <p14:creationId xmlns:p14="http://schemas.microsoft.com/office/powerpoint/2010/main" val="98068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txBox="1">
            <a:spLocks/>
          </p:cNvSpPr>
          <p:nvPr/>
        </p:nvSpPr>
        <p:spPr>
          <a:xfrm>
            <a:off x="3851920" y="3653183"/>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2</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ittel 1"/>
          <p:cNvSpPr txBox="1">
            <a:spLocks/>
          </p:cNvSpPr>
          <p:nvPr/>
        </p:nvSpPr>
        <p:spPr>
          <a:xfrm>
            <a:off x="3275856" y="2636912"/>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2</a:t>
            </a:r>
          </a:p>
        </p:txBody>
      </p:sp>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97" y="828136"/>
            <a:ext cx="2184446" cy="299768"/>
          </a:xfrm>
          <a:prstGeom prst="rect">
            <a:avLst/>
          </a:prstGeom>
        </p:spPr>
      </p:pic>
    </p:spTree>
    <p:extLst>
      <p:ext uri="{BB962C8B-B14F-4D97-AF65-F5344CB8AC3E}">
        <p14:creationId xmlns:p14="http://schemas.microsoft.com/office/powerpoint/2010/main" val="155306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16596" t="18402" r="15636" b="40107"/>
          <a:stretch/>
        </p:blipFill>
        <p:spPr>
          <a:xfrm>
            <a:off x="2843809" y="3717032"/>
            <a:ext cx="3528392" cy="2160240"/>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3" name="Plassholder for innhold 6"/>
          <p:cNvSpPr txBox="1">
            <a:spLocks/>
          </p:cNvSpPr>
          <p:nvPr/>
        </p:nvSpPr>
        <p:spPr>
          <a:xfrm>
            <a:off x="468000" y="1412776"/>
            <a:ext cx="8173838" cy="42262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buClr>
                <a:srgbClr val="004E66"/>
              </a:buClr>
            </a:pPr>
            <a:r>
              <a:rPr lang="nb-NO" sz="2800" dirty="0">
                <a:solidFill>
                  <a:srgbClr val="004E66"/>
                </a:solidFill>
              </a:rPr>
              <a:t>Erfaring med utfylling av Søvndagboka ?</a:t>
            </a:r>
          </a:p>
          <a:p>
            <a:pPr>
              <a:lnSpc>
                <a:spcPct val="120000"/>
              </a:lnSpc>
              <a:buClr>
                <a:srgbClr val="004E66"/>
              </a:buClr>
            </a:pPr>
            <a:r>
              <a:rPr lang="nb-NO" sz="2800" dirty="0">
                <a:solidFill>
                  <a:srgbClr val="004E66"/>
                </a:solidFill>
              </a:rPr>
              <a:t>Hva har du lært om egne søvnvaner siden sist? </a:t>
            </a:r>
          </a:p>
          <a:p>
            <a:pPr>
              <a:lnSpc>
                <a:spcPct val="120000"/>
              </a:lnSpc>
              <a:buClr>
                <a:srgbClr val="004E66"/>
              </a:buClr>
            </a:pPr>
            <a:r>
              <a:rPr lang="nb-NO" sz="2800" dirty="0">
                <a:solidFill>
                  <a:srgbClr val="004E66"/>
                </a:solidFill>
              </a:rPr>
              <a:t>Har du bestemt deg for noen endringer?</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371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2902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 Gode søvnvaner</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3" name="Rektangel 2"/>
          <p:cNvSpPr/>
          <p:nvPr/>
        </p:nvSpPr>
        <p:spPr>
          <a:xfrm>
            <a:off x="1115616" y="3149433"/>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08572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Gode råd for bedre søvn </a:t>
            </a:r>
            <a:endParaRPr lang="nb-NO" sz="3600" dirty="0"/>
          </a:p>
        </p:txBody>
      </p:sp>
      <p:sp>
        <p:nvSpPr>
          <p:cNvPr id="3" name="Plassholder for innhold 2"/>
          <p:cNvSpPr>
            <a:spLocks noGrp="1"/>
          </p:cNvSpPr>
          <p:nvPr>
            <p:ph idx="1"/>
          </p:nvPr>
        </p:nvSpPr>
        <p:spPr/>
        <p:txBody>
          <a:bodyPr>
            <a:normAutofit/>
          </a:bodyPr>
          <a:lstStyle/>
          <a:p>
            <a:r>
              <a:rPr lang="nb-NO" sz="2800" dirty="0">
                <a:solidFill>
                  <a:srgbClr val="004E66"/>
                </a:solidFill>
              </a:rPr>
              <a:t>Legg deg og stå opp til faste tider</a:t>
            </a:r>
          </a:p>
          <a:p>
            <a:r>
              <a:rPr lang="nb-NO" sz="2800" dirty="0">
                <a:solidFill>
                  <a:srgbClr val="004E66"/>
                </a:solidFill>
              </a:rPr>
              <a:t>Ikke ha klokke synlig på soverommet</a:t>
            </a:r>
          </a:p>
          <a:p>
            <a:r>
              <a:rPr lang="nb-NO" sz="2800" dirty="0">
                <a:solidFill>
                  <a:srgbClr val="004E66"/>
                </a:solidFill>
              </a:rPr>
              <a:t>Trening er bra, men ikke rett før leggetid</a:t>
            </a:r>
          </a:p>
          <a:p>
            <a:r>
              <a:rPr lang="nb-NO" sz="2800" dirty="0">
                <a:solidFill>
                  <a:srgbClr val="004E66"/>
                </a:solidFill>
              </a:rPr>
              <a:t>Begrens inntak av kaffe, te, cola etter kl. 17 (er man ekstra sensitiv så anbefales kl. 14)</a:t>
            </a:r>
          </a:p>
          <a:p>
            <a:endParaRPr lang="nb-NO" sz="2800"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176794"/>
            <a:ext cx="3731096" cy="2636582"/>
          </a:xfrm>
          <a:prstGeom prst="rect">
            <a:avLst/>
          </a:prstGeom>
        </p:spPr>
      </p:pic>
    </p:spTree>
    <p:extLst>
      <p:ext uri="{BB962C8B-B14F-4D97-AF65-F5344CB8AC3E}">
        <p14:creationId xmlns:p14="http://schemas.microsoft.com/office/powerpoint/2010/main" val="49643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Gode råd for bedre søvn forts.</a:t>
            </a:r>
            <a:endParaRPr lang="nb-NO" sz="3600" dirty="0"/>
          </a:p>
        </p:txBody>
      </p:sp>
      <p:sp>
        <p:nvSpPr>
          <p:cNvPr id="3" name="Plassholder for innhold 2"/>
          <p:cNvSpPr>
            <a:spLocks noGrp="1"/>
          </p:cNvSpPr>
          <p:nvPr>
            <p:ph idx="1"/>
          </p:nvPr>
        </p:nvSpPr>
        <p:spPr/>
        <p:txBody>
          <a:bodyPr>
            <a:normAutofit/>
          </a:bodyPr>
          <a:lstStyle/>
          <a:p>
            <a:r>
              <a:rPr lang="nb-NO" sz="2800" dirty="0">
                <a:solidFill>
                  <a:srgbClr val="004E66"/>
                </a:solidFill>
              </a:rPr>
              <a:t>Ikke TV, PC, telefoner på senga</a:t>
            </a:r>
          </a:p>
          <a:p>
            <a:r>
              <a:rPr lang="nb-NO" sz="2800" dirty="0">
                <a:solidFill>
                  <a:srgbClr val="004E66"/>
                </a:solidFill>
              </a:rPr>
              <a:t>Alkohol og nikotin forstyrrer søvnen</a:t>
            </a:r>
          </a:p>
          <a:p>
            <a:r>
              <a:rPr lang="nb-NO" sz="2800" dirty="0">
                <a:solidFill>
                  <a:srgbClr val="004E66"/>
                </a:solidFill>
              </a:rPr>
              <a:t>Ro ned før sengetid, kaldt og mørkt soverom</a:t>
            </a:r>
          </a:p>
          <a:p>
            <a:r>
              <a:rPr lang="nb-NO" sz="2800" dirty="0">
                <a:solidFill>
                  <a:srgbClr val="004E66"/>
                </a:solidFill>
              </a:rPr>
              <a:t>Vær utendørs i dagslys 30 min. hver dag</a:t>
            </a:r>
          </a:p>
          <a:p>
            <a:r>
              <a:rPr lang="nb-NO" sz="2800" dirty="0">
                <a:solidFill>
                  <a:srgbClr val="004E66"/>
                </a:solidFill>
              </a:rPr>
              <a:t>Ikke sov på dagen (maks 20 min.)</a:t>
            </a:r>
          </a:p>
          <a:p>
            <a:endParaRPr lang="nb-NO" sz="2800"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653136"/>
            <a:ext cx="1682989" cy="1682989"/>
          </a:xfrm>
          <a:prstGeom prst="rect">
            <a:avLst/>
          </a:prstGeom>
          <a:noFill/>
        </p:spPr>
      </p:pic>
    </p:spTree>
    <p:extLst>
      <p:ext uri="{BB962C8B-B14F-4D97-AF65-F5344CB8AC3E}">
        <p14:creationId xmlns:p14="http://schemas.microsoft.com/office/powerpoint/2010/main" val="237374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a:solidFill>
            <a:srgbClr val="FFD036"/>
          </a:solidFill>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3" name="Plassholder for innhold 6"/>
          <p:cNvSpPr txBox="1">
            <a:spLocks/>
          </p:cNvSpPr>
          <p:nvPr/>
        </p:nvSpPr>
        <p:spPr>
          <a:xfrm>
            <a:off x="971600" y="2664506"/>
            <a:ext cx="6408711" cy="32847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2800" b="1" dirty="0">
                <a:solidFill>
                  <a:srgbClr val="004E66"/>
                </a:solidFill>
                <a:cs typeface="Arial" panose="020B0604020202020204" pitchFamily="34" charset="0"/>
              </a:rPr>
              <a:t>Målet: 	</a:t>
            </a:r>
            <a:r>
              <a:rPr lang="nb-NO" sz="2800" dirty="0">
                <a:solidFill>
                  <a:srgbClr val="004E66"/>
                </a:solidFill>
                <a:cs typeface="Arial" panose="020B0604020202020204" pitchFamily="34" charset="0"/>
              </a:rPr>
              <a:t>Bedre søvn</a:t>
            </a:r>
          </a:p>
          <a:p>
            <a:pPr algn="l"/>
            <a:r>
              <a:rPr lang="nb-NO" sz="2800" b="1" dirty="0">
                <a:solidFill>
                  <a:srgbClr val="004E66"/>
                </a:solidFill>
                <a:cs typeface="Arial" panose="020B0604020202020204" pitchFamily="34" charset="0"/>
              </a:rPr>
              <a:t>Veien:	</a:t>
            </a:r>
            <a:r>
              <a:rPr lang="nb-NO" sz="2800" dirty="0">
                <a:solidFill>
                  <a:srgbClr val="004E66"/>
                </a:solidFill>
                <a:cs typeface="Arial" panose="020B0604020202020204" pitchFamily="34" charset="0"/>
              </a:rPr>
              <a:t>Kunnskap og innsikt</a:t>
            </a:r>
            <a:r>
              <a:rPr lang="nb-NO" sz="2800" dirty="0">
                <a:solidFill>
                  <a:srgbClr val="004E66"/>
                </a:solidFill>
                <a:latin typeface="Arial" panose="020B0604020202020204" pitchFamily="34" charset="0"/>
                <a:cs typeface="Arial" panose="020B0604020202020204" pitchFamily="34" charset="0"/>
              </a:rPr>
              <a:t> </a:t>
            </a:r>
          </a:p>
          <a:p>
            <a:pPr algn="l"/>
            <a:r>
              <a:rPr lang="nb-NO" sz="2800" dirty="0">
                <a:solidFill>
                  <a:srgbClr val="004E66"/>
                </a:solidFill>
                <a:latin typeface="Arial" panose="020B0604020202020204" pitchFamily="34" charset="0"/>
                <a:cs typeface="Arial" panose="020B0604020202020204" pitchFamily="34" charset="0"/>
              </a:rPr>
              <a:t>			V</a:t>
            </a:r>
            <a:r>
              <a:rPr lang="nb-NO" sz="2800" dirty="0">
                <a:solidFill>
                  <a:srgbClr val="004E66"/>
                </a:solidFill>
                <a:cs typeface="Arial" panose="020B0604020202020204" pitchFamily="34" charset="0"/>
              </a:rPr>
              <a:t>eiledning</a:t>
            </a:r>
          </a:p>
          <a:p>
            <a:pPr lvl="1" algn="l">
              <a:lnSpc>
                <a:spcPct val="110000"/>
              </a:lnSpc>
              <a:spcBef>
                <a:spcPts val="600"/>
              </a:spcBef>
            </a:pPr>
            <a:r>
              <a:rPr lang="nb-NO" dirty="0">
                <a:solidFill>
                  <a:srgbClr val="004E66"/>
                </a:solidFill>
                <a:cs typeface="Arial" panose="020B0604020202020204" pitchFamily="34" charset="0"/>
              </a:rPr>
              <a:t>		</a:t>
            </a:r>
            <a:r>
              <a:rPr lang="nb-NO" dirty="0" err="1">
                <a:solidFill>
                  <a:srgbClr val="004E66"/>
                </a:solidFill>
                <a:cs typeface="Arial" panose="020B0604020202020204" pitchFamily="34" charset="0"/>
              </a:rPr>
              <a:t>Gruppestøtte</a:t>
            </a:r>
            <a:endParaRPr lang="nb-NO" dirty="0">
              <a:solidFill>
                <a:srgbClr val="004E66"/>
              </a:solidFill>
              <a:cs typeface="Arial" panose="020B0604020202020204" pitchFamily="34" charset="0"/>
            </a:endParaRPr>
          </a:p>
          <a:p>
            <a:pPr lvl="1" algn="l">
              <a:lnSpc>
                <a:spcPct val="110000"/>
              </a:lnSpc>
              <a:spcBef>
                <a:spcPts val="600"/>
              </a:spcBef>
            </a:pPr>
            <a:r>
              <a:rPr lang="nb-NO" dirty="0">
                <a:solidFill>
                  <a:srgbClr val="004E66"/>
                </a:solidFill>
                <a:cs typeface="Arial" panose="020B0604020202020204" pitchFamily="34" charset="0"/>
              </a:rPr>
              <a:t>		Avslapningsøvelser</a:t>
            </a:r>
            <a:endParaRPr lang="nb-NO" b="1" dirty="0">
              <a:solidFill>
                <a:srgbClr val="004E66"/>
              </a:solidFill>
              <a:cs typeface="Arial" panose="020B0604020202020204" pitchFamily="34" charset="0"/>
            </a:endParaRPr>
          </a:p>
          <a:p>
            <a:pPr lvl="1" algn="l">
              <a:lnSpc>
                <a:spcPct val="110000"/>
              </a:lnSpc>
              <a:spcBef>
                <a:spcPts val="600"/>
              </a:spcBef>
            </a:pPr>
            <a:r>
              <a:rPr lang="nb-NO" dirty="0">
                <a:solidFill>
                  <a:srgbClr val="004E66"/>
                </a:solidFill>
                <a:cs typeface="Arial" panose="020B0604020202020204" pitchFamily="34" charset="0"/>
              </a:rPr>
              <a:t>		Bedre vaner</a:t>
            </a:r>
            <a:endParaRPr lang="nb-NO" dirty="0">
              <a:solidFill>
                <a:srgbClr val="004E66"/>
              </a:solidFill>
              <a:latin typeface="Arial" panose="020B0604020202020204" pitchFamily="34" charset="0"/>
              <a:cs typeface="Arial" panose="020B0604020202020204" pitchFamily="34" charset="0"/>
            </a:endParaRPr>
          </a:p>
          <a:p>
            <a:endParaRPr lang="nb-NO" sz="2800" dirty="0">
              <a:solidFill>
                <a:srgbClr val="004E66"/>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Tittel 1"/>
          <p:cNvSpPr txBox="1">
            <a:spLocks/>
          </p:cNvSpPr>
          <p:nvPr/>
        </p:nvSpPr>
        <p:spPr>
          <a:xfrm>
            <a:off x="468000" y="1049925"/>
            <a:ext cx="8208000" cy="129895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altLang="nb-NO" sz="3600" b="1" dirty="0">
                <a:solidFill>
                  <a:srgbClr val="004E66"/>
                </a:solidFill>
              </a:rPr>
              <a:t>VELKOMMEN</a:t>
            </a:r>
          </a:p>
          <a:p>
            <a:r>
              <a:rPr lang="nb-NO" sz="3600" b="1" dirty="0">
                <a:solidFill>
                  <a:srgbClr val="004E66"/>
                </a:solidFill>
                <a:cs typeface="Arial Bold"/>
              </a:rPr>
              <a:t>TIL KURS</a:t>
            </a:r>
          </a:p>
        </p:txBody>
      </p:sp>
    </p:spTree>
    <p:extLst>
      <p:ext uri="{BB962C8B-B14F-4D97-AF65-F5344CB8AC3E}">
        <p14:creationId xmlns:p14="http://schemas.microsoft.com/office/powerpoint/2010/main" val="140714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9144000" cy="6461615"/>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836711"/>
            <a:ext cx="7992888"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b-NO" sz="6600" b="1" dirty="0">
              <a:solidFill>
                <a:srgbClr val="004E66"/>
              </a:solidFill>
              <a:cs typeface="Arial Bold"/>
            </a:endParaRPr>
          </a:p>
          <a:p>
            <a:r>
              <a:rPr lang="nb-NO" sz="6600" b="1" dirty="0">
                <a:solidFill>
                  <a:srgbClr val="004E66"/>
                </a:solidFill>
                <a:cs typeface="Arial Bold"/>
              </a:rPr>
              <a:t>Søvnvaner</a:t>
            </a:r>
          </a:p>
        </p:txBody>
      </p:sp>
    </p:spTree>
    <p:extLst>
      <p:ext uri="{BB962C8B-B14F-4D97-AF65-F5344CB8AC3E}">
        <p14:creationId xmlns:p14="http://schemas.microsoft.com/office/powerpoint/2010/main" val="3072202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2902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  Stimuluskontroll</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3" name="Rektangel 2"/>
          <p:cNvSpPr/>
          <p:nvPr/>
        </p:nvSpPr>
        <p:spPr>
          <a:xfrm>
            <a:off x="1115616" y="3149433"/>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28416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Stimuluskontroll forts. </a:t>
            </a:r>
          </a:p>
        </p:txBody>
      </p:sp>
      <p:sp>
        <p:nvSpPr>
          <p:cNvPr id="3" name="Plassholder for innhold 2"/>
          <p:cNvSpPr>
            <a:spLocks noGrp="1"/>
          </p:cNvSpPr>
          <p:nvPr>
            <p:ph idx="1"/>
          </p:nvPr>
        </p:nvSpPr>
        <p:spPr>
          <a:xfrm>
            <a:off x="467544" y="1648919"/>
            <a:ext cx="8229600" cy="4525963"/>
          </a:xfrm>
        </p:spPr>
        <p:txBody>
          <a:bodyPr>
            <a:normAutofit/>
          </a:bodyPr>
          <a:lstStyle/>
          <a:p>
            <a:r>
              <a:rPr lang="nb-NO" sz="2800" dirty="0">
                <a:solidFill>
                  <a:srgbClr val="004E66"/>
                </a:solidFill>
              </a:rPr>
              <a:t>Bare legg deg når du er trøtt</a:t>
            </a:r>
          </a:p>
          <a:p>
            <a:r>
              <a:rPr lang="nb-NO" sz="2800" dirty="0">
                <a:solidFill>
                  <a:srgbClr val="004E66"/>
                </a:solidFill>
              </a:rPr>
              <a:t>Stå opp  etter 20 minutter om du ikke får sove</a:t>
            </a:r>
          </a:p>
          <a:p>
            <a:pPr lvl="1"/>
            <a:r>
              <a:rPr lang="nb-NO" sz="2400" dirty="0">
                <a:solidFill>
                  <a:srgbClr val="004E66"/>
                </a:solidFill>
              </a:rPr>
              <a:t>Gå ut av rommet</a:t>
            </a:r>
          </a:p>
          <a:p>
            <a:pPr lvl="1"/>
            <a:r>
              <a:rPr lang="nb-NO" sz="2400" dirty="0">
                <a:solidFill>
                  <a:srgbClr val="004E66"/>
                </a:solidFill>
              </a:rPr>
              <a:t>Gjenta om nødvendig</a:t>
            </a:r>
          </a:p>
          <a:p>
            <a:r>
              <a:rPr lang="nb-NO" sz="2800" dirty="0">
                <a:solidFill>
                  <a:srgbClr val="004E66"/>
                </a:solidFill>
              </a:rPr>
              <a:t>Sengen skal ikke brukes til andre aktiviteter (unntatt sex)</a:t>
            </a:r>
          </a:p>
          <a:p>
            <a:r>
              <a:rPr lang="nb-NO" sz="2800" dirty="0">
                <a:solidFill>
                  <a:srgbClr val="004E66"/>
                </a:solidFill>
              </a:rPr>
              <a:t>Legg deg og </a:t>
            </a:r>
            <a:r>
              <a:rPr lang="nb-NO" sz="2800" u="sng" dirty="0">
                <a:solidFill>
                  <a:srgbClr val="004E66"/>
                </a:solidFill>
              </a:rPr>
              <a:t>stå opp </a:t>
            </a:r>
            <a:r>
              <a:rPr lang="nb-NO" sz="2800" dirty="0">
                <a:solidFill>
                  <a:srgbClr val="004E66"/>
                </a:solidFill>
              </a:rPr>
              <a:t>til faste tider</a:t>
            </a:r>
          </a:p>
          <a:p>
            <a:pPr marL="514350" indent="-457200"/>
            <a:endParaRPr lang="nb-NO" dirty="0">
              <a:solidFill>
                <a:srgbClr val="004E66"/>
              </a:solidFill>
            </a:endParaRPr>
          </a:p>
          <a:p>
            <a:endParaRPr lang="nb-NO" sz="2800"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4365104"/>
            <a:ext cx="3847018" cy="2718498"/>
          </a:xfrm>
          <a:prstGeom prst="rect">
            <a:avLst/>
          </a:prstGeom>
        </p:spPr>
      </p:pic>
    </p:spTree>
    <p:extLst>
      <p:ext uri="{BB962C8B-B14F-4D97-AF65-F5344CB8AC3E}">
        <p14:creationId xmlns:p14="http://schemas.microsoft.com/office/powerpoint/2010/main" val="198662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1844824"/>
            <a:ext cx="7992888" cy="41764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a:solidFill>
                  <a:srgbClr val="004E66"/>
                </a:solidFill>
                <a:cs typeface="Arial Bold"/>
              </a:rPr>
              <a:t>Hjemmeoppgave</a:t>
            </a:r>
            <a:endParaRPr lang="nb-NO" sz="6600" b="1" dirty="0">
              <a:solidFill>
                <a:srgbClr val="004E66"/>
              </a:solidFill>
              <a:cs typeface="Arial Bold"/>
            </a:endParaRPr>
          </a:p>
        </p:txBody>
      </p:sp>
      <p:sp>
        <p:nvSpPr>
          <p:cNvPr id="10" name="Tittel 1"/>
          <p:cNvSpPr txBox="1">
            <a:spLocks/>
          </p:cNvSpPr>
          <p:nvPr/>
        </p:nvSpPr>
        <p:spPr>
          <a:xfrm>
            <a:off x="457200" y="4005064"/>
            <a:ext cx="8229600" cy="1818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2800" dirty="0">
                <a:solidFill>
                  <a:srgbClr val="004E66"/>
                </a:solidFill>
              </a:rPr>
              <a:t>Negative antakelser om søvn</a:t>
            </a:r>
            <a:br>
              <a:rPr lang="nb-NO" sz="2800" dirty="0">
                <a:solidFill>
                  <a:srgbClr val="004E66"/>
                </a:solidFill>
              </a:rPr>
            </a:br>
            <a:endParaRPr lang="nb-NO" sz="2800" dirty="0"/>
          </a:p>
        </p:txBody>
      </p:sp>
    </p:spTree>
    <p:extLst>
      <p:ext uri="{BB962C8B-B14F-4D97-AF65-F5344CB8AC3E}">
        <p14:creationId xmlns:p14="http://schemas.microsoft.com/office/powerpoint/2010/main" val="510047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940966"/>
          </a:xfrm>
        </p:spPr>
        <p:txBody>
          <a:bodyPr>
            <a:noAutofit/>
          </a:bodyPr>
          <a:lstStyle/>
          <a:p>
            <a:pPr algn="l"/>
            <a:r>
              <a:rPr lang="nb-NO" sz="3600" b="1" dirty="0">
                <a:solidFill>
                  <a:srgbClr val="004E66"/>
                </a:solidFill>
              </a:rPr>
              <a:t>Negative antakelser om søvn</a:t>
            </a:r>
            <a:br>
              <a:rPr lang="nb-NO" sz="3600" b="1" dirty="0">
                <a:solidFill>
                  <a:srgbClr val="004E66"/>
                </a:solidFill>
              </a:rPr>
            </a:br>
            <a:endParaRPr lang="nb-NO" sz="3600"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59" y="1113370"/>
            <a:ext cx="7296307" cy="5174378"/>
          </a:xfr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240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1844824"/>
            <a:ext cx="7992888" cy="4176462"/>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a:solidFill>
                  <a:srgbClr val="004E66"/>
                </a:solidFill>
                <a:cs typeface="Arial Bold"/>
              </a:rPr>
              <a:t>Hjemmeoppgave</a:t>
            </a:r>
            <a:endParaRPr lang="nb-NO" sz="6600" b="1" dirty="0">
              <a:solidFill>
                <a:srgbClr val="004E66"/>
              </a:solidFill>
              <a:cs typeface="Arial Bold"/>
            </a:endParaRPr>
          </a:p>
        </p:txBody>
      </p:sp>
      <p:sp>
        <p:nvSpPr>
          <p:cNvPr id="10" name="Tittel 1"/>
          <p:cNvSpPr txBox="1">
            <a:spLocks/>
          </p:cNvSpPr>
          <p:nvPr/>
        </p:nvSpPr>
        <p:spPr>
          <a:xfrm>
            <a:off x="457200" y="4005064"/>
            <a:ext cx="8229600" cy="1818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2800" dirty="0">
                <a:solidFill>
                  <a:srgbClr val="004E66"/>
                </a:solidFill>
              </a:rPr>
              <a:t>Forberedelser til søvnrestriksjon </a:t>
            </a:r>
            <a:endParaRPr lang="nb-NO" sz="2800" dirty="0"/>
          </a:p>
        </p:txBody>
      </p:sp>
    </p:spTree>
    <p:extLst>
      <p:ext uri="{BB962C8B-B14F-4D97-AF65-F5344CB8AC3E}">
        <p14:creationId xmlns:p14="http://schemas.microsoft.com/office/powerpoint/2010/main" val="116051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Forberedelser til søvnrestriksjon </a:t>
            </a:r>
          </a:p>
        </p:txBody>
      </p:sp>
      <p:sp>
        <p:nvSpPr>
          <p:cNvPr id="3" name="Plassholder for innhold 2"/>
          <p:cNvSpPr>
            <a:spLocks noGrp="1"/>
          </p:cNvSpPr>
          <p:nvPr>
            <p:ph idx="1"/>
          </p:nvPr>
        </p:nvSpPr>
        <p:spPr>
          <a:xfrm>
            <a:off x="467544" y="1648919"/>
            <a:ext cx="8229600" cy="4525963"/>
          </a:xfrm>
        </p:spPr>
        <p:txBody>
          <a:bodyPr>
            <a:normAutofit/>
          </a:bodyPr>
          <a:lstStyle/>
          <a:p>
            <a:pPr marL="514350" indent="-457200"/>
            <a:r>
              <a:rPr lang="nb-NO" dirty="0">
                <a:solidFill>
                  <a:srgbClr val="004E66"/>
                </a:solidFill>
              </a:rPr>
              <a:t>Gjennomsnittlig tid i sengen </a:t>
            </a:r>
          </a:p>
          <a:p>
            <a:pPr marL="514350" indent="-457200"/>
            <a:r>
              <a:rPr lang="nb-NO" dirty="0">
                <a:solidFill>
                  <a:srgbClr val="004E66"/>
                </a:solidFill>
              </a:rPr>
              <a:t>Gjennomsnittlig søvnlengde</a:t>
            </a:r>
          </a:p>
          <a:p>
            <a:pPr marL="514350" indent="-457200"/>
            <a:r>
              <a:rPr lang="nb-NO" dirty="0">
                <a:solidFill>
                  <a:srgbClr val="004E66"/>
                </a:solidFill>
              </a:rPr>
              <a:t>Regne ut søvneffektivitet: </a:t>
            </a:r>
          </a:p>
          <a:p>
            <a:pPr marL="57150" indent="0">
              <a:buNone/>
            </a:pPr>
            <a:r>
              <a:rPr lang="nb-NO" dirty="0">
                <a:solidFill>
                  <a:srgbClr val="004E66"/>
                </a:solidFill>
              </a:rPr>
              <a:t>		Søvnlengde / tid i sengen * 100 </a:t>
            </a:r>
          </a:p>
          <a:p>
            <a:pPr marL="514350" indent="-457200"/>
            <a:r>
              <a:rPr lang="nb-NO" dirty="0">
                <a:solidFill>
                  <a:srgbClr val="004E66"/>
                </a:solidFill>
              </a:rPr>
              <a:t>Ønsket oppvåkningstid</a:t>
            </a:r>
          </a:p>
          <a:p>
            <a:pPr marL="57150" indent="0">
              <a:buNone/>
            </a:pPr>
            <a:r>
              <a:rPr lang="nb-NO" dirty="0">
                <a:solidFill>
                  <a:srgbClr val="004E66"/>
                </a:solidFill>
              </a:rPr>
              <a:t> </a:t>
            </a:r>
          </a:p>
          <a:p>
            <a:pPr marL="514350" indent="-457200"/>
            <a:endParaRPr lang="nb-NO" dirty="0">
              <a:solidFill>
                <a:srgbClr val="004E66"/>
              </a:solidFill>
            </a:endParaRPr>
          </a:p>
          <a:p>
            <a:endParaRPr lang="nb-NO" sz="2800" dirty="0"/>
          </a:p>
        </p:txBody>
      </p:sp>
    </p:spTree>
    <p:extLst>
      <p:ext uri="{BB962C8B-B14F-4D97-AF65-F5344CB8AC3E}">
        <p14:creationId xmlns:p14="http://schemas.microsoft.com/office/powerpoint/2010/main" val="3897863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4"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endParaRPr>
          </a:p>
          <a:p>
            <a:r>
              <a:rPr lang="nb-NO" sz="3600" b="1" dirty="0">
                <a:solidFill>
                  <a:srgbClr val="004E66"/>
                </a:solidFill>
              </a:rPr>
              <a:t>Lykke til!</a:t>
            </a:r>
          </a:p>
          <a:p>
            <a:pPr algn="l"/>
            <a:endParaRPr lang="nb-NO" sz="3600" b="1" dirty="0">
              <a:solidFill>
                <a:srgbClr val="004E66"/>
              </a:solidFill>
              <a:cs typeface="Arial Bold"/>
            </a:endParaRPr>
          </a:p>
        </p:txBody>
      </p:sp>
    </p:spTree>
    <p:extLst>
      <p:ext uri="{BB962C8B-B14F-4D97-AF65-F5344CB8AC3E}">
        <p14:creationId xmlns:p14="http://schemas.microsoft.com/office/powerpoint/2010/main" val="991940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a:xfrm>
            <a:off x="3275856" y="2636912"/>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3</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
        <p:nvSpPr>
          <p:cNvPr id="5" name="Tittel 1"/>
          <p:cNvSpPr txBox="1">
            <a:spLocks/>
          </p:cNvSpPr>
          <p:nvPr/>
        </p:nvSpPr>
        <p:spPr>
          <a:xfrm>
            <a:off x="3275856" y="2564904"/>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3</a:t>
            </a:r>
          </a:p>
        </p:txBody>
      </p:sp>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97" y="828136"/>
            <a:ext cx="2184446" cy="299768"/>
          </a:xfrm>
          <a:prstGeom prst="rect">
            <a:avLst/>
          </a:prstGeom>
        </p:spPr>
      </p:pic>
    </p:spTree>
    <p:extLst>
      <p:ext uri="{BB962C8B-B14F-4D97-AF65-F5344CB8AC3E}">
        <p14:creationId xmlns:p14="http://schemas.microsoft.com/office/powerpoint/2010/main" val="470793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16596" t="18402" r="15636" b="40107"/>
          <a:stretch/>
        </p:blipFill>
        <p:spPr>
          <a:xfrm>
            <a:off x="2790723" y="2780928"/>
            <a:ext cx="3528392" cy="2160240"/>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3" name="Plassholder for innhold 6"/>
          <p:cNvSpPr txBox="1">
            <a:spLocks/>
          </p:cNvSpPr>
          <p:nvPr/>
        </p:nvSpPr>
        <p:spPr>
          <a:xfrm>
            <a:off x="468000" y="1412776"/>
            <a:ext cx="8173838" cy="42262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buClr>
                <a:srgbClr val="004E66"/>
              </a:buClr>
            </a:pPr>
            <a:r>
              <a:rPr lang="nb-NO" sz="2800" dirty="0">
                <a:solidFill>
                  <a:srgbClr val="004E66"/>
                </a:solidFill>
              </a:rPr>
              <a:t>Hvordan har det gått med endring av søvnvaner?</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535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68000" y="897525"/>
            <a:ext cx="8208000" cy="72015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altLang="nb-NO" sz="3600" b="1" dirty="0">
                <a:solidFill>
                  <a:srgbClr val="004E66"/>
                </a:solidFill>
              </a:rPr>
              <a:t>PROGRAM</a:t>
            </a:r>
            <a:endParaRPr lang="nb-NO" sz="3600" b="1" dirty="0">
              <a:solidFill>
                <a:srgbClr val="004E66"/>
              </a:solidFill>
              <a:cs typeface="Arial Bold"/>
            </a:endParaRPr>
          </a:p>
        </p:txBody>
      </p:sp>
      <p:sp>
        <p:nvSpPr>
          <p:cNvPr id="13" name="Plassholder for innhold 6"/>
          <p:cNvSpPr txBox="1">
            <a:spLocks/>
          </p:cNvSpPr>
          <p:nvPr/>
        </p:nvSpPr>
        <p:spPr>
          <a:xfrm>
            <a:off x="468000" y="1680877"/>
            <a:ext cx="6912311" cy="42684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nb-NO" dirty="0">
              <a:solidFill>
                <a:srgbClr val="0093A7"/>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graphicFrame>
        <p:nvGraphicFramePr>
          <p:cNvPr id="10" name="Group 25"/>
          <p:cNvGraphicFramePr>
            <a:graphicFrameLocks/>
          </p:cNvGraphicFramePr>
          <p:nvPr>
            <p:extLst>
              <p:ext uri="{D42A27DB-BD31-4B8C-83A1-F6EECF244321}">
                <p14:modId xmlns:p14="http://schemas.microsoft.com/office/powerpoint/2010/main" val="1304631225"/>
              </p:ext>
            </p:extLst>
          </p:nvPr>
        </p:nvGraphicFramePr>
        <p:xfrm>
          <a:off x="863055" y="1412776"/>
          <a:ext cx="7458647" cy="5669352"/>
        </p:xfrm>
        <a:graphic>
          <a:graphicData uri="http://schemas.openxmlformats.org/drawingml/2006/table">
            <a:tbl>
              <a:tblPr/>
              <a:tblGrid>
                <a:gridCol w="1584177">
                  <a:extLst>
                    <a:ext uri="{9D8B030D-6E8A-4147-A177-3AD203B41FA5}">
                      <a16:colId xmlns:a16="http://schemas.microsoft.com/office/drawing/2014/main" val="20000"/>
                    </a:ext>
                  </a:extLst>
                </a:gridCol>
                <a:gridCol w="5874470">
                  <a:extLst>
                    <a:ext uri="{9D8B030D-6E8A-4147-A177-3AD203B41FA5}">
                      <a16:colId xmlns:a16="http://schemas.microsoft.com/office/drawing/2014/main" val="20001"/>
                    </a:ext>
                  </a:extLst>
                </a:gridCol>
              </a:tblGrid>
              <a:tr h="374512">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2000" b="1" i="0" u="none" strike="noStrike" cap="none" normalizeH="0" baseline="0" dirty="0">
                          <a:ln>
                            <a:noFill/>
                          </a:ln>
                          <a:solidFill>
                            <a:srgbClr val="004E66"/>
                          </a:solidFill>
                          <a:effectLst/>
                          <a:latin typeface="+mn-lt"/>
                          <a:ea typeface="Times New Roman" pitchFamily="18" charset="0"/>
                          <a:cs typeface="Tahoma" charset="0"/>
                        </a:rPr>
                        <a:t>Kursdag</a:t>
                      </a:r>
                      <a:endParaRPr kumimoji="0" lang="nb-NO" altLang="nb-NO" sz="2000" b="0" i="0" u="none" strike="noStrike" cap="none" normalizeH="0" baseline="0" dirty="0">
                        <a:ln>
                          <a:noFill/>
                        </a:ln>
                        <a:solidFill>
                          <a:srgbClr val="004E66"/>
                        </a:solidFill>
                        <a:effectLst/>
                        <a:latin typeface="+mn-lt"/>
                        <a:ea typeface="Times New Roman" pitchFamily="18" charset="0"/>
                        <a:cs typeface="Tahoma" charset="0"/>
                      </a:endParaRPr>
                    </a:p>
                  </a:txBody>
                  <a:tcPr marT="45726" marB="45726"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2000" b="1" i="0" u="none" strike="noStrike" cap="none" normalizeH="0" baseline="0" dirty="0">
                          <a:ln>
                            <a:noFill/>
                          </a:ln>
                          <a:solidFill>
                            <a:srgbClr val="004E66"/>
                          </a:solidFill>
                          <a:effectLst/>
                          <a:latin typeface="+mn-lt"/>
                          <a:ea typeface="Times New Roman" pitchFamily="18" charset="0"/>
                          <a:cs typeface="Tahoma" charset="0"/>
                        </a:rPr>
                        <a:t>Innhold</a:t>
                      </a:r>
                      <a:endParaRPr kumimoji="0" lang="nb-NO" altLang="nb-NO" sz="2000" b="0" i="0" u="none" strike="noStrike" cap="none" normalizeH="0" baseline="0" dirty="0">
                        <a:ln>
                          <a:noFill/>
                        </a:ln>
                        <a:solidFill>
                          <a:srgbClr val="004E66"/>
                        </a:solidFill>
                        <a:effectLst/>
                        <a:latin typeface="+mn-lt"/>
                        <a:ea typeface="Times New Roman" pitchFamily="18"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366">
                <a:tc>
                  <a:txBody>
                    <a:bodyPr/>
                    <a:lstStyle>
                      <a:lvl1pPr marL="342900" indent="-342900">
                        <a:spcBef>
                          <a:spcPct val="20000"/>
                        </a:spcBef>
                        <a:buClr>
                          <a:srgbClr val="00758C"/>
                        </a:buClr>
                        <a:buSzPct val="135000"/>
                        <a:tabLst>
                          <a:tab pos="228600" algn="l"/>
                        </a:tabLst>
                        <a:defRPr sz="2400">
                          <a:solidFill>
                            <a:schemeClr val="tx1"/>
                          </a:solidFill>
                          <a:latin typeface="Arial" charset="0"/>
                        </a:defRPr>
                      </a:lvl1pPr>
                      <a:lvl2pPr marL="742950" indent="-285750">
                        <a:spcBef>
                          <a:spcPct val="20000"/>
                        </a:spcBef>
                        <a:buClr>
                          <a:srgbClr val="00758C"/>
                        </a:buClr>
                        <a:buSzPct val="65000"/>
                        <a:buFont typeface="Times" pitchFamily="18" charset="0"/>
                        <a:tabLst>
                          <a:tab pos="228600" algn="l"/>
                        </a:tabLst>
                        <a:defRPr sz="2100">
                          <a:solidFill>
                            <a:schemeClr val="tx1"/>
                          </a:solidFill>
                          <a:latin typeface="Arial" charset="0"/>
                        </a:defRPr>
                      </a:lvl2pPr>
                      <a:lvl3pPr marL="1143000" indent="-228600">
                        <a:spcBef>
                          <a:spcPct val="20000"/>
                        </a:spcBef>
                        <a:buClr>
                          <a:srgbClr val="00758C"/>
                        </a:buClr>
                        <a:tabLst>
                          <a:tab pos="228600" algn="l"/>
                        </a:tabLst>
                        <a:defRPr sz="2000">
                          <a:solidFill>
                            <a:schemeClr val="tx1"/>
                          </a:solidFill>
                          <a:latin typeface="Arial" charset="0"/>
                        </a:defRPr>
                      </a:lvl3pPr>
                      <a:lvl4pPr marL="1600200" indent="-228600">
                        <a:spcBef>
                          <a:spcPct val="20000"/>
                        </a:spcBef>
                        <a:buClr>
                          <a:srgbClr val="00758C"/>
                        </a:buClr>
                        <a:buSzPct val="100000"/>
                        <a:buFont typeface="Times" pitchFamily="18" charset="0"/>
                        <a:tabLst>
                          <a:tab pos="228600" algn="l"/>
                        </a:tabLst>
                        <a:defRPr sz="1700">
                          <a:solidFill>
                            <a:schemeClr val="tx1"/>
                          </a:solidFill>
                          <a:latin typeface="Arial" charset="0"/>
                        </a:defRPr>
                      </a:lvl4pPr>
                      <a:lvl5pPr marL="2057400" indent="-228600">
                        <a:spcBef>
                          <a:spcPct val="20000"/>
                        </a:spcBef>
                        <a:buClr>
                          <a:srgbClr val="00758C"/>
                        </a:buClr>
                        <a:tabLst>
                          <a:tab pos="228600" algn="l"/>
                        </a:tabLst>
                        <a:defRPr sz="1500">
                          <a:solidFill>
                            <a:schemeClr val="tx1"/>
                          </a:solidFill>
                          <a:latin typeface="Arial" charset="0"/>
                        </a:defRPr>
                      </a:lvl5pPr>
                      <a:lvl6pPr marL="25146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6pPr>
                      <a:lvl7pPr marL="29718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7pPr>
                      <a:lvl8pPr marL="34290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8pPr>
                      <a:lvl9pPr marL="38862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nb-NO" altLang="nb-NO" sz="2000" b="0" i="0" u="none" strike="noStrike" cap="none" normalizeH="0" baseline="0" dirty="0">
                          <a:ln>
                            <a:noFill/>
                          </a:ln>
                          <a:solidFill>
                            <a:srgbClr val="004E66"/>
                          </a:solidFill>
                          <a:effectLst/>
                          <a:latin typeface="+mn-lt"/>
                          <a:ea typeface="Times New Roman" pitchFamily="18" charset="0"/>
                          <a:cs typeface="Tahoma" charset="0"/>
                        </a:rPr>
                        <a:t>1. </a:t>
                      </a:r>
                    </a:p>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endParaRPr kumimoji="0" lang="nb-NO" altLang="nb-NO" sz="2000" b="0" i="0" u="none" strike="noStrike" cap="none" normalizeH="0" baseline="0" dirty="0">
                        <a:ln>
                          <a:noFill/>
                        </a:ln>
                        <a:solidFill>
                          <a:srgbClr val="004E66"/>
                        </a:solidFill>
                        <a:effectLst/>
                        <a:latin typeface="+mn-lt"/>
                        <a:ea typeface="Times New Roman" pitchFamily="18" charset="0"/>
                        <a:cs typeface="Tahoma" charset="0"/>
                      </a:endParaRPr>
                    </a:p>
                  </a:txBody>
                  <a:tcPr marT="45726" marB="45726"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Introduksjon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Lære om søvn og søvnvansker</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4E66"/>
                        </a:solidFill>
                        <a:effectLst/>
                        <a:latin typeface="+mn-lt"/>
                        <a:ea typeface="Times New Roman" pitchFamily="18" charset="0"/>
                        <a:cs typeface="Tahoma"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4E66"/>
                          </a:solidFill>
                          <a:effectLst/>
                          <a:latin typeface="+mn-lt"/>
                          <a:ea typeface="Times New Roman" pitchFamily="18" charset="0"/>
                          <a:cs typeface="Tahoma" charset="0"/>
                        </a:rPr>
                        <a:t>Hjemmeoppgaver: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Søvndagbok og skjema Søvnhygiene</a:t>
                      </a:r>
                    </a:p>
                  </a:txBody>
                  <a:tcPr marT="45726" marB="45726"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66">
                <a:tc>
                  <a:txBody>
                    <a:bodyPr/>
                    <a:lstStyle>
                      <a:lvl1pPr marL="342900" indent="-342900">
                        <a:spcBef>
                          <a:spcPct val="20000"/>
                        </a:spcBef>
                        <a:buClr>
                          <a:srgbClr val="00758C"/>
                        </a:buClr>
                        <a:buSzPct val="135000"/>
                        <a:tabLst>
                          <a:tab pos="228600" algn="l"/>
                        </a:tabLst>
                        <a:defRPr sz="2400">
                          <a:solidFill>
                            <a:schemeClr val="tx1"/>
                          </a:solidFill>
                          <a:latin typeface="Arial" charset="0"/>
                        </a:defRPr>
                      </a:lvl1pPr>
                      <a:lvl2pPr marL="742950" indent="-285750">
                        <a:spcBef>
                          <a:spcPct val="20000"/>
                        </a:spcBef>
                        <a:buClr>
                          <a:srgbClr val="00758C"/>
                        </a:buClr>
                        <a:buSzPct val="65000"/>
                        <a:buFont typeface="Times" pitchFamily="18" charset="0"/>
                        <a:tabLst>
                          <a:tab pos="228600" algn="l"/>
                        </a:tabLst>
                        <a:defRPr sz="2100">
                          <a:solidFill>
                            <a:schemeClr val="tx1"/>
                          </a:solidFill>
                          <a:latin typeface="Arial" charset="0"/>
                        </a:defRPr>
                      </a:lvl2pPr>
                      <a:lvl3pPr marL="1143000" indent="-228600">
                        <a:spcBef>
                          <a:spcPct val="20000"/>
                        </a:spcBef>
                        <a:buClr>
                          <a:srgbClr val="00758C"/>
                        </a:buClr>
                        <a:tabLst>
                          <a:tab pos="228600" algn="l"/>
                        </a:tabLst>
                        <a:defRPr sz="2000">
                          <a:solidFill>
                            <a:schemeClr val="tx1"/>
                          </a:solidFill>
                          <a:latin typeface="Arial" charset="0"/>
                        </a:defRPr>
                      </a:lvl3pPr>
                      <a:lvl4pPr marL="1600200" indent="-228600">
                        <a:spcBef>
                          <a:spcPct val="20000"/>
                        </a:spcBef>
                        <a:buClr>
                          <a:srgbClr val="00758C"/>
                        </a:buClr>
                        <a:buSzPct val="100000"/>
                        <a:buFont typeface="Times" pitchFamily="18" charset="0"/>
                        <a:tabLst>
                          <a:tab pos="228600" algn="l"/>
                        </a:tabLst>
                        <a:defRPr sz="1700">
                          <a:solidFill>
                            <a:schemeClr val="tx1"/>
                          </a:solidFill>
                          <a:latin typeface="Arial" charset="0"/>
                        </a:defRPr>
                      </a:lvl4pPr>
                      <a:lvl5pPr marL="2057400" indent="-228600">
                        <a:spcBef>
                          <a:spcPct val="20000"/>
                        </a:spcBef>
                        <a:buClr>
                          <a:srgbClr val="00758C"/>
                        </a:buClr>
                        <a:tabLst>
                          <a:tab pos="228600" algn="l"/>
                        </a:tabLst>
                        <a:defRPr sz="1500">
                          <a:solidFill>
                            <a:schemeClr val="tx1"/>
                          </a:solidFill>
                          <a:latin typeface="Arial" charset="0"/>
                        </a:defRPr>
                      </a:lvl5pPr>
                      <a:lvl6pPr marL="25146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6pPr>
                      <a:lvl7pPr marL="29718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7pPr>
                      <a:lvl8pPr marL="34290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8pPr>
                      <a:lvl9pPr marL="38862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nb-NO" altLang="nb-NO" sz="2000" b="0" i="0" u="none" strike="noStrike" cap="none" normalizeH="0" baseline="0" dirty="0">
                          <a:ln>
                            <a:noFill/>
                          </a:ln>
                          <a:solidFill>
                            <a:srgbClr val="004E66"/>
                          </a:solidFill>
                          <a:effectLst/>
                          <a:latin typeface="+mn-lt"/>
                          <a:ea typeface="Times New Roman" pitchFamily="18" charset="0"/>
                          <a:cs typeface="Tahoma" charset="0"/>
                        </a:rPr>
                        <a:t>2.</a:t>
                      </a:r>
                    </a:p>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endParaRPr kumimoji="0" lang="nb-NO" altLang="nb-NO" sz="2000" b="0" i="0" u="none" strike="noStrike" cap="none" normalizeH="0" baseline="0" dirty="0">
                        <a:ln>
                          <a:noFill/>
                        </a:ln>
                        <a:solidFill>
                          <a:srgbClr val="004E66"/>
                        </a:solidFill>
                        <a:effectLst/>
                        <a:latin typeface="+mn-lt"/>
                        <a:ea typeface="Times New Roman" pitchFamily="18" charset="0"/>
                        <a:cs typeface="Tahoma" charset="0"/>
                      </a:endParaRPr>
                    </a:p>
                  </a:txBody>
                  <a:tcPr marT="45726" marB="45726"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Søvnvaner – egne og anbefalte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Stimuluskontroll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FF0000"/>
                        </a:solidFill>
                        <a:effectLst/>
                        <a:latin typeface="+mn-lt"/>
                        <a:ea typeface="Times New Roman" pitchFamily="18" charset="0"/>
                        <a:cs typeface="Tahoma"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4E66"/>
                          </a:solidFill>
                          <a:effectLst/>
                          <a:latin typeface="+mn-lt"/>
                          <a:ea typeface="Times New Roman" pitchFamily="18" charset="0"/>
                          <a:cs typeface="Tahoma" charset="0"/>
                        </a:rPr>
                        <a:t>Hjemmeoppgaver: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Søvndagbok, skjema Negative antakelser om søvn, forberedelser til søvnrestriksjon</a:t>
                      </a:r>
                    </a:p>
                  </a:txBody>
                  <a:tcPr marT="45726" marB="45726"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7997">
                <a:tc>
                  <a:txBody>
                    <a:bodyPr/>
                    <a:lstStyle>
                      <a:lvl1pPr marL="342900" indent="-342900">
                        <a:spcBef>
                          <a:spcPct val="20000"/>
                        </a:spcBef>
                        <a:buClr>
                          <a:srgbClr val="00758C"/>
                        </a:buClr>
                        <a:buSzPct val="135000"/>
                        <a:tabLst>
                          <a:tab pos="228600" algn="l"/>
                        </a:tabLst>
                        <a:defRPr sz="2400">
                          <a:solidFill>
                            <a:schemeClr val="tx1"/>
                          </a:solidFill>
                          <a:latin typeface="Arial" charset="0"/>
                        </a:defRPr>
                      </a:lvl1pPr>
                      <a:lvl2pPr marL="742950" indent="-285750">
                        <a:spcBef>
                          <a:spcPct val="20000"/>
                        </a:spcBef>
                        <a:buClr>
                          <a:srgbClr val="00758C"/>
                        </a:buClr>
                        <a:buSzPct val="65000"/>
                        <a:buFont typeface="Times" pitchFamily="18" charset="0"/>
                        <a:tabLst>
                          <a:tab pos="228600" algn="l"/>
                        </a:tabLst>
                        <a:defRPr sz="2100">
                          <a:solidFill>
                            <a:schemeClr val="tx1"/>
                          </a:solidFill>
                          <a:latin typeface="Arial" charset="0"/>
                        </a:defRPr>
                      </a:lvl2pPr>
                      <a:lvl3pPr marL="1143000" indent="-228600">
                        <a:spcBef>
                          <a:spcPct val="20000"/>
                        </a:spcBef>
                        <a:buClr>
                          <a:srgbClr val="00758C"/>
                        </a:buClr>
                        <a:tabLst>
                          <a:tab pos="228600" algn="l"/>
                        </a:tabLst>
                        <a:defRPr sz="2000">
                          <a:solidFill>
                            <a:schemeClr val="tx1"/>
                          </a:solidFill>
                          <a:latin typeface="Arial" charset="0"/>
                        </a:defRPr>
                      </a:lvl3pPr>
                      <a:lvl4pPr marL="1600200" indent="-228600">
                        <a:spcBef>
                          <a:spcPct val="20000"/>
                        </a:spcBef>
                        <a:buClr>
                          <a:srgbClr val="00758C"/>
                        </a:buClr>
                        <a:buSzPct val="100000"/>
                        <a:buFont typeface="Times" pitchFamily="18" charset="0"/>
                        <a:tabLst>
                          <a:tab pos="228600" algn="l"/>
                        </a:tabLst>
                        <a:defRPr sz="1700">
                          <a:solidFill>
                            <a:schemeClr val="tx1"/>
                          </a:solidFill>
                          <a:latin typeface="Arial" charset="0"/>
                        </a:defRPr>
                      </a:lvl4pPr>
                      <a:lvl5pPr marL="2057400" indent="-228600">
                        <a:spcBef>
                          <a:spcPct val="20000"/>
                        </a:spcBef>
                        <a:buClr>
                          <a:srgbClr val="00758C"/>
                        </a:buClr>
                        <a:tabLst>
                          <a:tab pos="228600" algn="l"/>
                        </a:tabLst>
                        <a:defRPr sz="1500">
                          <a:solidFill>
                            <a:schemeClr val="tx1"/>
                          </a:solidFill>
                          <a:latin typeface="Arial" charset="0"/>
                        </a:defRPr>
                      </a:lvl5pPr>
                      <a:lvl6pPr marL="25146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6pPr>
                      <a:lvl7pPr marL="29718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7pPr>
                      <a:lvl8pPr marL="34290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8pPr>
                      <a:lvl9pPr marL="38862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nb-NO" altLang="nb-NO" sz="2000" b="0" i="0" u="none" strike="noStrike" cap="none" normalizeH="0" baseline="0" dirty="0">
                          <a:ln>
                            <a:noFill/>
                          </a:ln>
                          <a:solidFill>
                            <a:srgbClr val="004E66"/>
                          </a:solidFill>
                          <a:effectLst/>
                          <a:latin typeface="+mn-lt"/>
                          <a:ea typeface="Times New Roman" pitchFamily="18" charset="0"/>
                          <a:cs typeface="Tahoma" charset="0"/>
                        </a:rPr>
                        <a:t>3.</a:t>
                      </a:r>
                    </a:p>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endParaRPr kumimoji="0" lang="nb-NO" altLang="nb-NO" sz="2000" b="0" i="0" u="none" strike="noStrike" cap="none" normalizeH="0" baseline="0" dirty="0">
                        <a:ln>
                          <a:noFill/>
                        </a:ln>
                        <a:solidFill>
                          <a:srgbClr val="004E66"/>
                        </a:solidFill>
                        <a:effectLst/>
                        <a:latin typeface="+mn-lt"/>
                        <a:ea typeface="Times New Roman" pitchFamily="18" charset="0"/>
                        <a:cs typeface="Tahoma" charset="0"/>
                      </a:endParaRPr>
                    </a:p>
                  </a:txBody>
                  <a:tcPr marT="45726" marB="45726"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Holdninger til søvn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Søvnrestriksjon</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4E66"/>
                        </a:solidFill>
                        <a:effectLst/>
                        <a:latin typeface="+mn-lt"/>
                        <a:ea typeface="Times New Roman" pitchFamily="18" charset="0"/>
                        <a:cs typeface="Tahoma"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4E66"/>
                          </a:solidFill>
                          <a:effectLst/>
                          <a:latin typeface="+mn-lt"/>
                          <a:ea typeface="Times New Roman" pitchFamily="18" charset="0"/>
                          <a:cs typeface="Tahoma" charset="0"/>
                        </a:rPr>
                        <a:t>Hjemmeoppgaver: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Søvndagbok og skjema Utfordre negative tanker</a:t>
                      </a:r>
                    </a:p>
                  </a:txBody>
                  <a:tcPr marT="45726" marB="45726"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486">
                <a:tc>
                  <a:txBody>
                    <a:bodyPr/>
                    <a:lstStyle>
                      <a:lvl1pPr marL="342900" indent="-342900">
                        <a:spcBef>
                          <a:spcPct val="20000"/>
                        </a:spcBef>
                        <a:buClr>
                          <a:srgbClr val="00758C"/>
                        </a:buClr>
                        <a:buSzPct val="135000"/>
                        <a:tabLst>
                          <a:tab pos="228600" algn="l"/>
                        </a:tabLst>
                        <a:defRPr sz="2400">
                          <a:solidFill>
                            <a:schemeClr val="tx1"/>
                          </a:solidFill>
                          <a:latin typeface="Arial" charset="0"/>
                        </a:defRPr>
                      </a:lvl1pPr>
                      <a:lvl2pPr marL="742950" indent="-285750">
                        <a:spcBef>
                          <a:spcPct val="20000"/>
                        </a:spcBef>
                        <a:buClr>
                          <a:srgbClr val="00758C"/>
                        </a:buClr>
                        <a:buSzPct val="65000"/>
                        <a:buFont typeface="Times" pitchFamily="18" charset="0"/>
                        <a:tabLst>
                          <a:tab pos="228600" algn="l"/>
                        </a:tabLst>
                        <a:defRPr sz="2100">
                          <a:solidFill>
                            <a:schemeClr val="tx1"/>
                          </a:solidFill>
                          <a:latin typeface="Arial" charset="0"/>
                        </a:defRPr>
                      </a:lvl2pPr>
                      <a:lvl3pPr marL="1143000" indent="-228600">
                        <a:spcBef>
                          <a:spcPct val="20000"/>
                        </a:spcBef>
                        <a:buClr>
                          <a:srgbClr val="00758C"/>
                        </a:buClr>
                        <a:tabLst>
                          <a:tab pos="228600" algn="l"/>
                        </a:tabLst>
                        <a:defRPr sz="2000">
                          <a:solidFill>
                            <a:schemeClr val="tx1"/>
                          </a:solidFill>
                          <a:latin typeface="Arial" charset="0"/>
                        </a:defRPr>
                      </a:lvl3pPr>
                      <a:lvl4pPr marL="1600200" indent="-228600">
                        <a:spcBef>
                          <a:spcPct val="20000"/>
                        </a:spcBef>
                        <a:buClr>
                          <a:srgbClr val="00758C"/>
                        </a:buClr>
                        <a:buSzPct val="100000"/>
                        <a:buFont typeface="Times" pitchFamily="18" charset="0"/>
                        <a:tabLst>
                          <a:tab pos="228600" algn="l"/>
                        </a:tabLst>
                        <a:defRPr sz="1700">
                          <a:solidFill>
                            <a:schemeClr val="tx1"/>
                          </a:solidFill>
                          <a:latin typeface="Arial" charset="0"/>
                        </a:defRPr>
                      </a:lvl4pPr>
                      <a:lvl5pPr marL="2057400" indent="-228600">
                        <a:spcBef>
                          <a:spcPct val="20000"/>
                        </a:spcBef>
                        <a:buClr>
                          <a:srgbClr val="00758C"/>
                        </a:buClr>
                        <a:tabLst>
                          <a:tab pos="228600" algn="l"/>
                        </a:tabLst>
                        <a:defRPr sz="1500">
                          <a:solidFill>
                            <a:schemeClr val="tx1"/>
                          </a:solidFill>
                          <a:latin typeface="Arial" charset="0"/>
                        </a:defRPr>
                      </a:lvl5pPr>
                      <a:lvl6pPr marL="25146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6pPr>
                      <a:lvl7pPr marL="29718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7pPr>
                      <a:lvl8pPr marL="34290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8pPr>
                      <a:lvl9pPr marL="38862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nb-NO" altLang="nb-NO" sz="2000" b="0" i="0" u="none" strike="noStrike" cap="none" normalizeH="0" baseline="0" dirty="0">
                          <a:ln>
                            <a:noFill/>
                          </a:ln>
                          <a:solidFill>
                            <a:srgbClr val="004E66"/>
                          </a:solidFill>
                          <a:effectLst/>
                          <a:latin typeface="+mn-lt"/>
                          <a:ea typeface="Times New Roman" pitchFamily="18" charset="0"/>
                          <a:cs typeface="Tahoma" charset="0"/>
                        </a:rPr>
                        <a:t>4. </a:t>
                      </a:r>
                    </a:p>
                  </a:txBody>
                  <a:tcPr marT="45726" marB="45726"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4E66"/>
                          </a:solidFill>
                          <a:effectLst/>
                          <a:latin typeface="+mn-lt"/>
                          <a:ea typeface="Times New Roman" pitchFamily="18" charset="0"/>
                          <a:cs typeface="Tahoma" charset="0"/>
                        </a:rPr>
                        <a:t>Om endringsprosessen og motivasjon</a:t>
                      </a:r>
                    </a:p>
                  </a:txBody>
                  <a:tcPr marT="45726" marB="45726"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66">
                <a:tc>
                  <a:txBody>
                    <a:bodyPr/>
                    <a:lstStyle>
                      <a:lvl1pPr marL="342900" indent="-342900">
                        <a:spcBef>
                          <a:spcPct val="20000"/>
                        </a:spcBef>
                        <a:buClr>
                          <a:srgbClr val="00758C"/>
                        </a:buClr>
                        <a:buSzPct val="135000"/>
                        <a:tabLst>
                          <a:tab pos="228600" algn="l"/>
                        </a:tabLst>
                        <a:defRPr sz="2400">
                          <a:solidFill>
                            <a:schemeClr val="tx1"/>
                          </a:solidFill>
                          <a:latin typeface="Arial" charset="0"/>
                        </a:defRPr>
                      </a:lvl1pPr>
                      <a:lvl2pPr marL="742950" indent="-285750">
                        <a:spcBef>
                          <a:spcPct val="20000"/>
                        </a:spcBef>
                        <a:buClr>
                          <a:srgbClr val="00758C"/>
                        </a:buClr>
                        <a:buSzPct val="65000"/>
                        <a:buFont typeface="Times" pitchFamily="18" charset="0"/>
                        <a:tabLst>
                          <a:tab pos="228600" algn="l"/>
                        </a:tabLst>
                        <a:defRPr sz="2100">
                          <a:solidFill>
                            <a:schemeClr val="tx1"/>
                          </a:solidFill>
                          <a:latin typeface="Arial" charset="0"/>
                        </a:defRPr>
                      </a:lvl2pPr>
                      <a:lvl3pPr marL="1143000" indent="-228600">
                        <a:spcBef>
                          <a:spcPct val="20000"/>
                        </a:spcBef>
                        <a:buClr>
                          <a:srgbClr val="00758C"/>
                        </a:buClr>
                        <a:tabLst>
                          <a:tab pos="228600" algn="l"/>
                        </a:tabLst>
                        <a:defRPr sz="2000">
                          <a:solidFill>
                            <a:schemeClr val="tx1"/>
                          </a:solidFill>
                          <a:latin typeface="Arial" charset="0"/>
                        </a:defRPr>
                      </a:lvl3pPr>
                      <a:lvl4pPr marL="1600200" indent="-228600">
                        <a:spcBef>
                          <a:spcPct val="20000"/>
                        </a:spcBef>
                        <a:buClr>
                          <a:srgbClr val="00758C"/>
                        </a:buClr>
                        <a:buSzPct val="100000"/>
                        <a:buFont typeface="Times" pitchFamily="18" charset="0"/>
                        <a:tabLst>
                          <a:tab pos="228600" algn="l"/>
                        </a:tabLst>
                        <a:defRPr sz="1700">
                          <a:solidFill>
                            <a:schemeClr val="tx1"/>
                          </a:solidFill>
                          <a:latin typeface="Arial" charset="0"/>
                        </a:defRPr>
                      </a:lvl4pPr>
                      <a:lvl5pPr marL="2057400" indent="-228600">
                        <a:spcBef>
                          <a:spcPct val="20000"/>
                        </a:spcBef>
                        <a:buClr>
                          <a:srgbClr val="00758C"/>
                        </a:buClr>
                        <a:tabLst>
                          <a:tab pos="228600" algn="l"/>
                        </a:tabLst>
                        <a:defRPr sz="1500">
                          <a:solidFill>
                            <a:schemeClr val="tx1"/>
                          </a:solidFill>
                          <a:latin typeface="Arial" charset="0"/>
                        </a:defRPr>
                      </a:lvl5pPr>
                      <a:lvl6pPr marL="25146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6pPr>
                      <a:lvl7pPr marL="29718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7pPr>
                      <a:lvl8pPr marL="34290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8pPr>
                      <a:lvl9pPr marL="3886200" indent="-228600" eaLnBrk="0" fontAlgn="base" hangingPunct="0">
                        <a:spcBef>
                          <a:spcPct val="20000"/>
                        </a:spcBef>
                        <a:spcAft>
                          <a:spcPct val="0"/>
                        </a:spcAft>
                        <a:buClr>
                          <a:srgbClr val="00758C"/>
                        </a:buClr>
                        <a:tabLst>
                          <a:tab pos="228600" algn="l"/>
                        </a:tabLst>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endParaRPr kumimoji="0" lang="nb-NO" altLang="nb-NO" sz="2000" b="0" i="0" u="none" strike="noStrike" cap="none" normalizeH="0" baseline="0" dirty="0">
                        <a:ln>
                          <a:noFill/>
                        </a:ln>
                        <a:solidFill>
                          <a:srgbClr val="004E66"/>
                        </a:solidFill>
                        <a:effectLst/>
                        <a:latin typeface="Times New Roman" pitchFamily="18" charset="0"/>
                        <a:ea typeface="Times New Roman" pitchFamily="18" charset="0"/>
                        <a:cs typeface="Tahoma"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pPr>
                      <a:endParaRPr kumimoji="0" lang="nb-NO" altLang="nb-NO" sz="2000" b="0" i="0" u="none" strike="noStrike" cap="none" normalizeH="0" baseline="0" dirty="0">
                        <a:ln>
                          <a:noFill/>
                        </a:ln>
                        <a:solidFill>
                          <a:srgbClr val="004E66"/>
                        </a:solidFill>
                        <a:effectLst/>
                        <a:latin typeface="Times New Roman" pitchFamily="18" charset="0"/>
                        <a:ea typeface="Times New Roman" pitchFamily="18" charset="0"/>
                        <a:cs typeface="Tahoma" charset="0"/>
                      </a:endParaRPr>
                    </a:p>
                  </a:txBody>
                  <a:tcPr marT="45726" marB="45726"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rgbClr val="00758C"/>
                        </a:buClr>
                        <a:buSzPct val="135000"/>
                        <a:defRPr sz="2400">
                          <a:solidFill>
                            <a:schemeClr val="tx1"/>
                          </a:solidFill>
                          <a:latin typeface="Arial" charset="0"/>
                        </a:defRPr>
                      </a:lvl1pPr>
                      <a:lvl2pPr marL="742950" indent="-285750">
                        <a:spcBef>
                          <a:spcPct val="20000"/>
                        </a:spcBef>
                        <a:buClr>
                          <a:srgbClr val="00758C"/>
                        </a:buClr>
                        <a:buSzPct val="65000"/>
                        <a:buFont typeface="Times" pitchFamily="18" charset="0"/>
                        <a:defRPr sz="2100">
                          <a:solidFill>
                            <a:schemeClr val="tx1"/>
                          </a:solidFill>
                          <a:latin typeface="Arial" charset="0"/>
                        </a:defRPr>
                      </a:lvl2pPr>
                      <a:lvl3pPr marL="1143000" indent="-228600">
                        <a:spcBef>
                          <a:spcPct val="20000"/>
                        </a:spcBef>
                        <a:buClr>
                          <a:srgbClr val="00758C"/>
                        </a:buClr>
                        <a:defRPr sz="2000">
                          <a:solidFill>
                            <a:schemeClr val="tx1"/>
                          </a:solidFill>
                          <a:latin typeface="Arial" charset="0"/>
                        </a:defRPr>
                      </a:lvl3pPr>
                      <a:lvl4pPr marL="1600200" indent="-228600">
                        <a:spcBef>
                          <a:spcPct val="20000"/>
                        </a:spcBef>
                        <a:buClr>
                          <a:srgbClr val="00758C"/>
                        </a:buClr>
                        <a:buSzPct val="100000"/>
                        <a:buFont typeface="Times" pitchFamily="18" charset="0"/>
                        <a:defRPr sz="1700">
                          <a:solidFill>
                            <a:schemeClr val="tx1"/>
                          </a:solidFill>
                          <a:latin typeface="Arial" charset="0"/>
                        </a:defRPr>
                      </a:lvl4pPr>
                      <a:lvl5pPr marL="2057400" indent="-228600">
                        <a:spcBef>
                          <a:spcPct val="20000"/>
                        </a:spcBef>
                        <a:buClr>
                          <a:srgbClr val="00758C"/>
                        </a:buClr>
                        <a:defRPr sz="1500">
                          <a:solidFill>
                            <a:schemeClr val="tx1"/>
                          </a:solidFill>
                          <a:latin typeface="Arial" charset="0"/>
                        </a:defRPr>
                      </a:lvl5pPr>
                      <a:lvl6pPr marL="2514600" indent="-228600" eaLnBrk="0" fontAlgn="base" hangingPunct="0">
                        <a:spcBef>
                          <a:spcPct val="20000"/>
                        </a:spcBef>
                        <a:spcAft>
                          <a:spcPct val="0"/>
                        </a:spcAft>
                        <a:buClr>
                          <a:srgbClr val="00758C"/>
                        </a:buClr>
                        <a:defRPr sz="1500">
                          <a:solidFill>
                            <a:schemeClr val="tx1"/>
                          </a:solidFill>
                          <a:latin typeface="Arial" charset="0"/>
                        </a:defRPr>
                      </a:lvl6pPr>
                      <a:lvl7pPr marL="2971800" indent="-228600" eaLnBrk="0" fontAlgn="base" hangingPunct="0">
                        <a:spcBef>
                          <a:spcPct val="20000"/>
                        </a:spcBef>
                        <a:spcAft>
                          <a:spcPct val="0"/>
                        </a:spcAft>
                        <a:buClr>
                          <a:srgbClr val="00758C"/>
                        </a:buClr>
                        <a:defRPr sz="1500">
                          <a:solidFill>
                            <a:schemeClr val="tx1"/>
                          </a:solidFill>
                          <a:latin typeface="Arial" charset="0"/>
                        </a:defRPr>
                      </a:lvl7pPr>
                      <a:lvl8pPr marL="3429000" indent="-228600" eaLnBrk="0" fontAlgn="base" hangingPunct="0">
                        <a:spcBef>
                          <a:spcPct val="20000"/>
                        </a:spcBef>
                        <a:spcAft>
                          <a:spcPct val="0"/>
                        </a:spcAft>
                        <a:buClr>
                          <a:srgbClr val="00758C"/>
                        </a:buClr>
                        <a:defRPr sz="1500">
                          <a:solidFill>
                            <a:schemeClr val="tx1"/>
                          </a:solidFill>
                          <a:latin typeface="Arial" charset="0"/>
                        </a:defRPr>
                      </a:lvl8pPr>
                      <a:lvl9pPr marL="3886200" indent="-228600" eaLnBrk="0" fontAlgn="base" hangingPunct="0">
                        <a:spcBef>
                          <a:spcPct val="20000"/>
                        </a:spcBef>
                        <a:spcAft>
                          <a:spcPct val="0"/>
                        </a:spcAft>
                        <a:buClr>
                          <a:srgbClr val="00758C"/>
                        </a:buClr>
                        <a:defRPr sz="15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4E66"/>
                        </a:solidFill>
                        <a:effectLst/>
                        <a:latin typeface="Times New Roman" pitchFamily="18" charset="0"/>
                        <a:ea typeface="Times New Roman" pitchFamily="18" charset="0"/>
                        <a:cs typeface="Tahoma" charset="0"/>
                      </a:endParaRPr>
                    </a:p>
                  </a:txBody>
                  <a:tcPr marT="45726" marB="45726"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451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6800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Holdninger til søvn</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3" name="Rektangel 2"/>
          <p:cNvSpPr/>
          <p:nvPr/>
        </p:nvSpPr>
        <p:spPr>
          <a:xfrm>
            <a:off x="670295" y="3140967"/>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58810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l venstre 3"/>
          <p:cNvSpPr/>
          <p:nvPr/>
        </p:nvSpPr>
        <p:spPr>
          <a:xfrm rot="10800000">
            <a:off x="-1239145" y="2276872"/>
            <a:ext cx="3722913" cy="3061014"/>
          </a:xfrm>
          <a:prstGeom prst="leftArrow">
            <a:avLst/>
          </a:prstGeom>
          <a:solidFill>
            <a:srgbClr val="D2EAEE"/>
          </a:solidFill>
          <a:ln>
            <a:solidFill>
              <a:srgbClr val="D2E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pPr algn="l"/>
            <a:r>
              <a:rPr lang="nb-NO" sz="3600" b="1" dirty="0">
                <a:solidFill>
                  <a:srgbClr val="004E66"/>
                </a:solidFill>
                <a:cs typeface="Arial Bold"/>
              </a:rPr>
              <a:t>Holdninger til søvn</a:t>
            </a:r>
          </a:p>
        </p:txBody>
      </p:sp>
      <p:sp>
        <p:nvSpPr>
          <p:cNvPr id="3" name="Plassholder for innhold 2"/>
          <p:cNvSpPr>
            <a:spLocks noGrp="1"/>
          </p:cNvSpPr>
          <p:nvPr>
            <p:ph idx="1"/>
          </p:nvPr>
        </p:nvSpPr>
        <p:spPr/>
        <p:txBody>
          <a:bodyPr>
            <a:normAutofit/>
          </a:bodyPr>
          <a:lstStyle/>
          <a:p>
            <a:pPr>
              <a:buClr>
                <a:srgbClr val="004E66"/>
              </a:buClr>
            </a:pPr>
            <a:r>
              <a:rPr lang="nb-NO" altLang="nb-NO" sz="2800" dirty="0">
                <a:solidFill>
                  <a:srgbClr val="004E66"/>
                </a:solidFill>
              </a:rPr>
              <a:t>Korrigere feilaktige forestillinger om søvn</a:t>
            </a:r>
          </a:p>
          <a:p>
            <a:pPr>
              <a:buClr>
                <a:srgbClr val="004E66"/>
              </a:buClr>
            </a:pPr>
            <a:endParaRPr lang="nb-NO" altLang="nb-NO" sz="2800" dirty="0">
              <a:solidFill>
                <a:srgbClr val="004E66"/>
              </a:solidFill>
            </a:endParaRPr>
          </a:p>
          <a:p>
            <a:pPr>
              <a:buClr>
                <a:srgbClr val="004E66"/>
              </a:buClr>
            </a:pPr>
            <a:endParaRPr lang="nb-NO" altLang="nb-NO" sz="2800" dirty="0">
              <a:solidFill>
                <a:srgbClr val="004E66"/>
              </a:solidFill>
            </a:endParaRPr>
          </a:p>
          <a:p>
            <a:pPr marL="457200" lvl="1" indent="0">
              <a:buClr>
                <a:srgbClr val="004E66"/>
              </a:buClr>
              <a:buNone/>
            </a:pPr>
            <a:r>
              <a:rPr lang="nb-NO" altLang="nb-NO" sz="2000" i="1" dirty="0">
                <a:solidFill>
                  <a:srgbClr val="004E66"/>
                </a:solidFill>
              </a:rPr>
              <a:t>		     	Realistiske forventninger til søvn og søvnlengde</a:t>
            </a:r>
          </a:p>
          <a:p>
            <a:pPr marL="457200" lvl="1" indent="0">
              <a:buClr>
                <a:srgbClr val="004E66"/>
              </a:buClr>
              <a:buNone/>
            </a:pPr>
            <a:r>
              <a:rPr lang="nb-NO" altLang="nb-NO" sz="2000" i="1" dirty="0">
                <a:solidFill>
                  <a:srgbClr val="004E66"/>
                </a:solidFill>
              </a:rPr>
              <a:t>		    	Akseptere at søvnen varierer</a:t>
            </a:r>
          </a:p>
          <a:p>
            <a:pPr marL="457200" lvl="1" indent="0">
              <a:buClr>
                <a:srgbClr val="004E66"/>
              </a:buClr>
              <a:buNone/>
            </a:pPr>
            <a:r>
              <a:rPr lang="nb-NO" altLang="nb-NO" sz="2000" i="1" dirty="0">
                <a:solidFill>
                  <a:srgbClr val="004E66"/>
                </a:solidFill>
              </a:rPr>
              <a:t>		     	Forstå at søvnproblemene ikke trenger å ødelegge 	                    	neste dag</a:t>
            </a:r>
          </a:p>
          <a:p>
            <a:pPr marL="457200" lvl="1" indent="0">
              <a:buClr>
                <a:srgbClr val="004E66"/>
              </a:buClr>
              <a:buNone/>
            </a:pPr>
            <a:endParaRPr lang="nb-NO" altLang="nb-NO" dirty="0">
              <a:solidFill>
                <a:srgbClr val="004E66"/>
              </a:solidFill>
            </a:endParaRPr>
          </a:p>
          <a:p>
            <a:pPr marL="457200" lvl="1" indent="0">
              <a:buClr>
                <a:srgbClr val="004E66"/>
              </a:buClr>
              <a:buNone/>
            </a:pPr>
            <a:endParaRPr lang="nb-NO" altLang="nb-NO" dirty="0">
              <a:solidFill>
                <a:srgbClr val="004E66"/>
              </a:solidFill>
            </a:endParaRPr>
          </a:p>
          <a:p>
            <a:pPr>
              <a:buClr>
                <a:srgbClr val="004E66"/>
              </a:buClr>
            </a:pPr>
            <a:r>
              <a:rPr lang="nb-NO" altLang="nb-NO" sz="2800" dirty="0">
                <a:solidFill>
                  <a:srgbClr val="004E66"/>
                </a:solidFill>
              </a:rPr>
              <a:t>Forsøk å la søvnen ta litt mindre plass i livet!</a:t>
            </a:r>
          </a:p>
          <a:p>
            <a:endParaRPr lang="nb-NO" sz="2800" dirty="0"/>
          </a:p>
          <a:p>
            <a:pPr marL="0" indent="0">
              <a:buNone/>
            </a:pPr>
            <a:endParaRPr lang="nb-NO" altLang="nb-NO" sz="2800" dirty="0"/>
          </a:p>
          <a:p>
            <a:endParaRPr lang="nb-NO" sz="2800" dirty="0"/>
          </a:p>
        </p:txBody>
      </p:sp>
    </p:spTree>
    <p:extLst>
      <p:ext uri="{BB962C8B-B14F-4D97-AF65-F5344CB8AC3E}">
        <p14:creationId xmlns:p14="http://schemas.microsoft.com/office/powerpoint/2010/main" val="116452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830"/>
            <a:ext cx="9144000" cy="6461615"/>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836711"/>
            <a:ext cx="7992888"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b-NO" sz="6600" b="1" dirty="0">
              <a:solidFill>
                <a:srgbClr val="004E66"/>
              </a:solidFill>
              <a:cs typeface="Arial Bold"/>
            </a:endParaRPr>
          </a:p>
          <a:p>
            <a:r>
              <a:rPr lang="nb-NO" sz="6600" b="1" dirty="0">
                <a:solidFill>
                  <a:srgbClr val="004E66"/>
                </a:solidFill>
                <a:cs typeface="Arial Bold"/>
              </a:rPr>
              <a:t>Tankefeller</a:t>
            </a:r>
          </a:p>
        </p:txBody>
      </p:sp>
    </p:spTree>
    <p:extLst>
      <p:ext uri="{BB962C8B-B14F-4D97-AF65-F5344CB8AC3E}">
        <p14:creationId xmlns:p14="http://schemas.microsoft.com/office/powerpoint/2010/main" val="94160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br>
              <a:rPr lang="nb-NO" sz="3600" b="1" dirty="0">
                <a:solidFill>
                  <a:srgbClr val="004E66"/>
                </a:solidFill>
              </a:rPr>
            </a:br>
            <a:br>
              <a:rPr lang="nb-NO" sz="3600" b="1" dirty="0">
                <a:solidFill>
                  <a:srgbClr val="004E66"/>
                </a:solidFill>
              </a:rPr>
            </a:br>
            <a:r>
              <a:rPr lang="nb-NO" sz="3600" b="1" dirty="0">
                <a:solidFill>
                  <a:srgbClr val="004E66"/>
                </a:solidFill>
              </a:rPr>
              <a:t>Tankefeller som hemmer søvn: </a:t>
            </a:r>
            <a:br>
              <a:rPr lang="nb-NO" sz="3600" b="1" dirty="0">
                <a:solidFill>
                  <a:srgbClr val="004E66"/>
                </a:solidFill>
              </a:rPr>
            </a:br>
            <a:br>
              <a:rPr lang="nb-NO" sz="3600" b="1" dirty="0">
                <a:solidFill>
                  <a:srgbClr val="004E66"/>
                </a:solidFill>
              </a:rPr>
            </a:br>
            <a:endParaRPr lang="nb-NO" sz="3600" b="1" dirty="0">
              <a:solidFill>
                <a:srgbClr val="004E66"/>
              </a:solidFill>
            </a:endParaRPr>
          </a:p>
        </p:txBody>
      </p:sp>
      <p:sp>
        <p:nvSpPr>
          <p:cNvPr id="3" name="Plassholder for innhold 2"/>
          <p:cNvSpPr>
            <a:spLocks noGrp="1"/>
          </p:cNvSpPr>
          <p:nvPr>
            <p:ph idx="1"/>
          </p:nvPr>
        </p:nvSpPr>
        <p:spPr/>
        <p:txBody>
          <a:bodyPr>
            <a:noAutofit/>
          </a:bodyPr>
          <a:lstStyle/>
          <a:p>
            <a:r>
              <a:rPr lang="nb-NO" sz="2800" b="1" dirty="0">
                <a:solidFill>
                  <a:srgbClr val="004E66"/>
                </a:solidFill>
              </a:rPr>
              <a:t>Urealistiske forventninger: </a:t>
            </a:r>
            <a:br>
              <a:rPr lang="nb-NO" sz="2800" b="1" dirty="0">
                <a:solidFill>
                  <a:srgbClr val="004E66"/>
                </a:solidFill>
              </a:rPr>
            </a:br>
            <a:r>
              <a:rPr lang="nb-NO" sz="2800" dirty="0">
                <a:solidFill>
                  <a:srgbClr val="004E66"/>
                </a:solidFill>
              </a:rPr>
              <a:t>Jeg må sove minst syv timer for å fungere dagen etter</a:t>
            </a:r>
          </a:p>
          <a:p>
            <a:r>
              <a:rPr lang="nb-NO" sz="2800" b="1" dirty="0">
                <a:solidFill>
                  <a:srgbClr val="004E66"/>
                </a:solidFill>
              </a:rPr>
              <a:t>Tvangspregede tanker: </a:t>
            </a:r>
            <a:br>
              <a:rPr lang="nb-NO" sz="2800" b="1" dirty="0">
                <a:solidFill>
                  <a:srgbClr val="004E66"/>
                </a:solidFill>
              </a:rPr>
            </a:br>
            <a:r>
              <a:rPr lang="nb-NO" sz="2800" dirty="0">
                <a:solidFill>
                  <a:srgbClr val="004E66"/>
                </a:solidFill>
              </a:rPr>
              <a:t>Jeg må sove i natt</a:t>
            </a:r>
          </a:p>
          <a:p>
            <a:r>
              <a:rPr lang="nb-NO" sz="2800" b="1" dirty="0">
                <a:solidFill>
                  <a:srgbClr val="004E66"/>
                </a:solidFill>
              </a:rPr>
              <a:t>Overdrivelser: </a:t>
            </a:r>
            <a:br>
              <a:rPr lang="nb-NO" sz="2800" b="1" dirty="0">
                <a:solidFill>
                  <a:srgbClr val="004E66"/>
                </a:solidFill>
              </a:rPr>
            </a:br>
            <a:r>
              <a:rPr lang="nb-NO" sz="2800" dirty="0">
                <a:solidFill>
                  <a:srgbClr val="004E66"/>
                </a:solidFill>
              </a:rPr>
              <a:t>Hver gang jeg sover dårlig, fungerer jeg dårlig dagen etter</a:t>
            </a:r>
          </a:p>
          <a:p>
            <a:r>
              <a:rPr lang="nb-NO" sz="2800" b="1" dirty="0">
                <a:solidFill>
                  <a:srgbClr val="004E66"/>
                </a:solidFill>
              </a:rPr>
              <a:t>Katastrofetanker: </a:t>
            </a:r>
            <a:br>
              <a:rPr lang="nb-NO" sz="2800" b="1" dirty="0">
                <a:solidFill>
                  <a:srgbClr val="004E66"/>
                </a:solidFill>
              </a:rPr>
            </a:br>
            <a:r>
              <a:rPr lang="nb-NO" sz="2800" dirty="0">
                <a:solidFill>
                  <a:srgbClr val="004E66"/>
                </a:solidFill>
              </a:rPr>
              <a:t>Søvnløsheten ødelegger livet mitt</a:t>
            </a:r>
          </a:p>
        </p:txBody>
      </p:sp>
    </p:spTree>
    <p:extLst>
      <p:ext uri="{BB962C8B-B14F-4D97-AF65-F5344CB8AC3E}">
        <p14:creationId xmlns:p14="http://schemas.microsoft.com/office/powerpoint/2010/main" val="2531953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br>
              <a:rPr lang="nb-NO" sz="3600" b="1" dirty="0">
                <a:solidFill>
                  <a:srgbClr val="004E66"/>
                </a:solidFill>
              </a:rPr>
            </a:br>
            <a:br>
              <a:rPr lang="nb-NO" sz="3600" b="1" dirty="0">
                <a:solidFill>
                  <a:srgbClr val="004E66"/>
                </a:solidFill>
              </a:rPr>
            </a:br>
            <a:r>
              <a:rPr lang="nb-NO" sz="3600" b="1" dirty="0">
                <a:solidFill>
                  <a:srgbClr val="004E66"/>
                </a:solidFill>
              </a:rPr>
              <a:t>Tankefeller som hemmer søvn: </a:t>
            </a:r>
            <a:br>
              <a:rPr lang="nb-NO" sz="3600" b="1" dirty="0">
                <a:solidFill>
                  <a:srgbClr val="004E66"/>
                </a:solidFill>
              </a:rPr>
            </a:br>
            <a:br>
              <a:rPr lang="nb-NO" sz="3600" b="1" dirty="0">
                <a:solidFill>
                  <a:srgbClr val="004E66"/>
                </a:solidFill>
              </a:rPr>
            </a:br>
            <a:endParaRPr lang="nb-NO" sz="3600" b="1" dirty="0">
              <a:solidFill>
                <a:srgbClr val="004E66"/>
              </a:solidFill>
            </a:endParaRPr>
          </a:p>
        </p:txBody>
      </p:sp>
      <p:sp>
        <p:nvSpPr>
          <p:cNvPr id="3" name="Plassholder for innhold 2"/>
          <p:cNvSpPr>
            <a:spLocks noGrp="1"/>
          </p:cNvSpPr>
          <p:nvPr>
            <p:ph idx="1"/>
          </p:nvPr>
        </p:nvSpPr>
        <p:spPr/>
        <p:txBody>
          <a:bodyPr>
            <a:noAutofit/>
          </a:bodyPr>
          <a:lstStyle/>
          <a:p>
            <a:r>
              <a:rPr lang="nb-NO" sz="2800" b="1" dirty="0">
                <a:solidFill>
                  <a:srgbClr val="004E66"/>
                </a:solidFill>
              </a:rPr>
              <a:t>Overgeneraliseringer: </a:t>
            </a:r>
            <a:br>
              <a:rPr lang="nb-NO" sz="2800" b="1" dirty="0">
                <a:solidFill>
                  <a:srgbClr val="004E66"/>
                </a:solidFill>
              </a:rPr>
            </a:br>
            <a:r>
              <a:rPr lang="nb-NO" sz="2800" dirty="0">
                <a:solidFill>
                  <a:srgbClr val="004E66"/>
                </a:solidFill>
              </a:rPr>
              <a:t>Søvnen min er alltid dårlig</a:t>
            </a:r>
          </a:p>
          <a:p>
            <a:r>
              <a:rPr lang="nb-NO" sz="2800" b="1" dirty="0">
                <a:solidFill>
                  <a:srgbClr val="004E66"/>
                </a:solidFill>
              </a:rPr>
              <a:t>Svart-hvitt-tenkning: </a:t>
            </a:r>
            <a:br>
              <a:rPr lang="nb-NO" sz="2800" b="1" dirty="0">
                <a:solidFill>
                  <a:srgbClr val="004E66"/>
                </a:solidFill>
              </a:rPr>
            </a:br>
            <a:r>
              <a:rPr lang="nb-NO" sz="2800" dirty="0">
                <a:solidFill>
                  <a:srgbClr val="004E66"/>
                </a:solidFill>
              </a:rPr>
              <a:t>Siden jeg ennå ikke har klart å sovne, blir dette en dårlig natt</a:t>
            </a:r>
          </a:p>
          <a:p>
            <a:r>
              <a:rPr lang="nb-NO" sz="2800" b="1" dirty="0">
                <a:solidFill>
                  <a:srgbClr val="004E66"/>
                </a:solidFill>
              </a:rPr>
              <a:t>Spådommer: </a:t>
            </a:r>
            <a:br>
              <a:rPr lang="nb-NO" sz="2800" b="1" dirty="0">
                <a:solidFill>
                  <a:srgbClr val="004E66"/>
                </a:solidFill>
              </a:rPr>
            </a:br>
            <a:r>
              <a:rPr lang="nb-NO" sz="2800" dirty="0">
                <a:solidFill>
                  <a:srgbClr val="004E66"/>
                </a:solidFill>
              </a:rPr>
              <a:t>Det kommer til å ta minst én time før jeg sovner i natt. Jeg bare vet det</a:t>
            </a:r>
          </a:p>
          <a:p>
            <a:r>
              <a:rPr lang="nb-NO" sz="2800" b="1" dirty="0">
                <a:solidFill>
                  <a:srgbClr val="004E66"/>
                </a:solidFill>
              </a:rPr>
              <a:t>Håpløshet: </a:t>
            </a:r>
            <a:br>
              <a:rPr lang="nb-NO" sz="2800" b="1" dirty="0">
                <a:solidFill>
                  <a:srgbClr val="004E66"/>
                </a:solidFill>
              </a:rPr>
            </a:br>
            <a:r>
              <a:rPr lang="nb-NO" sz="2800" dirty="0">
                <a:solidFill>
                  <a:srgbClr val="004E66"/>
                </a:solidFill>
              </a:rPr>
              <a:t>Jeg kommer aldri til å sove godt</a:t>
            </a:r>
          </a:p>
        </p:txBody>
      </p:sp>
    </p:spTree>
    <p:extLst>
      <p:ext uri="{BB962C8B-B14F-4D97-AF65-F5344CB8AC3E}">
        <p14:creationId xmlns:p14="http://schemas.microsoft.com/office/powerpoint/2010/main" val="909685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1301006"/>
          </a:xfrm>
        </p:spPr>
        <p:txBody>
          <a:bodyPr>
            <a:noAutofit/>
          </a:bodyPr>
          <a:lstStyle/>
          <a:p>
            <a:pPr algn="l"/>
            <a:br>
              <a:rPr lang="nb-NO" sz="3600" b="1" dirty="0">
                <a:solidFill>
                  <a:srgbClr val="004E66"/>
                </a:solidFill>
              </a:rPr>
            </a:br>
            <a:r>
              <a:rPr lang="nb-NO" sz="3600" b="1" dirty="0">
                <a:solidFill>
                  <a:srgbClr val="004E66"/>
                </a:solidFill>
              </a:rPr>
              <a:t>Utfordre negative tanker</a:t>
            </a:r>
            <a:br>
              <a:rPr lang="nb-NO" sz="3600" b="1" dirty="0">
                <a:solidFill>
                  <a:srgbClr val="004E66"/>
                </a:solidFill>
              </a:rPr>
            </a:br>
            <a:endParaRPr lang="nb-NO" sz="3600" dirty="0"/>
          </a:p>
        </p:txBody>
      </p:sp>
      <p:pic>
        <p:nvPicPr>
          <p:cNvPr id="3" name="Plassholder for innhol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99512"/>
            <a:ext cx="7408333" cy="5253824"/>
          </a:xfr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8839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6800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Søvnrestriksjon </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Rektangel 8"/>
          <p:cNvSpPr/>
          <p:nvPr/>
        </p:nvSpPr>
        <p:spPr>
          <a:xfrm>
            <a:off x="1219293" y="3140967"/>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7674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Søvnrestriksjon/-begrensning</a:t>
            </a:r>
            <a:endParaRPr lang="nb-NO" sz="3600" dirty="0"/>
          </a:p>
        </p:txBody>
      </p:sp>
      <p:sp>
        <p:nvSpPr>
          <p:cNvPr id="3" name="Plassholder for innhold 2"/>
          <p:cNvSpPr>
            <a:spLocks noGrp="1"/>
          </p:cNvSpPr>
          <p:nvPr>
            <p:ph idx="1"/>
          </p:nvPr>
        </p:nvSpPr>
        <p:spPr/>
        <p:txBody>
          <a:bodyPr>
            <a:normAutofit/>
          </a:bodyPr>
          <a:lstStyle/>
          <a:p>
            <a:r>
              <a:rPr lang="nb-NO" sz="2800" dirty="0">
                <a:solidFill>
                  <a:srgbClr val="004E66"/>
                </a:solidFill>
              </a:rPr>
              <a:t>Øker søvneffektiviteten og gjør deg mer søvnig ved at du reduserer tiden i sengen til den tiden du faktisk sover</a:t>
            </a:r>
          </a:p>
          <a:p>
            <a:r>
              <a:rPr lang="nb-NO" sz="2800" dirty="0">
                <a:solidFill>
                  <a:srgbClr val="004E66"/>
                </a:solidFill>
              </a:rPr>
              <a:t>Søvndagboka</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922" y="2911384"/>
            <a:ext cx="5197525" cy="3685968"/>
          </a:xfrm>
          <a:prstGeom prst="rect">
            <a:avLst/>
          </a:prstGeom>
          <a:solidFill>
            <a:schemeClr val="bg1"/>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939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Søvnrestriksjon/-begrensning eksempel</a:t>
            </a:r>
            <a:endParaRPr lang="nb-NO" sz="3600" dirty="0"/>
          </a:p>
        </p:txBody>
      </p:sp>
      <p:sp>
        <p:nvSpPr>
          <p:cNvPr id="3" name="Plassholder for innhold 2"/>
          <p:cNvSpPr>
            <a:spLocks noGrp="1"/>
          </p:cNvSpPr>
          <p:nvPr>
            <p:ph idx="1"/>
          </p:nvPr>
        </p:nvSpPr>
        <p:spPr>
          <a:xfrm>
            <a:off x="395536" y="1628800"/>
            <a:ext cx="8291264" cy="5030019"/>
          </a:xfrm>
        </p:spPr>
        <p:txBody>
          <a:bodyPr>
            <a:normAutofit/>
          </a:bodyPr>
          <a:lstStyle/>
          <a:p>
            <a:pPr marL="57150" indent="0">
              <a:buNone/>
            </a:pPr>
            <a:r>
              <a:rPr lang="nb-NO" sz="2800" dirty="0">
                <a:solidFill>
                  <a:srgbClr val="004E66"/>
                </a:solidFill>
              </a:rPr>
              <a:t>Steg 1: </a:t>
            </a:r>
          </a:p>
          <a:p>
            <a:pPr marL="514350" indent="-457200"/>
            <a:r>
              <a:rPr lang="nb-NO" sz="2800" dirty="0">
                <a:solidFill>
                  <a:srgbClr val="004E66"/>
                </a:solidFill>
              </a:rPr>
              <a:t>Gjennomsnittlig tid i sengen: 9 t</a:t>
            </a:r>
          </a:p>
          <a:p>
            <a:pPr marL="514350" indent="-457200"/>
            <a:r>
              <a:rPr lang="nb-NO" sz="2800" dirty="0">
                <a:solidFill>
                  <a:srgbClr val="004E66"/>
                </a:solidFill>
              </a:rPr>
              <a:t>Gjennomsnittlig søvnlengde: 6 t</a:t>
            </a:r>
          </a:p>
          <a:p>
            <a:pPr marL="514350" indent="-457200"/>
            <a:r>
              <a:rPr lang="nb-NO" sz="2800" dirty="0">
                <a:solidFill>
                  <a:srgbClr val="004E66"/>
                </a:solidFill>
              </a:rPr>
              <a:t>Regne ut søvneffektivitet: </a:t>
            </a:r>
          </a:p>
          <a:p>
            <a:pPr marL="57150" indent="0">
              <a:buNone/>
            </a:pPr>
            <a:r>
              <a:rPr lang="nb-NO" sz="2800" dirty="0">
                <a:solidFill>
                  <a:srgbClr val="004E66"/>
                </a:solidFill>
              </a:rPr>
              <a:t>		</a:t>
            </a:r>
            <a:r>
              <a:rPr lang="nb-NO" sz="2400" dirty="0">
                <a:solidFill>
                  <a:srgbClr val="004E66"/>
                </a:solidFill>
              </a:rPr>
              <a:t>Søvnlengde / tid i sengen * 100 </a:t>
            </a:r>
          </a:p>
          <a:p>
            <a:pPr marL="57150" indent="0">
              <a:buNone/>
            </a:pPr>
            <a:r>
              <a:rPr lang="nb-NO" sz="2400" dirty="0">
                <a:solidFill>
                  <a:srgbClr val="004E66"/>
                </a:solidFill>
              </a:rPr>
              <a:t>		6 / 9 * 100 = 66% </a:t>
            </a:r>
          </a:p>
          <a:p>
            <a:pPr marL="57150" indent="0">
              <a:buNone/>
            </a:pPr>
            <a:r>
              <a:rPr lang="nb-NO" sz="2800" dirty="0">
                <a:solidFill>
                  <a:srgbClr val="004E66"/>
                </a:solidFill>
              </a:rPr>
              <a:t>		God søvneffektivitet: 85% eller mer  </a:t>
            </a:r>
          </a:p>
          <a:p>
            <a:pPr marL="514350" indent="-457200"/>
            <a:r>
              <a:rPr lang="nb-NO" sz="2800" dirty="0">
                <a:solidFill>
                  <a:srgbClr val="004E66"/>
                </a:solidFill>
              </a:rPr>
              <a:t>Ønsket oppvåkningstid: kl. 07:00 </a:t>
            </a:r>
          </a:p>
        </p:txBody>
      </p:sp>
    </p:spTree>
    <p:extLst>
      <p:ext uri="{BB962C8B-B14F-4D97-AF65-F5344CB8AC3E}">
        <p14:creationId xmlns:p14="http://schemas.microsoft.com/office/powerpoint/2010/main" val="1550195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Søvnrestriksjon/-begrensning eksempel </a:t>
            </a:r>
            <a:endParaRPr lang="nb-NO" sz="3600" dirty="0"/>
          </a:p>
        </p:txBody>
      </p:sp>
      <p:sp>
        <p:nvSpPr>
          <p:cNvPr id="6" name="Plassholder for innhold 2">
            <a:extLst>
              <a:ext uri="{FF2B5EF4-FFF2-40B4-BE49-F238E27FC236}">
                <a16:creationId xmlns:a16="http://schemas.microsoft.com/office/drawing/2014/main" id="{ADD02060-5C8E-4B30-A8B9-DCDC845CA69C}"/>
              </a:ext>
            </a:extLst>
          </p:cNvPr>
          <p:cNvSpPr txBox="1">
            <a:spLocks/>
          </p:cNvSpPr>
          <p:nvPr/>
        </p:nvSpPr>
        <p:spPr>
          <a:xfrm>
            <a:off x="457200" y="1631535"/>
            <a:ext cx="83632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nb-NO" sz="2800" dirty="0">
                <a:solidFill>
                  <a:srgbClr val="004E66"/>
                </a:solidFill>
              </a:rPr>
              <a:t>Steg 2: </a:t>
            </a:r>
          </a:p>
          <a:p>
            <a:pPr marL="514350" indent="-457200"/>
            <a:r>
              <a:rPr lang="nb-NO" sz="2800" dirty="0">
                <a:solidFill>
                  <a:srgbClr val="004E66"/>
                </a:solidFill>
              </a:rPr>
              <a:t>Begrense tid i sengen: 6 t</a:t>
            </a:r>
          </a:p>
          <a:p>
            <a:pPr marL="514350" indent="-457200"/>
            <a:r>
              <a:rPr lang="nb-NO" sz="2800" dirty="0">
                <a:solidFill>
                  <a:srgbClr val="004E66"/>
                </a:solidFill>
              </a:rPr>
              <a:t>Leggetid: 01:00</a:t>
            </a:r>
          </a:p>
          <a:p>
            <a:pPr marL="514350" indent="-457200"/>
            <a:r>
              <a:rPr lang="nb-NO" sz="2800" dirty="0">
                <a:solidFill>
                  <a:srgbClr val="004E66"/>
                </a:solidFill>
              </a:rPr>
              <a:t>Dersom søvneffektivitet &gt; 85%, tid i sengen økes med 15 min </a:t>
            </a:r>
          </a:p>
          <a:p>
            <a:pPr marL="514350" indent="-457200"/>
            <a:endParaRPr lang="nb-NO" sz="2800" dirty="0">
              <a:solidFill>
                <a:srgbClr val="004E66"/>
              </a:solidFill>
            </a:endParaRPr>
          </a:p>
          <a:p>
            <a:pPr marL="57150" indent="0">
              <a:buNone/>
            </a:pPr>
            <a:r>
              <a:rPr lang="nb-NO" sz="2800" dirty="0">
                <a:solidFill>
                  <a:srgbClr val="004E66"/>
                </a:solidFill>
              </a:rPr>
              <a:t>Steg 3: </a:t>
            </a:r>
          </a:p>
          <a:p>
            <a:pPr marL="514350" indent="-457200"/>
            <a:r>
              <a:rPr lang="nb-NO" sz="2800" dirty="0">
                <a:solidFill>
                  <a:srgbClr val="004E66"/>
                </a:solidFill>
              </a:rPr>
              <a:t>Stå på, ha et aktivitetsprogram, søvnkvaliteten vil forbedres over tid </a:t>
            </a:r>
          </a:p>
          <a:p>
            <a:pPr marL="57150" indent="0">
              <a:buNone/>
            </a:pPr>
            <a:endParaRPr lang="nb-NO" sz="2800" dirty="0">
              <a:solidFill>
                <a:srgbClr val="004E66"/>
              </a:solidFill>
            </a:endParaRPr>
          </a:p>
        </p:txBody>
      </p:sp>
    </p:spTree>
    <p:extLst>
      <p:ext uri="{BB962C8B-B14F-4D97-AF65-F5344CB8AC3E}">
        <p14:creationId xmlns:p14="http://schemas.microsoft.com/office/powerpoint/2010/main" val="18356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672"/>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3" name="Plassholder for innhold 6"/>
          <p:cNvSpPr txBox="1">
            <a:spLocks/>
          </p:cNvSpPr>
          <p:nvPr/>
        </p:nvSpPr>
        <p:spPr>
          <a:xfrm>
            <a:off x="899592" y="2094226"/>
            <a:ext cx="6480719" cy="385505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nb-NO" sz="2800" dirty="0">
                <a:solidFill>
                  <a:srgbClr val="004E66"/>
                </a:solidFill>
                <a:cs typeface="Arial" panose="020B0604020202020204" pitchFamily="34" charset="0"/>
              </a:rPr>
              <a:t>Alminnelig høflighet </a:t>
            </a:r>
          </a:p>
          <a:p>
            <a:pPr marL="514350" indent="-514350" algn="l">
              <a:buFont typeface="+mj-lt"/>
              <a:buAutoNum type="arabicPeriod"/>
            </a:pPr>
            <a:r>
              <a:rPr lang="nb-NO" sz="2800" dirty="0">
                <a:solidFill>
                  <a:srgbClr val="004E66"/>
                </a:solidFill>
                <a:cs typeface="Arial" panose="020B0604020202020204" pitchFamily="34" charset="0"/>
              </a:rPr>
              <a:t>Taushetsplikt</a:t>
            </a:r>
          </a:p>
          <a:p>
            <a:pPr marL="514350" indent="-514350" algn="l">
              <a:buFont typeface="+mj-lt"/>
              <a:buAutoNum type="arabicPeriod"/>
            </a:pPr>
            <a:r>
              <a:rPr lang="nb-NO" sz="2800" dirty="0">
                <a:solidFill>
                  <a:srgbClr val="004E66"/>
                </a:solidFill>
                <a:cs typeface="Arial" panose="020B0604020202020204" pitchFamily="34" charset="0"/>
              </a:rPr>
              <a:t>Frammøte</a:t>
            </a:r>
          </a:p>
          <a:p>
            <a:pPr marL="514350" indent="-514350" algn="l">
              <a:buFont typeface="+mj-lt"/>
              <a:buAutoNum type="arabicPeriod"/>
            </a:pPr>
            <a:r>
              <a:rPr lang="nb-NO" sz="2800" dirty="0">
                <a:solidFill>
                  <a:srgbClr val="004E66"/>
                </a:solidFill>
                <a:cs typeface="Arial" panose="020B0604020202020204" pitchFamily="34" charset="0"/>
              </a:rPr>
              <a:t>Gjøre hjemmeoppgaver</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2" name="Tittel 1"/>
          <p:cNvSpPr txBox="1">
            <a:spLocks/>
          </p:cNvSpPr>
          <p:nvPr/>
        </p:nvSpPr>
        <p:spPr>
          <a:xfrm>
            <a:off x="468000" y="897525"/>
            <a:ext cx="8208000" cy="72015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altLang="nb-NO" sz="3600" b="1" dirty="0">
                <a:solidFill>
                  <a:srgbClr val="004E66"/>
                </a:solidFill>
              </a:rPr>
              <a:t>KJØREREGLER</a:t>
            </a:r>
            <a:endParaRPr lang="nb-NO" sz="3600" b="1" dirty="0">
              <a:solidFill>
                <a:srgbClr val="004E66"/>
              </a:solidFill>
              <a:cs typeface="Arial Bold"/>
            </a:endParaRPr>
          </a:p>
        </p:txBody>
      </p:sp>
    </p:spTree>
    <p:extLst>
      <p:ext uri="{BB962C8B-B14F-4D97-AF65-F5344CB8AC3E}">
        <p14:creationId xmlns:p14="http://schemas.microsoft.com/office/powerpoint/2010/main" val="3156408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4"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endParaRPr>
          </a:p>
          <a:p>
            <a:r>
              <a:rPr lang="nb-NO" sz="3600" b="1" dirty="0">
                <a:solidFill>
                  <a:srgbClr val="004E66"/>
                </a:solidFill>
              </a:rPr>
              <a:t>Lykke til!</a:t>
            </a:r>
          </a:p>
          <a:p>
            <a:pPr algn="l"/>
            <a:endParaRPr lang="nb-NO" sz="3600" b="1" dirty="0">
              <a:solidFill>
                <a:srgbClr val="004E66"/>
              </a:solidFill>
              <a:cs typeface="Arial Bold"/>
            </a:endParaRPr>
          </a:p>
        </p:txBody>
      </p:sp>
    </p:spTree>
    <p:extLst>
      <p:ext uri="{BB962C8B-B14F-4D97-AF65-F5344CB8AC3E}">
        <p14:creationId xmlns:p14="http://schemas.microsoft.com/office/powerpoint/2010/main" val="413914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385"/>
            <a:ext cx="9144000" cy="6461615"/>
          </a:xfrm>
          <a:prstGeom prst="rect">
            <a:avLst/>
          </a:prstGeom>
        </p:spPr>
      </p:pic>
      <p:sp>
        <p:nvSpPr>
          <p:cNvPr id="7" name="Tittel 1"/>
          <p:cNvSpPr txBox="1">
            <a:spLocks/>
          </p:cNvSpPr>
          <p:nvPr/>
        </p:nvSpPr>
        <p:spPr>
          <a:xfrm>
            <a:off x="3275856" y="2564904"/>
            <a:ext cx="1584176" cy="129614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800" b="1" dirty="0">
                <a:solidFill>
                  <a:srgbClr val="004E66"/>
                </a:solidFill>
                <a:cs typeface="Arial Bold"/>
              </a:rPr>
              <a:t>KURSDAG 4</a:t>
            </a:r>
          </a:p>
        </p:txBody>
      </p:sp>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4197" y="828136"/>
            <a:ext cx="2184446" cy="299768"/>
          </a:xfrm>
          <a:prstGeom prst="rect">
            <a:avLst/>
          </a:prstGeom>
        </p:spPr>
      </p:pic>
    </p:spTree>
    <p:extLst>
      <p:ext uri="{BB962C8B-B14F-4D97-AF65-F5344CB8AC3E}">
        <p14:creationId xmlns:p14="http://schemas.microsoft.com/office/powerpoint/2010/main" val="2081284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3" name="Rektangel 2"/>
          <p:cNvSpPr/>
          <p:nvPr/>
        </p:nvSpPr>
        <p:spPr>
          <a:xfrm>
            <a:off x="3759116" y="2708920"/>
            <a:ext cx="1625767" cy="1625767"/>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ittel 1"/>
          <p:cNvSpPr txBox="1">
            <a:spLocks/>
          </p:cNvSpPr>
          <p:nvPr/>
        </p:nvSpPr>
        <p:spPr>
          <a:xfrm>
            <a:off x="429020" y="908721"/>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 ?</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7318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596" t="18402" r="15636" b="40107"/>
          <a:stretch/>
        </p:blipFill>
        <p:spPr>
          <a:xfrm>
            <a:off x="2807347" y="2782771"/>
            <a:ext cx="3529306" cy="2160820"/>
          </a:xfrm>
          <a:prstGeom prst="rect">
            <a:avLst/>
          </a:prstGeom>
        </p:spPr>
      </p:pic>
      <p:sp>
        <p:nvSpPr>
          <p:cNvPr id="5" name="Plassholder for innhold 6"/>
          <p:cNvSpPr txBox="1">
            <a:spLocks/>
          </p:cNvSpPr>
          <p:nvPr/>
        </p:nvSpPr>
        <p:spPr>
          <a:xfrm>
            <a:off x="468000" y="1412776"/>
            <a:ext cx="8173838" cy="42262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buClr>
                <a:srgbClr val="004E66"/>
              </a:buClr>
            </a:pPr>
            <a:r>
              <a:rPr lang="nb-NO" sz="2800" dirty="0">
                <a:solidFill>
                  <a:srgbClr val="004E66"/>
                </a:solidFill>
              </a:rPr>
              <a:t>Utfordre negative tanker </a:t>
            </a:r>
          </a:p>
          <a:p>
            <a:pPr>
              <a:lnSpc>
                <a:spcPct val="120000"/>
              </a:lnSpc>
              <a:buClr>
                <a:srgbClr val="004E66"/>
              </a:buClr>
            </a:pPr>
            <a:r>
              <a:rPr lang="nb-NO" sz="2800" dirty="0">
                <a:solidFill>
                  <a:srgbClr val="004E66"/>
                </a:solidFill>
              </a:rPr>
              <a:t>- forslag til alternative tanker?</a:t>
            </a:r>
          </a:p>
        </p:txBody>
      </p:sp>
    </p:spTree>
    <p:extLst>
      <p:ext uri="{BB962C8B-B14F-4D97-AF65-F5344CB8AC3E}">
        <p14:creationId xmlns:p14="http://schemas.microsoft.com/office/powerpoint/2010/main" val="2271623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600" b="1" dirty="0">
                <a:solidFill>
                  <a:srgbClr val="004E66"/>
                </a:solidFill>
              </a:rPr>
              <a:t>Endringer</a:t>
            </a:r>
            <a:endParaRPr lang="nb-NO" sz="3600" dirty="0"/>
          </a:p>
        </p:txBody>
      </p:sp>
      <p:sp>
        <p:nvSpPr>
          <p:cNvPr id="3" name="Plassholder for innhold 2"/>
          <p:cNvSpPr>
            <a:spLocks noGrp="1"/>
          </p:cNvSpPr>
          <p:nvPr>
            <p:ph idx="1"/>
          </p:nvPr>
        </p:nvSpPr>
        <p:spPr/>
        <p:txBody>
          <a:bodyPr/>
          <a:lstStyle/>
          <a:p>
            <a:r>
              <a:rPr lang="nb-NO" sz="2800" dirty="0">
                <a:solidFill>
                  <a:srgbClr val="004E66"/>
                </a:solidFill>
              </a:rPr>
              <a:t>Hvilke endringer har du gjort?</a:t>
            </a:r>
          </a:p>
          <a:p>
            <a:r>
              <a:rPr lang="nb-NO" sz="2800" dirty="0">
                <a:solidFill>
                  <a:srgbClr val="004E66"/>
                </a:solidFill>
              </a:rPr>
              <a:t>Hva har vært til hjelp?</a:t>
            </a:r>
          </a:p>
          <a:p>
            <a:r>
              <a:rPr lang="nb-NO" sz="2800" dirty="0">
                <a:solidFill>
                  <a:srgbClr val="004E66"/>
                </a:solidFill>
              </a:rPr>
              <a:t>Er det flere endringer du vil gjøre?</a:t>
            </a:r>
          </a:p>
          <a:p>
            <a:r>
              <a:rPr lang="nb-NO" sz="2800" dirty="0">
                <a:solidFill>
                  <a:srgbClr val="004E66"/>
                </a:solidFill>
              </a:rPr>
              <a:t>Søvndagboka</a:t>
            </a:r>
          </a:p>
          <a:p>
            <a:pPr lvl="1"/>
            <a:r>
              <a:rPr lang="nb-NO" i="1" dirty="0">
                <a:solidFill>
                  <a:srgbClr val="004E66"/>
                </a:solidFill>
              </a:rPr>
              <a:t>fra første kursdag til i dag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475339"/>
            <a:ext cx="3341914" cy="2361566"/>
          </a:xfrm>
          <a:prstGeom prst="rect">
            <a:avLst/>
          </a:prstGeom>
        </p:spPr>
      </p:pic>
    </p:spTree>
    <p:extLst>
      <p:ext uri="{BB962C8B-B14F-4D97-AF65-F5344CB8AC3E}">
        <p14:creationId xmlns:p14="http://schemas.microsoft.com/office/powerpoint/2010/main" val="211031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6800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 Oppfølging av søvnrestriksjon</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Rektangel 8"/>
          <p:cNvSpPr/>
          <p:nvPr/>
        </p:nvSpPr>
        <p:spPr>
          <a:xfrm>
            <a:off x="1219293" y="3140967"/>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06231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4" name="Tittel 1"/>
          <p:cNvSpPr txBox="1">
            <a:spLocks/>
          </p:cNvSpPr>
          <p:nvPr/>
        </p:nvSpPr>
        <p:spPr>
          <a:xfrm>
            <a:off x="43788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nb-NO" sz="3600" b="1" dirty="0">
              <a:solidFill>
                <a:srgbClr val="004E66"/>
              </a:solidFill>
            </a:endParaRPr>
          </a:p>
          <a:p>
            <a:r>
              <a:rPr lang="nb-NO" sz="3600" b="1" dirty="0">
                <a:solidFill>
                  <a:srgbClr val="004E66"/>
                </a:solidFill>
              </a:rPr>
              <a:t>Lykke til!</a:t>
            </a:r>
          </a:p>
          <a:p>
            <a:pPr algn="l"/>
            <a:endParaRPr lang="nb-NO" sz="3600" b="1" dirty="0">
              <a:solidFill>
                <a:srgbClr val="004E66"/>
              </a:solidFill>
              <a:cs typeface="Arial Bold"/>
            </a:endParaRPr>
          </a:p>
        </p:txBody>
      </p:sp>
    </p:spTree>
    <p:extLst>
      <p:ext uri="{BB962C8B-B14F-4D97-AF65-F5344CB8AC3E}">
        <p14:creationId xmlns:p14="http://schemas.microsoft.com/office/powerpoint/2010/main" val="172154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3"/>
            <a:ext cx="9144000" cy="6464401"/>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68000" y="836712"/>
            <a:ext cx="8208000"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Bli kjent</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3" name="Rektangel 2"/>
          <p:cNvSpPr/>
          <p:nvPr/>
        </p:nvSpPr>
        <p:spPr>
          <a:xfrm>
            <a:off x="2483768" y="3140967"/>
            <a:ext cx="576064" cy="576064"/>
          </a:xfrm>
          <a:prstGeom prst="rect">
            <a:avLst/>
          </a:prstGeom>
          <a:solidFill>
            <a:srgbClr val="FFD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5792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16596" t="18402" r="15636" b="40107"/>
          <a:stretch/>
        </p:blipFill>
        <p:spPr>
          <a:xfrm>
            <a:off x="2843809" y="3717032"/>
            <a:ext cx="3528392" cy="2160240"/>
          </a:xfrm>
          <a:prstGeom prst="rect">
            <a:avLst/>
          </a:prstGeom>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3" name="Plassholder for innhold 6"/>
          <p:cNvSpPr txBox="1">
            <a:spLocks/>
          </p:cNvSpPr>
          <p:nvPr/>
        </p:nvSpPr>
        <p:spPr>
          <a:xfrm>
            <a:off x="468000" y="1412776"/>
            <a:ext cx="8173838" cy="42262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buClr>
                <a:srgbClr val="004E66"/>
              </a:buClr>
            </a:pPr>
            <a:r>
              <a:rPr lang="nb-NO" sz="2800" dirty="0">
                <a:solidFill>
                  <a:srgbClr val="004E66"/>
                </a:solidFill>
              </a:rPr>
              <a:t>Hvordan sover du?</a:t>
            </a:r>
          </a:p>
          <a:p>
            <a:pPr>
              <a:lnSpc>
                <a:spcPct val="120000"/>
              </a:lnSpc>
              <a:buClr>
                <a:srgbClr val="004E66"/>
              </a:buClr>
            </a:pPr>
            <a:r>
              <a:rPr lang="nb-NO" sz="2800" dirty="0">
                <a:solidFill>
                  <a:srgbClr val="004E66"/>
                </a:solidFill>
              </a:rPr>
              <a:t>Hva gjør du når du ikke får sove?</a:t>
            </a:r>
          </a:p>
          <a:p>
            <a:pPr>
              <a:lnSpc>
                <a:spcPct val="120000"/>
              </a:lnSpc>
              <a:buClr>
                <a:srgbClr val="004E66"/>
              </a:buClr>
            </a:pPr>
            <a:r>
              <a:rPr lang="nb-NO" sz="2800" dirty="0">
                <a:solidFill>
                  <a:srgbClr val="004E66"/>
                </a:solidFill>
              </a:rPr>
              <a:t>Hvilke forventninger har du til kurset?</a:t>
            </a:r>
          </a:p>
          <a:p>
            <a:pPr>
              <a:buClr>
                <a:srgbClr val="004E66"/>
              </a:buClr>
            </a:pPr>
            <a:endParaRPr lang="nb-NO" sz="2800" dirty="0">
              <a:solidFill>
                <a:srgbClr val="004E66"/>
              </a:solidFill>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24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7" name="Tittel 1"/>
          <p:cNvSpPr txBox="1">
            <a:spLocks/>
          </p:cNvSpPr>
          <p:nvPr/>
        </p:nvSpPr>
        <p:spPr>
          <a:xfrm>
            <a:off x="433838" y="693811"/>
            <a:ext cx="8208000" cy="61773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004E66"/>
                </a:solidFill>
              </a:rPr>
              <a:t>Søvnvansker – et folkehelseproblem</a:t>
            </a:r>
            <a:endParaRPr lang="nb-NO" sz="3600" b="1" dirty="0">
              <a:solidFill>
                <a:srgbClr val="004E66"/>
              </a:solidFill>
              <a:cs typeface="Arial Bold"/>
            </a:endParaRPr>
          </a:p>
        </p:txBody>
      </p:sp>
      <p:sp>
        <p:nvSpPr>
          <p:cNvPr id="13" name="Plassholder for innhold 6"/>
          <p:cNvSpPr txBox="1">
            <a:spLocks/>
          </p:cNvSpPr>
          <p:nvPr/>
        </p:nvSpPr>
        <p:spPr>
          <a:xfrm>
            <a:off x="468000" y="1680877"/>
            <a:ext cx="6912311" cy="42684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nb-NO" dirty="0">
              <a:solidFill>
                <a:schemeClr val="tx2"/>
              </a:solidFill>
              <a:latin typeface="Arial" panose="020B0604020202020204" pitchFamily="34" charset="0"/>
              <a:cs typeface="Arial" panose="020B0604020202020204" pitchFamily="34" charset="0"/>
            </a:endParaRP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10" name="Rectangle 4"/>
          <p:cNvSpPr txBox="1">
            <a:spLocks noChangeArrowheads="1"/>
          </p:cNvSpPr>
          <p:nvPr/>
        </p:nvSpPr>
        <p:spPr>
          <a:xfrm>
            <a:off x="467544" y="1680877"/>
            <a:ext cx="7128792" cy="4340411"/>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rgbClr val="004E66"/>
              </a:buClr>
              <a:buFont typeface="Arial" panose="020B0604020202020204" pitchFamily="34" charset="0"/>
              <a:buChar char="•"/>
            </a:pPr>
            <a:r>
              <a:rPr lang="nb-NO" sz="2800" dirty="0">
                <a:solidFill>
                  <a:srgbClr val="004E66"/>
                </a:solidFill>
              </a:rPr>
              <a:t>1 av 3 har søvnvansker ukentlig </a:t>
            </a:r>
          </a:p>
          <a:p>
            <a:pPr marL="457200" indent="-457200" algn="l">
              <a:buClr>
                <a:srgbClr val="004E66"/>
              </a:buClr>
              <a:buFont typeface="Arial" panose="020B0604020202020204" pitchFamily="34" charset="0"/>
              <a:buChar char="•"/>
            </a:pPr>
            <a:r>
              <a:rPr lang="nb-NO" sz="2800" dirty="0">
                <a:solidFill>
                  <a:srgbClr val="004E66"/>
                </a:solidFill>
              </a:rPr>
              <a:t>15 prosent har kroniske søvnvansker (insomni) </a:t>
            </a:r>
          </a:p>
          <a:p>
            <a:pPr marL="457200" indent="-457200" algn="l">
              <a:buClr>
                <a:srgbClr val="004E66"/>
              </a:buClr>
              <a:buFont typeface="Arial" panose="020B0604020202020204" pitchFamily="34" charset="0"/>
              <a:buChar char="•"/>
            </a:pPr>
            <a:r>
              <a:rPr lang="nb-NO" sz="2800" dirty="0">
                <a:solidFill>
                  <a:srgbClr val="004E66"/>
                </a:solidFill>
              </a:rPr>
              <a:t>400 000 nordmenn bruker sovemedisin</a:t>
            </a:r>
          </a:p>
          <a:p>
            <a:pPr marL="457200" indent="-457200" algn="l">
              <a:buClr>
                <a:srgbClr val="004E66"/>
              </a:buClr>
              <a:buFont typeface="Arial" panose="020B0604020202020204" pitchFamily="34" charset="0"/>
              <a:buChar char="•"/>
            </a:pPr>
            <a:r>
              <a:rPr lang="nb-NO" sz="2800" dirty="0">
                <a:solidFill>
                  <a:srgbClr val="004E66"/>
                </a:solidFill>
              </a:rPr>
              <a:t>8 av 10 som bruker sovemedisiner ville foretrukket annen behandling</a:t>
            </a:r>
          </a:p>
          <a:p>
            <a:pPr>
              <a:buClr>
                <a:srgbClr val="004E66"/>
              </a:buClr>
            </a:pPr>
            <a:endParaRPr lang="nb-NO" dirty="0">
              <a:solidFill>
                <a:srgbClr val="004E66"/>
              </a:solidFill>
            </a:endParaRPr>
          </a:p>
          <a:p>
            <a:pPr>
              <a:buClr>
                <a:srgbClr val="004E66"/>
              </a:buClr>
            </a:pPr>
            <a:endParaRPr lang="nb-NO" dirty="0">
              <a:solidFill>
                <a:srgbClr val="004E66"/>
              </a:solidFill>
            </a:endParaRPr>
          </a:p>
          <a:p>
            <a:pPr>
              <a:buFontTx/>
              <a:buNone/>
            </a:pPr>
            <a:endParaRPr lang="nb-NO" dirty="0"/>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4869160"/>
            <a:ext cx="1266752" cy="1687286"/>
          </a:xfrm>
          <a:prstGeom prst="rect">
            <a:avLst/>
          </a:prstGeom>
        </p:spPr>
      </p:pic>
    </p:spTree>
    <p:extLst>
      <p:ext uri="{BB962C8B-B14F-4D97-AF65-F5344CB8AC3E}">
        <p14:creationId xmlns:p14="http://schemas.microsoft.com/office/powerpoint/2010/main" val="373274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719"/>
            <a:ext cx="9144000" cy="6464401"/>
          </a:xfrm>
          <a:prstGeom prst="rect">
            <a:avLst/>
          </a:prstGeom>
          <a:solidFill>
            <a:srgbClr val="004E66"/>
          </a:solidFill>
        </p:spPr>
      </p:pic>
      <p:sp>
        <p:nvSpPr>
          <p:cNvPr id="7" name="TextBox 6"/>
          <p:cNvSpPr txBox="1"/>
          <p:nvPr/>
        </p:nvSpPr>
        <p:spPr>
          <a:xfrm>
            <a:off x="-855579" y="5454316"/>
            <a:ext cx="184666" cy="369332"/>
          </a:xfrm>
          <a:prstGeom prst="rect">
            <a:avLst/>
          </a:prstGeom>
          <a:noFill/>
        </p:spPr>
        <p:txBody>
          <a:bodyPr wrap="none" rtlCol="0">
            <a:spAutoFit/>
          </a:bodyPr>
          <a:lstStyle/>
          <a:p>
            <a:endParaRPr lang="en-US" dirty="0"/>
          </a:p>
        </p:txBody>
      </p:sp>
      <p:sp>
        <p:nvSpPr>
          <p:cNvPr id="11" name="TextBox 10"/>
          <p:cNvSpPr txBox="1"/>
          <p:nvPr/>
        </p:nvSpPr>
        <p:spPr>
          <a:xfrm>
            <a:off x="-1090585" y="2664507"/>
            <a:ext cx="184666" cy="369332"/>
          </a:xfrm>
          <a:prstGeom prst="rect">
            <a:avLst/>
          </a:prstGeom>
          <a:noFill/>
        </p:spPr>
        <p:txBody>
          <a:bodyPr wrap="none" rtlCol="0">
            <a:spAutoFit/>
          </a:bodyPr>
          <a:lstStyle/>
          <a:p>
            <a:endParaRPr lang="en-US" dirty="0"/>
          </a:p>
        </p:txBody>
      </p:sp>
      <p:sp>
        <p:nvSpPr>
          <p:cNvPr id="16" name="TextBox 15"/>
          <p:cNvSpPr txBox="1"/>
          <p:nvPr/>
        </p:nvSpPr>
        <p:spPr>
          <a:xfrm>
            <a:off x="7937800" y="6405862"/>
            <a:ext cx="704038" cy="307777"/>
          </a:xfrm>
          <a:prstGeom prst="rect">
            <a:avLst/>
          </a:prstGeom>
          <a:noFill/>
        </p:spPr>
        <p:txBody>
          <a:bodyPr wrap="square" rtlCol="0">
            <a:spAutoFit/>
          </a:bodyPr>
          <a:lstStyle/>
          <a:p>
            <a:pPr algn="r"/>
            <a:r>
              <a:rPr lang="en-US" sz="1400" b="1" dirty="0">
                <a:solidFill>
                  <a:schemeClr val="bg1"/>
                </a:solidFill>
              </a:rPr>
              <a:t>1</a:t>
            </a:r>
          </a:p>
        </p:txBody>
      </p:sp>
      <p:sp>
        <p:nvSpPr>
          <p:cNvPr id="19" name="TextBox 18"/>
          <p:cNvSpPr txBox="1"/>
          <p:nvPr/>
        </p:nvSpPr>
        <p:spPr>
          <a:xfrm>
            <a:off x="-1504731" y="1311545"/>
            <a:ext cx="184666" cy="369332"/>
          </a:xfrm>
          <a:prstGeom prst="rect">
            <a:avLst/>
          </a:prstGeom>
          <a:noFill/>
        </p:spPr>
        <p:txBody>
          <a:bodyPr wrap="none" rtlCol="0">
            <a:spAutoFit/>
          </a:bodyPr>
          <a:lstStyle/>
          <a:p>
            <a:endParaRPr lang="en-US" dirty="0"/>
          </a:p>
        </p:txBody>
      </p:sp>
      <p:sp>
        <p:nvSpPr>
          <p:cNvPr id="9" name="Tittel 1"/>
          <p:cNvSpPr txBox="1">
            <a:spLocks/>
          </p:cNvSpPr>
          <p:nvPr/>
        </p:nvSpPr>
        <p:spPr>
          <a:xfrm>
            <a:off x="755576" y="836711"/>
            <a:ext cx="7992888" cy="51845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a:solidFill>
                  <a:srgbClr val="004E66"/>
                </a:solidFill>
                <a:cs typeface="Arial Bold"/>
              </a:rPr>
              <a:t>Søvn</a:t>
            </a:r>
          </a:p>
        </p:txBody>
      </p:sp>
    </p:spTree>
    <p:extLst>
      <p:ext uri="{BB962C8B-B14F-4D97-AF65-F5344CB8AC3E}">
        <p14:creationId xmlns:p14="http://schemas.microsoft.com/office/powerpoint/2010/main" val="8486410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913DB-3D73-4BEC-A945-4C30AD0A8950}">
  <ds:schemaRefs>
    <ds:schemaRef ds:uri="http://schemas.microsoft.com/sharepoint/v3/contenttype/forms"/>
  </ds:schemaRefs>
</ds:datastoreItem>
</file>

<file path=customXml/itemProps2.xml><?xml version="1.0" encoding="utf-8"?>
<ds:datastoreItem xmlns:ds="http://schemas.openxmlformats.org/officeDocument/2006/customXml" ds:itemID="{EF4242F1-A9A7-47AD-A06C-8F37DAD7E7AF}">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88A95A5-47AC-491D-B9A1-0792BFB9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5982</Words>
  <Application>Microsoft Office PowerPoint</Application>
  <PresentationFormat>On-screen Show (4:3)</PresentationFormat>
  <Paragraphs>488</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Cambria</vt:lpstr>
      <vt:lpstr>Times New Roman</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Døgnrytme</vt:lpstr>
      <vt:lpstr>2. Oppbygget søvnbehov</vt:lpstr>
      <vt:lpstr>3. Vaner og atferd</vt:lpstr>
      <vt:lpstr>PowerPoint Presentation</vt:lpstr>
      <vt:lpstr>PowerPoint Presentation</vt:lpstr>
      <vt:lpstr>PowerPoint Presentation</vt:lpstr>
      <vt:lpstr>Søvnhygiene </vt:lpstr>
      <vt:lpstr>PowerPoint Presentation</vt:lpstr>
      <vt:lpstr>PowerPoint Presentation</vt:lpstr>
      <vt:lpstr>PowerPoint Presentation</vt:lpstr>
      <vt:lpstr>PowerPoint Presentation</vt:lpstr>
      <vt:lpstr>PowerPoint Presentation</vt:lpstr>
      <vt:lpstr>PowerPoint Presentation</vt:lpstr>
      <vt:lpstr>Gode råd for bedre søvn </vt:lpstr>
      <vt:lpstr>Gode råd for bedre søvn forts.</vt:lpstr>
      <vt:lpstr>PowerPoint Presentation</vt:lpstr>
      <vt:lpstr>PowerPoint Presentation</vt:lpstr>
      <vt:lpstr>Stimuluskontroll forts. </vt:lpstr>
      <vt:lpstr>PowerPoint Presentation</vt:lpstr>
      <vt:lpstr>Negative antakelser om søvn </vt:lpstr>
      <vt:lpstr>PowerPoint Presentation</vt:lpstr>
      <vt:lpstr>Forberedelser til søvnrestriksjon </vt:lpstr>
      <vt:lpstr>PowerPoint Presentation</vt:lpstr>
      <vt:lpstr>PowerPoint Presentation</vt:lpstr>
      <vt:lpstr>PowerPoint Presentation</vt:lpstr>
      <vt:lpstr>PowerPoint Presentation</vt:lpstr>
      <vt:lpstr>Holdninger til søvn</vt:lpstr>
      <vt:lpstr>PowerPoint Presentation</vt:lpstr>
      <vt:lpstr>  Tankefeller som hemmer søvn:   </vt:lpstr>
      <vt:lpstr>  Tankefeller som hemmer søvn:   </vt:lpstr>
      <vt:lpstr> Utfordre negative tanker </vt:lpstr>
      <vt:lpstr>PowerPoint Presentation</vt:lpstr>
      <vt:lpstr>Søvnrestriksjon/-begrensning</vt:lpstr>
      <vt:lpstr>Søvnrestriksjon/-begrensning eksempel</vt:lpstr>
      <vt:lpstr>Søvnrestriksjon/-begrensning eksempel </vt:lpstr>
      <vt:lpstr>PowerPoint Presentation</vt:lpstr>
      <vt:lpstr>PowerPoint Presentation</vt:lpstr>
      <vt:lpstr>PowerPoint Presentation</vt:lpstr>
      <vt:lpstr>PowerPoint Presentation</vt:lpstr>
      <vt:lpstr>Endringer</vt:lpstr>
      <vt:lpstr>PowerPoint Presentation</vt:lpstr>
      <vt:lpstr>PowerPoint Presentation</vt:lpstr>
    </vt:vector>
  </TitlesOfParts>
  <Company>Helsedirektoratet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og søvnvansker</dc:title>
  <dc:creator>Silje Hildershavn Heier</dc:creator>
  <cp:lastModifiedBy>Maria Hrozanova</cp:lastModifiedBy>
  <cp:revision>489</cp:revision>
  <cp:lastPrinted>2016-09-20T07:42:37Z</cp:lastPrinted>
  <dcterms:created xsi:type="dcterms:W3CDTF">2015-04-07T11:39:22Z</dcterms:created>
  <dcterms:modified xsi:type="dcterms:W3CDTF">2022-09-12T09:12:25Z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